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3"/>
  </p:notesMasterIdLst>
  <p:sldIdLst>
    <p:sldId id="599" r:id="rId2"/>
    <p:sldId id="598" r:id="rId3"/>
    <p:sldId id="432" r:id="rId4"/>
    <p:sldId id="431" r:id="rId5"/>
    <p:sldId id="433" r:id="rId6"/>
    <p:sldId id="456" r:id="rId7"/>
    <p:sldId id="438" r:id="rId8"/>
    <p:sldId id="444" r:id="rId9"/>
    <p:sldId id="620" r:id="rId10"/>
    <p:sldId id="621" r:id="rId11"/>
    <p:sldId id="624" r:id="rId12"/>
    <p:sldId id="623" r:id="rId13"/>
    <p:sldId id="632" r:id="rId14"/>
    <p:sldId id="633" r:id="rId15"/>
    <p:sldId id="634" r:id="rId16"/>
    <p:sldId id="626" r:id="rId17"/>
    <p:sldId id="635" r:id="rId18"/>
    <p:sldId id="450" r:id="rId19"/>
    <p:sldId id="451" r:id="rId20"/>
    <p:sldId id="452" r:id="rId21"/>
    <p:sldId id="453" r:id="rId22"/>
    <p:sldId id="454" r:id="rId23"/>
    <p:sldId id="535" r:id="rId24"/>
    <p:sldId id="434" r:id="rId25"/>
    <p:sldId id="457" r:id="rId26"/>
    <p:sldId id="460" r:id="rId27"/>
    <p:sldId id="458" r:id="rId28"/>
    <p:sldId id="467" r:id="rId29"/>
    <p:sldId id="468" r:id="rId30"/>
    <p:sldId id="469" r:id="rId31"/>
    <p:sldId id="459" r:id="rId32"/>
    <p:sldId id="461" r:id="rId33"/>
    <p:sldId id="462" r:id="rId34"/>
    <p:sldId id="463" r:id="rId35"/>
    <p:sldId id="464" r:id="rId36"/>
    <p:sldId id="465" r:id="rId37"/>
    <p:sldId id="466" r:id="rId38"/>
    <p:sldId id="470" r:id="rId39"/>
    <p:sldId id="471" r:id="rId40"/>
    <p:sldId id="473" r:id="rId41"/>
    <p:sldId id="472" r:id="rId42"/>
    <p:sldId id="477" r:id="rId43"/>
    <p:sldId id="478" r:id="rId44"/>
    <p:sldId id="474" r:id="rId45"/>
    <p:sldId id="475" r:id="rId46"/>
    <p:sldId id="476" r:id="rId47"/>
    <p:sldId id="479" r:id="rId48"/>
    <p:sldId id="480" r:id="rId49"/>
    <p:sldId id="481" r:id="rId50"/>
    <p:sldId id="482" r:id="rId51"/>
    <p:sldId id="483" r:id="rId52"/>
    <p:sldId id="484" r:id="rId53"/>
    <p:sldId id="485" r:id="rId54"/>
    <p:sldId id="486" r:id="rId55"/>
    <p:sldId id="487" r:id="rId56"/>
    <p:sldId id="489" r:id="rId57"/>
    <p:sldId id="439" r:id="rId58"/>
    <p:sldId id="435" r:id="rId59"/>
    <p:sldId id="490" r:id="rId60"/>
    <p:sldId id="492" r:id="rId61"/>
    <p:sldId id="495" r:id="rId62"/>
    <p:sldId id="496" r:id="rId63"/>
    <p:sldId id="505" r:id="rId64"/>
    <p:sldId id="508" r:id="rId65"/>
    <p:sldId id="510" r:id="rId66"/>
    <p:sldId id="509" r:id="rId67"/>
    <p:sldId id="511" r:id="rId68"/>
    <p:sldId id="512" r:id="rId69"/>
    <p:sldId id="525" r:id="rId70"/>
    <p:sldId id="596" r:id="rId71"/>
    <p:sldId id="515" r:id="rId72"/>
    <p:sldId id="514" r:id="rId73"/>
    <p:sldId id="516" r:id="rId74"/>
    <p:sldId id="517" r:id="rId75"/>
    <p:sldId id="518" r:id="rId76"/>
    <p:sldId id="520" r:id="rId77"/>
    <p:sldId id="519" r:id="rId78"/>
    <p:sldId id="524" r:id="rId79"/>
    <p:sldId id="526" r:id="rId80"/>
    <p:sldId id="440" r:id="rId81"/>
    <p:sldId id="436" r:id="rId82"/>
    <p:sldId id="527" r:id="rId83"/>
    <p:sldId id="528" r:id="rId84"/>
    <p:sldId id="529" r:id="rId85"/>
    <p:sldId id="641" r:id="rId86"/>
    <p:sldId id="644" r:id="rId87"/>
    <p:sldId id="531" r:id="rId88"/>
    <p:sldId id="533" r:id="rId89"/>
    <p:sldId id="534" r:id="rId90"/>
    <p:sldId id="545" r:id="rId91"/>
    <p:sldId id="546" r:id="rId92"/>
    <p:sldId id="540" r:id="rId93"/>
    <p:sldId id="547" r:id="rId94"/>
    <p:sldId id="548" r:id="rId95"/>
    <p:sldId id="549" r:id="rId96"/>
    <p:sldId id="550" r:id="rId97"/>
    <p:sldId id="551" r:id="rId98"/>
    <p:sldId id="537" r:id="rId99"/>
    <p:sldId id="443" r:id="rId100"/>
    <p:sldId id="437" r:id="rId101"/>
    <p:sldId id="552" r:id="rId102"/>
    <p:sldId id="553" r:id="rId103"/>
    <p:sldId id="554" r:id="rId104"/>
    <p:sldId id="555" r:id="rId105"/>
    <p:sldId id="556" r:id="rId106"/>
    <p:sldId id="558" r:id="rId107"/>
    <p:sldId id="559" r:id="rId108"/>
    <p:sldId id="563" r:id="rId109"/>
    <p:sldId id="561" r:id="rId110"/>
    <p:sldId id="562" r:id="rId111"/>
    <p:sldId id="565" r:id="rId112"/>
    <p:sldId id="566" r:id="rId113"/>
    <p:sldId id="567" r:id="rId114"/>
    <p:sldId id="564" r:id="rId115"/>
    <p:sldId id="568" r:id="rId116"/>
    <p:sldId id="536" r:id="rId117"/>
    <p:sldId id="569" r:id="rId118"/>
    <p:sldId id="572" r:id="rId119"/>
    <p:sldId id="574" r:id="rId120"/>
    <p:sldId id="577" r:id="rId121"/>
    <p:sldId id="590" r:id="rId122"/>
    <p:sldId id="591" r:id="rId123"/>
    <p:sldId id="592" r:id="rId124"/>
    <p:sldId id="593" r:id="rId125"/>
    <p:sldId id="594" r:id="rId126"/>
    <p:sldId id="578" r:id="rId127"/>
    <p:sldId id="581" r:id="rId128"/>
    <p:sldId id="579" r:id="rId129"/>
    <p:sldId id="582" r:id="rId130"/>
    <p:sldId id="583" r:id="rId131"/>
    <p:sldId id="584" r:id="rId132"/>
    <p:sldId id="585" r:id="rId133"/>
    <p:sldId id="597" r:id="rId134"/>
    <p:sldId id="600" r:id="rId135"/>
    <p:sldId id="587" r:id="rId136"/>
    <p:sldId id="588" r:id="rId137"/>
    <p:sldId id="589" r:id="rId138"/>
    <p:sldId id="570" r:id="rId139"/>
    <p:sldId id="429" r:id="rId140"/>
    <p:sldId id="643" r:id="rId141"/>
    <p:sldId id="530" r:id="rId142"/>
    <p:sldId id="445" r:id="rId143"/>
    <p:sldId id="448" r:id="rId144"/>
    <p:sldId id="446" r:id="rId145"/>
    <p:sldId id="497" r:id="rId146"/>
    <p:sldId id="499" r:id="rId147"/>
    <p:sldId id="500" r:id="rId148"/>
    <p:sldId id="503" r:id="rId149"/>
    <p:sldId id="501" r:id="rId150"/>
    <p:sldId id="502" r:id="rId151"/>
    <p:sldId id="504"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43F984F-AA5D-4565-A89A-3CD6679C4995}">
          <p14:sldIdLst>
            <p14:sldId id="599"/>
            <p14:sldId id="598"/>
            <p14:sldId id="432"/>
            <p14:sldId id="431"/>
          </p14:sldIdLst>
        </p14:section>
        <p14:section name="Module 1" id="{16B6304D-87A9-4984-8A02-34CA7B3B4333}">
          <p14:sldIdLst>
            <p14:sldId id="433"/>
            <p14:sldId id="456"/>
            <p14:sldId id="438"/>
            <p14:sldId id="444"/>
            <p14:sldId id="620"/>
            <p14:sldId id="621"/>
            <p14:sldId id="624"/>
            <p14:sldId id="623"/>
            <p14:sldId id="632"/>
            <p14:sldId id="633"/>
            <p14:sldId id="634"/>
            <p14:sldId id="626"/>
            <p14:sldId id="635"/>
            <p14:sldId id="450"/>
            <p14:sldId id="451"/>
            <p14:sldId id="452"/>
            <p14:sldId id="453"/>
            <p14:sldId id="454"/>
            <p14:sldId id="535"/>
          </p14:sldIdLst>
        </p14:section>
        <p14:section name="Module 2" id="{01CDCC87-2170-490B-B12E-EC481A011402}">
          <p14:sldIdLst>
            <p14:sldId id="434"/>
            <p14:sldId id="457"/>
            <p14:sldId id="460"/>
            <p14:sldId id="458"/>
            <p14:sldId id="467"/>
            <p14:sldId id="468"/>
            <p14:sldId id="469"/>
            <p14:sldId id="459"/>
            <p14:sldId id="461"/>
            <p14:sldId id="462"/>
            <p14:sldId id="463"/>
            <p14:sldId id="464"/>
            <p14:sldId id="465"/>
            <p14:sldId id="466"/>
            <p14:sldId id="470"/>
            <p14:sldId id="471"/>
            <p14:sldId id="473"/>
            <p14:sldId id="472"/>
            <p14:sldId id="477"/>
            <p14:sldId id="478"/>
            <p14:sldId id="474"/>
            <p14:sldId id="475"/>
            <p14:sldId id="476"/>
            <p14:sldId id="479"/>
            <p14:sldId id="480"/>
            <p14:sldId id="481"/>
            <p14:sldId id="482"/>
            <p14:sldId id="483"/>
            <p14:sldId id="484"/>
            <p14:sldId id="485"/>
            <p14:sldId id="486"/>
            <p14:sldId id="487"/>
            <p14:sldId id="489"/>
            <p14:sldId id="439"/>
          </p14:sldIdLst>
        </p14:section>
        <p14:section name="Module 3" id="{7276F648-ECD0-4C4E-8898-7DB6D3D0C66A}">
          <p14:sldIdLst>
            <p14:sldId id="435"/>
            <p14:sldId id="490"/>
            <p14:sldId id="492"/>
            <p14:sldId id="495"/>
            <p14:sldId id="496"/>
            <p14:sldId id="505"/>
            <p14:sldId id="508"/>
            <p14:sldId id="510"/>
            <p14:sldId id="509"/>
            <p14:sldId id="511"/>
            <p14:sldId id="512"/>
            <p14:sldId id="525"/>
            <p14:sldId id="596"/>
            <p14:sldId id="515"/>
            <p14:sldId id="514"/>
            <p14:sldId id="516"/>
            <p14:sldId id="517"/>
            <p14:sldId id="518"/>
            <p14:sldId id="520"/>
            <p14:sldId id="519"/>
            <p14:sldId id="524"/>
            <p14:sldId id="526"/>
            <p14:sldId id="440"/>
          </p14:sldIdLst>
        </p14:section>
        <p14:section name="Module 4" id="{087929D7-0DA2-4F42-864E-2F58657CABCF}">
          <p14:sldIdLst>
            <p14:sldId id="436"/>
            <p14:sldId id="527"/>
            <p14:sldId id="528"/>
            <p14:sldId id="529"/>
            <p14:sldId id="641"/>
            <p14:sldId id="644"/>
            <p14:sldId id="531"/>
            <p14:sldId id="533"/>
            <p14:sldId id="534"/>
            <p14:sldId id="545"/>
            <p14:sldId id="546"/>
            <p14:sldId id="540"/>
            <p14:sldId id="547"/>
            <p14:sldId id="548"/>
            <p14:sldId id="549"/>
            <p14:sldId id="550"/>
            <p14:sldId id="551"/>
            <p14:sldId id="537"/>
            <p14:sldId id="443"/>
          </p14:sldIdLst>
        </p14:section>
        <p14:section name="Module 5" id="{B66DECF4-78F8-4735-A68E-7F41AF13639D}">
          <p14:sldIdLst>
            <p14:sldId id="437"/>
            <p14:sldId id="552"/>
            <p14:sldId id="553"/>
            <p14:sldId id="554"/>
            <p14:sldId id="555"/>
            <p14:sldId id="556"/>
            <p14:sldId id="558"/>
            <p14:sldId id="559"/>
            <p14:sldId id="563"/>
            <p14:sldId id="561"/>
            <p14:sldId id="562"/>
            <p14:sldId id="565"/>
            <p14:sldId id="566"/>
            <p14:sldId id="567"/>
            <p14:sldId id="564"/>
            <p14:sldId id="568"/>
            <p14:sldId id="536"/>
          </p14:sldIdLst>
        </p14:section>
        <p14:section name="Module 6" id="{0E047261-9EA1-480F-9E53-A2C3BF840289}">
          <p14:sldIdLst>
            <p14:sldId id="569"/>
            <p14:sldId id="572"/>
            <p14:sldId id="574"/>
            <p14:sldId id="577"/>
            <p14:sldId id="590"/>
            <p14:sldId id="591"/>
            <p14:sldId id="592"/>
            <p14:sldId id="593"/>
            <p14:sldId id="594"/>
            <p14:sldId id="578"/>
            <p14:sldId id="581"/>
            <p14:sldId id="579"/>
            <p14:sldId id="582"/>
            <p14:sldId id="583"/>
            <p14:sldId id="584"/>
            <p14:sldId id="585"/>
            <p14:sldId id="597"/>
            <p14:sldId id="600"/>
            <p14:sldId id="587"/>
            <p14:sldId id="588"/>
            <p14:sldId id="589"/>
            <p14:sldId id="570"/>
            <p14:sldId id="429"/>
          </p14:sldIdLst>
        </p14:section>
        <p14:section name="Appendix" id="{9D0E916B-15F1-4455-9E09-C375337B20A7}">
          <p14:sldIdLst>
            <p14:sldId id="643"/>
            <p14:sldId id="530"/>
            <p14:sldId id="445"/>
            <p14:sldId id="448"/>
            <p14:sldId id="446"/>
            <p14:sldId id="497"/>
            <p14:sldId id="499"/>
            <p14:sldId id="500"/>
            <p14:sldId id="503"/>
            <p14:sldId id="501"/>
            <p14:sldId id="502"/>
            <p14:sldId id="5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2" d="100"/>
          <a:sy n="112" d="100"/>
        </p:scale>
        <p:origin x="86" y="5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17595D-04C6-4C08-B1EE-E2DF67AD774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985198EF-B4B4-48C6-8EC4-D751598DB6EF}">
      <dgm:prSet phldrT="[Text]"/>
      <dgm:spPr>
        <a:solidFill>
          <a:srgbClr val="66CCFF"/>
        </a:solidFill>
      </dgm:spPr>
      <dgm:t>
        <a:bodyPr/>
        <a:lstStyle/>
        <a:p>
          <a:r>
            <a:rPr lang="en-US" dirty="0"/>
            <a:t>Fundamentals</a:t>
          </a:r>
          <a:br>
            <a:rPr lang="en-US" dirty="0"/>
          </a:br>
          <a:r>
            <a:rPr lang="en-US" dirty="0"/>
            <a:t>(15 mins)</a:t>
          </a:r>
        </a:p>
      </dgm:t>
    </dgm:pt>
    <dgm:pt modelId="{049BBF74-B655-4BA2-8111-BF1BEA8C15B9}" type="parTrans" cxnId="{EDB8C7FD-9400-4D9B-9BB9-B10ED5EB3043}">
      <dgm:prSet/>
      <dgm:spPr/>
      <dgm:t>
        <a:bodyPr/>
        <a:lstStyle/>
        <a:p>
          <a:endParaRPr lang="en-US"/>
        </a:p>
      </dgm:t>
    </dgm:pt>
    <dgm:pt modelId="{E69B98F6-C901-41F5-A6B1-9CBF36F69BA8}" type="sibTrans" cxnId="{EDB8C7FD-9400-4D9B-9BB9-B10ED5EB3043}">
      <dgm:prSet/>
      <dgm:spPr/>
      <dgm:t>
        <a:bodyPr/>
        <a:lstStyle/>
        <a:p>
          <a:endParaRPr lang="en-US"/>
        </a:p>
      </dgm:t>
    </dgm:pt>
    <dgm:pt modelId="{14B3087B-498D-4249-A4A8-FEE32002A769}">
      <dgm:prSet phldrT="[Text]"/>
      <dgm:spPr>
        <a:solidFill>
          <a:srgbClr val="66CCFF"/>
        </a:solidFill>
      </dgm:spPr>
      <dgm:t>
        <a:bodyPr/>
        <a:lstStyle/>
        <a:p>
          <a:r>
            <a:rPr lang="en-US" dirty="0"/>
            <a:t>Term embeddings for IR</a:t>
          </a:r>
          <a:br>
            <a:rPr lang="en-US" dirty="0"/>
          </a:br>
          <a:r>
            <a:rPr lang="en-US" dirty="0"/>
            <a:t>(25 mins)</a:t>
          </a:r>
        </a:p>
      </dgm:t>
    </dgm:pt>
    <dgm:pt modelId="{B26279AE-1C81-4134-97EF-AAA079149116}" type="parTrans" cxnId="{6B0B54A9-9E8B-4573-9D7C-0F2743C46FEE}">
      <dgm:prSet/>
      <dgm:spPr/>
      <dgm:t>
        <a:bodyPr/>
        <a:lstStyle/>
        <a:p>
          <a:endParaRPr lang="en-US"/>
        </a:p>
      </dgm:t>
    </dgm:pt>
    <dgm:pt modelId="{26648A07-FD52-41F7-B6F4-5D434CA1FEFF}" type="sibTrans" cxnId="{6B0B54A9-9E8B-4573-9D7C-0F2743C46FEE}">
      <dgm:prSet/>
      <dgm:spPr/>
      <dgm:t>
        <a:bodyPr/>
        <a:lstStyle/>
        <a:p>
          <a:endParaRPr lang="en-US"/>
        </a:p>
      </dgm:t>
    </dgm:pt>
    <dgm:pt modelId="{78A2E66E-AFDF-416E-BB85-38BF833F9FB3}">
      <dgm:prSet phldrT="[Text]"/>
      <dgm:spPr>
        <a:solidFill>
          <a:srgbClr val="66CCFF"/>
        </a:solidFill>
      </dgm:spPr>
      <dgm:t>
        <a:bodyPr/>
        <a:lstStyle/>
        <a:p>
          <a:r>
            <a:rPr lang="en-US" dirty="0"/>
            <a:t>Learning to rank</a:t>
          </a:r>
          <a:br>
            <a:rPr lang="en-US" dirty="0"/>
          </a:br>
          <a:r>
            <a:rPr lang="en-US" dirty="0"/>
            <a:t>(20 mins)</a:t>
          </a:r>
        </a:p>
      </dgm:t>
    </dgm:pt>
    <dgm:pt modelId="{1C6783DE-5797-48A8-9D46-48A0205D9B1A}" type="parTrans" cxnId="{3426FD21-86FF-4795-99EF-33FEEE3C5045}">
      <dgm:prSet/>
      <dgm:spPr/>
      <dgm:t>
        <a:bodyPr/>
        <a:lstStyle/>
        <a:p>
          <a:endParaRPr lang="en-US"/>
        </a:p>
      </dgm:t>
    </dgm:pt>
    <dgm:pt modelId="{BC231175-6B7B-43C5-9716-B3D9FE065507}" type="sibTrans" cxnId="{3426FD21-86FF-4795-99EF-33FEEE3C5045}">
      <dgm:prSet/>
      <dgm:spPr/>
      <dgm:t>
        <a:bodyPr/>
        <a:lstStyle/>
        <a:p>
          <a:endParaRPr lang="en-US"/>
        </a:p>
      </dgm:t>
    </dgm:pt>
    <dgm:pt modelId="{8D843927-322A-43C1-858C-E8C049951509}">
      <dgm:prSet phldrT="[Text]"/>
      <dgm:spPr>
        <a:solidFill>
          <a:schemeClr val="bg1"/>
        </a:solidFill>
      </dgm:spPr>
      <dgm:t>
        <a:bodyPr/>
        <a:lstStyle/>
        <a:p>
          <a:r>
            <a:rPr lang="en-US" dirty="0"/>
            <a:t>Break</a:t>
          </a:r>
          <a:br>
            <a:rPr lang="en-US" dirty="0"/>
          </a:br>
          <a:r>
            <a:rPr lang="en-US" dirty="0"/>
            <a:t>(30 mins)</a:t>
          </a:r>
        </a:p>
      </dgm:t>
    </dgm:pt>
    <dgm:pt modelId="{93289697-E957-4F6E-8341-29EB6B053DCC}" type="parTrans" cxnId="{ED3F84E1-F659-4A1E-8865-6F453FAA5181}">
      <dgm:prSet/>
      <dgm:spPr/>
      <dgm:t>
        <a:bodyPr/>
        <a:lstStyle/>
        <a:p>
          <a:endParaRPr lang="en-US"/>
        </a:p>
      </dgm:t>
    </dgm:pt>
    <dgm:pt modelId="{76F62CAB-C611-41C7-B891-F17A238C18DF}" type="sibTrans" cxnId="{ED3F84E1-F659-4A1E-8865-6F453FAA5181}">
      <dgm:prSet/>
      <dgm:spPr/>
      <dgm:t>
        <a:bodyPr/>
        <a:lstStyle/>
        <a:p>
          <a:endParaRPr lang="en-US"/>
        </a:p>
      </dgm:t>
    </dgm:pt>
    <dgm:pt modelId="{AAAE138A-ED12-462A-A22E-04C350C47575}">
      <dgm:prSet phldrT="[Text]"/>
      <dgm:spPr>
        <a:solidFill>
          <a:srgbClr val="66CCFF"/>
        </a:solidFill>
      </dgm:spPr>
      <dgm:t>
        <a:bodyPr/>
        <a:lstStyle/>
        <a:p>
          <a:r>
            <a:rPr lang="en-US" dirty="0"/>
            <a:t>Deep neural networks for IR</a:t>
          </a:r>
          <a:br>
            <a:rPr lang="en-US" dirty="0"/>
          </a:br>
          <a:r>
            <a:rPr lang="en-US" dirty="0"/>
            <a:t>(30 mins)</a:t>
          </a:r>
        </a:p>
      </dgm:t>
    </dgm:pt>
    <dgm:pt modelId="{DCCEA3D5-C327-4610-B462-B07750167557}" type="parTrans" cxnId="{784F343E-8582-4F89-A8B1-3BDFB3FF337C}">
      <dgm:prSet/>
      <dgm:spPr/>
      <dgm:t>
        <a:bodyPr/>
        <a:lstStyle/>
        <a:p>
          <a:endParaRPr lang="en-US"/>
        </a:p>
      </dgm:t>
    </dgm:pt>
    <dgm:pt modelId="{FEF5AA2C-DA92-4857-9303-EC289017FBC0}" type="sibTrans" cxnId="{784F343E-8582-4F89-A8B1-3BDFB3FF337C}">
      <dgm:prSet/>
      <dgm:spPr/>
      <dgm:t>
        <a:bodyPr/>
        <a:lstStyle/>
        <a:p>
          <a:endParaRPr lang="en-US"/>
        </a:p>
      </dgm:t>
    </dgm:pt>
    <dgm:pt modelId="{A5AF9126-EC27-40B2-AFDE-5442A2BE0E96}">
      <dgm:prSet phldrT="[Text]"/>
      <dgm:spPr>
        <a:solidFill>
          <a:srgbClr val="66CCFF"/>
        </a:solidFill>
      </dgm:spPr>
      <dgm:t>
        <a:bodyPr/>
        <a:lstStyle/>
        <a:p>
          <a:r>
            <a:rPr lang="en-US" dirty="0"/>
            <a:t>Vector representations</a:t>
          </a:r>
          <a:br>
            <a:rPr lang="en-US" dirty="0"/>
          </a:br>
          <a:r>
            <a:rPr lang="en-US" dirty="0"/>
            <a:t>(35 mins)</a:t>
          </a:r>
        </a:p>
      </dgm:t>
    </dgm:pt>
    <dgm:pt modelId="{B55AA4F0-883E-4A18-8DCE-9937479831E2}" type="parTrans" cxnId="{3EDCD383-74A7-4A43-8DBA-149990ED508A}">
      <dgm:prSet/>
      <dgm:spPr/>
      <dgm:t>
        <a:bodyPr/>
        <a:lstStyle/>
        <a:p>
          <a:endParaRPr lang="en-US"/>
        </a:p>
      </dgm:t>
    </dgm:pt>
    <dgm:pt modelId="{0A3215D1-9931-4D73-BC30-EDB7532DACE2}" type="sibTrans" cxnId="{3EDCD383-74A7-4A43-8DBA-149990ED508A}">
      <dgm:prSet/>
      <dgm:spPr/>
      <dgm:t>
        <a:bodyPr/>
        <a:lstStyle/>
        <a:p>
          <a:endParaRPr lang="en-US"/>
        </a:p>
      </dgm:t>
    </dgm:pt>
    <dgm:pt modelId="{CF96A5D5-1A75-410F-A58A-319B1C837B2E}">
      <dgm:prSet phldrT="[Text]"/>
      <dgm:spPr/>
      <dgm:t>
        <a:bodyPr/>
        <a:lstStyle/>
        <a:p>
          <a:r>
            <a:rPr lang="en-US" dirty="0"/>
            <a:t>Lunch</a:t>
          </a:r>
          <a:br>
            <a:rPr lang="en-US" dirty="0"/>
          </a:br>
          <a:r>
            <a:rPr lang="en-US" dirty="0"/>
            <a:t>(60 mins)</a:t>
          </a:r>
        </a:p>
      </dgm:t>
    </dgm:pt>
    <dgm:pt modelId="{5FBABB0C-0165-4E4C-82CE-BD31E98C3817}" type="parTrans" cxnId="{DDB01AF4-DEA1-43A9-8957-93DE820E4AFA}">
      <dgm:prSet/>
      <dgm:spPr/>
      <dgm:t>
        <a:bodyPr/>
        <a:lstStyle/>
        <a:p>
          <a:endParaRPr lang="en-US"/>
        </a:p>
      </dgm:t>
    </dgm:pt>
    <dgm:pt modelId="{7D25B25E-D011-4078-9A48-ACB6AAE2A917}" type="sibTrans" cxnId="{DDB01AF4-DEA1-43A9-8957-93DE820E4AFA}">
      <dgm:prSet/>
      <dgm:spPr/>
      <dgm:t>
        <a:bodyPr/>
        <a:lstStyle/>
        <a:p>
          <a:endParaRPr lang="en-US"/>
        </a:p>
      </dgm:t>
    </dgm:pt>
    <dgm:pt modelId="{C586F5A9-6B77-4F3B-985D-CCA584FC4C91}">
      <dgm:prSet phldrT="[Text]"/>
      <dgm:spPr>
        <a:solidFill>
          <a:srgbClr val="66CCFF"/>
        </a:solidFill>
      </dgm:spPr>
      <dgm:t>
        <a:bodyPr/>
        <a:lstStyle/>
        <a:p>
          <a:r>
            <a:rPr lang="en-US" dirty="0"/>
            <a:t>Deep neural networks</a:t>
          </a:r>
          <a:br>
            <a:rPr lang="en-US" dirty="0"/>
          </a:br>
          <a:r>
            <a:rPr lang="en-US" dirty="0"/>
            <a:t>(25 mins)</a:t>
          </a:r>
        </a:p>
      </dgm:t>
    </dgm:pt>
    <dgm:pt modelId="{315F8430-5506-4CAB-A81B-12AAE3EBCB2A}" type="parTrans" cxnId="{584439FC-7DA8-4919-AF83-C79487242331}">
      <dgm:prSet/>
      <dgm:spPr/>
      <dgm:t>
        <a:bodyPr/>
        <a:lstStyle/>
        <a:p>
          <a:endParaRPr lang="en-CA"/>
        </a:p>
      </dgm:t>
    </dgm:pt>
    <dgm:pt modelId="{159105CD-87D3-4D38-A357-ABF61D65109E}" type="sibTrans" cxnId="{584439FC-7DA8-4919-AF83-C79487242331}">
      <dgm:prSet/>
      <dgm:spPr/>
      <dgm:t>
        <a:bodyPr/>
        <a:lstStyle/>
        <a:p>
          <a:endParaRPr lang="en-CA"/>
        </a:p>
      </dgm:t>
    </dgm:pt>
    <dgm:pt modelId="{25B495F0-6593-41A3-8BBF-40C1F68D97CC}" type="pres">
      <dgm:prSet presAssocID="{0D17595D-04C6-4C08-B1EE-E2DF67AD774B}" presName="CompostProcess" presStyleCnt="0">
        <dgm:presLayoutVars>
          <dgm:dir/>
          <dgm:resizeHandles val="exact"/>
        </dgm:presLayoutVars>
      </dgm:prSet>
      <dgm:spPr/>
    </dgm:pt>
    <dgm:pt modelId="{C1F26365-1041-492E-931C-737EA17DDFCA}" type="pres">
      <dgm:prSet presAssocID="{0D17595D-04C6-4C08-B1EE-E2DF67AD774B}" presName="arrow" presStyleLbl="bgShp" presStyleIdx="0" presStyleCnt="1"/>
      <dgm:spPr/>
    </dgm:pt>
    <dgm:pt modelId="{50557D0D-B9A6-49B4-8B8F-B1F6CDBED552}" type="pres">
      <dgm:prSet presAssocID="{0D17595D-04C6-4C08-B1EE-E2DF67AD774B}" presName="linearProcess" presStyleCnt="0"/>
      <dgm:spPr/>
    </dgm:pt>
    <dgm:pt modelId="{F66B00E6-19C4-433D-8DC5-0ED3B6CE0620}" type="pres">
      <dgm:prSet presAssocID="{985198EF-B4B4-48C6-8EC4-D751598DB6EF}" presName="textNode" presStyleLbl="node1" presStyleIdx="0" presStyleCnt="8">
        <dgm:presLayoutVars>
          <dgm:bulletEnabled val="1"/>
        </dgm:presLayoutVars>
      </dgm:prSet>
      <dgm:spPr/>
    </dgm:pt>
    <dgm:pt modelId="{708B8217-6EB1-46CF-BF84-B6EFCDDC4173}" type="pres">
      <dgm:prSet presAssocID="{E69B98F6-C901-41F5-A6B1-9CBF36F69BA8}" presName="sibTrans" presStyleCnt="0"/>
      <dgm:spPr/>
    </dgm:pt>
    <dgm:pt modelId="{1B99394E-8278-446D-B4FF-355743355365}" type="pres">
      <dgm:prSet presAssocID="{A5AF9126-EC27-40B2-AFDE-5442A2BE0E96}" presName="textNode" presStyleLbl="node1" presStyleIdx="1" presStyleCnt="8">
        <dgm:presLayoutVars>
          <dgm:bulletEnabled val="1"/>
        </dgm:presLayoutVars>
      </dgm:prSet>
      <dgm:spPr/>
    </dgm:pt>
    <dgm:pt modelId="{72CA672C-A4C4-4855-A68A-F9A60822C24B}" type="pres">
      <dgm:prSet presAssocID="{0A3215D1-9931-4D73-BC30-EDB7532DACE2}" presName="sibTrans" presStyleCnt="0"/>
      <dgm:spPr/>
    </dgm:pt>
    <dgm:pt modelId="{0D9EEA26-D299-4549-8DCD-16C286E772C5}" type="pres">
      <dgm:prSet presAssocID="{14B3087B-498D-4249-A4A8-FEE32002A769}" presName="textNode" presStyleLbl="node1" presStyleIdx="2" presStyleCnt="8">
        <dgm:presLayoutVars>
          <dgm:bulletEnabled val="1"/>
        </dgm:presLayoutVars>
      </dgm:prSet>
      <dgm:spPr/>
    </dgm:pt>
    <dgm:pt modelId="{AA105C08-A865-4741-98EC-B2892B984DB9}" type="pres">
      <dgm:prSet presAssocID="{26648A07-FD52-41F7-B6F4-5D434CA1FEFF}" presName="sibTrans" presStyleCnt="0"/>
      <dgm:spPr/>
    </dgm:pt>
    <dgm:pt modelId="{5534ECC4-B41C-4304-BB8D-3DB340EAB3A7}" type="pres">
      <dgm:prSet presAssocID="{8D843927-322A-43C1-858C-E8C049951509}" presName="textNode" presStyleLbl="node1" presStyleIdx="3" presStyleCnt="8">
        <dgm:presLayoutVars>
          <dgm:bulletEnabled val="1"/>
        </dgm:presLayoutVars>
      </dgm:prSet>
      <dgm:spPr/>
    </dgm:pt>
    <dgm:pt modelId="{A1296E73-94DA-4C5D-AB3E-5E1003745DF2}" type="pres">
      <dgm:prSet presAssocID="{76F62CAB-C611-41C7-B891-F17A238C18DF}" presName="sibTrans" presStyleCnt="0"/>
      <dgm:spPr/>
    </dgm:pt>
    <dgm:pt modelId="{474CB2AE-9B78-4719-8031-19438458EF7A}" type="pres">
      <dgm:prSet presAssocID="{78A2E66E-AFDF-416E-BB85-38BF833F9FB3}" presName="textNode" presStyleLbl="node1" presStyleIdx="4" presStyleCnt="8">
        <dgm:presLayoutVars>
          <dgm:bulletEnabled val="1"/>
        </dgm:presLayoutVars>
      </dgm:prSet>
      <dgm:spPr/>
    </dgm:pt>
    <dgm:pt modelId="{CDF964F0-3CFF-443D-BE94-952D3B542E3F}" type="pres">
      <dgm:prSet presAssocID="{BC231175-6B7B-43C5-9716-B3D9FE065507}" presName="sibTrans" presStyleCnt="0"/>
      <dgm:spPr/>
    </dgm:pt>
    <dgm:pt modelId="{4436AC96-7475-443B-97D8-3844374F4AF0}" type="pres">
      <dgm:prSet presAssocID="{C586F5A9-6B77-4F3B-985D-CCA584FC4C91}" presName="textNode" presStyleLbl="node1" presStyleIdx="5" presStyleCnt="8">
        <dgm:presLayoutVars>
          <dgm:bulletEnabled val="1"/>
        </dgm:presLayoutVars>
      </dgm:prSet>
      <dgm:spPr/>
    </dgm:pt>
    <dgm:pt modelId="{93EB5C35-24D7-4D42-8CF1-CCD717397BA4}" type="pres">
      <dgm:prSet presAssocID="{159105CD-87D3-4D38-A357-ABF61D65109E}" presName="sibTrans" presStyleCnt="0"/>
      <dgm:spPr/>
    </dgm:pt>
    <dgm:pt modelId="{4E7B0F6B-A7B0-492B-AFD7-3FFF6E303519}" type="pres">
      <dgm:prSet presAssocID="{AAAE138A-ED12-462A-A22E-04C350C47575}" presName="textNode" presStyleLbl="node1" presStyleIdx="6" presStyleCnt="8">
        <dgm:presLayoutVars>
          <dgm:bulletEnabled val="1"/>
        </dgm:presLayoutVars>
      </dgm:prSet>
      <dgm:spPr/>
    </dgm:pt>
    <dgm:pt modelId="{423AEE71-B1F8-4ED6-A4AA-605240C29E36}" type="pres">
      <dgm:prSet presAssocID="{FEF5AA2C-DA92-4857-9303-EC289017FBC0}" presName="sibTrans" presStyleCnt="0"/>
      <dgm:spPr/>
    </dgm:pt>
    <dgm:pt modelId="{C842DCA5-38B0-42DA-8E01-7A9A514C4CFC}" type="pres">
      <dgm:prSet presAssocID="{CF96A5D5-1A75-410F-A58A-319B1C837B2E}" presName="textNode" presStyleLbl="node1" presStyleIdx="7" presStyleCnt="8">
        <dgm:presLayoutVars>
          <dgm:bulletEnabled val="1"/>
        </dgm:presLayoutVars>
      </dgm:prSet>
      <dgm:spPr/>
    </dgm:pt>
  </dgm:ptLst>
  <dgm:cxnLst>
    <dgm:cxn modelId="{C2FFC203-B29A-498B-BBF2-664492844DD9}" type="presOf" srcId="{14B3087B-498D-4249-A4A8-FEE32002A769}" destId="{0D9EEA26-D299-4549-8DCD-16C286E772C5}" srcOrd="0" destOrd="0" presId="urn:microsoft.com/office/officeart/2005/8/layout/hProcess9"/>
    <dgm:cxn modelId="{2F977708-3386-4049-A274-DD04264FD570}" type="presOf" srcId="{A5AF9126-EC27-40B2-AFDE-5442A2BE0E96}" destId="{1B99394E-8278-446D-B4FF-355743355365}" srcOrd="0" destOrd="0" presId="urn:microsoft.com/office/officeart/2005/8/layout/hProcess9"/>
    <dgm:cxn modelId="{A4721E19-4F44-4336-98E3-C7E46AE41373}" type="presOf" srcId="{78A2E66E-AFDF-416E-BB85-38BF833F9FB3}" destId="{474CB2AE-9B78-4719-8031-19438458EF7A}" srcOrd="0" destOrd="0" presId="urn:microsoft.com/office/officeart/2005/8/layout/hProcess9"/>
    <dgm:cxn modelId="{3426FD21-86FF-4795-99EF-33FEEE3C5045}" srcId="{0D17595D-04C6-4C08-B1EE-E2DF67AD774B}" destId="{78A2E66E-AFDF-416E-BB85-38BF833F9FB3}" srcOrd="4" destOrd="0" parTransId="{1C6783DE-5797-48A8-9D46-48A0205D9B1A}" sibTransId="{BC231175-6B7B-43C5-9716-B3D9FE065507}"/>
    <dgm:cxn modelId="{6E198629-1429-4F37-8F86-BDDD08C6F440}" type="presOf" srcId="{0D17595D-04C6-4C08-B1EE-E2DF67AD774B}" destId="{25B495F0-6593-41A3-8BBF-40C1F68D97CC}" srcOrd="0" destOrd="0" presId="urn:microsoft.com/office/officeart/2005/8/layout/hProcess9"/>
    <dgm:cxn modelId="{784F343E-8582-4F89-A8B1-3BDFB3FF337C}" srcId="{0D17595D-04C6-4C08-B1EE-E2DF67AD774B}" destId="{AAAE138A-ED12-462A-A22E-04C350C47575}" srcOrd="6" destOrd="0" parTransId="{DCCEA3D5-C327-4610-B462-B07750167557}" sibTransId="{FEF5AA2C-DA92-4857-9303-EC289017FBC0}"/>
    <dgm:cxn modelId="{0533B83F-84E2-4928-940A-2BDA8BC86A80}" type="presOf" srcId="{8D843927-322A-43C1-858C-E8C049951509}" destId="{5534ECC4-B41C-4304-BB8D-3DB340EAB3A7}" srcOrd="0" destOrd="0" presId="urn:microsoft.com/office/officeart/2005/8/layout/hProcess9"/>
    <dgm:cxn modelId="{3EDCD383-74A7-4A43-8DBA-149990ED508A}" srcId="{0D17595D-04C6-4C08-B1EE-E2DF67AD774B}" destId="{A5AF9126-EC27-40B2-AFDE-5442A2BE0E96}" srcOrd="1" destOrd="0" parTransId="{B55AA4F0-883E-4A18-8DCE-9937479831E2}" sibTransId="{0A3215D1-9931-4D73-BC30-EDB7532DACE2}"/>
    <dgm:cxn modelId="{6B0B54A9-9E8B-4573-9D7C-0F2743C46FEE}" srcId="{0D17595D-04C6-4C08-B1EE-E2DF67AD774B}" destId="{14B3087B-498D-4249-A4A8-FEE32002A769}" srcOrd="2" destOrd="0" parTransId="{B26279AE-1C81-4134-97EF-AAA079149116}" sibTransId="{26648A07-FD52-41F7-B6F4-5D434CA1FEFF}"/>
    <dgm:cxn modelId="{36C64DB9-1A40-4EDC-B74F-7D08241D1DD0}" type="presOf" srcId="{CF96A5D5-1A75-410F-A58A-319B1C837B2E}" destId="{C842DCA5-38B0-42DA-8E01-7A9A514C4CFC}" srcOrd="0" destOrd="0" presId="urn:microsoft.com/office/officeart/2005/8/layout/hProcess9"/>
    <dgm:cxn modelId="{D8108CDF-8B60-4CDC-8649-88C470FA03F5}" type="presOf" srcId="{AAAE138A-ED12-462A-A22E-04C350C47575}" destId="{4E7B0F6B-A7B0-492B-AFD7-3FFF6E303519}" srcOrd="0" destOrd="0" presId="urn:microsoft.com/office/officeart/2005/8/layout/hProcess9"/>
    <dgm:cxn modelId="{ED3F84E1-F659-4A1E-8865-6F453FAA5181}" srcId="{0D17595D-04C6-4C08-B1EE-E2DF67AD774B}" destId="{8D843927-322A-43C1-858C-E8C049951509}" srcOrd="3" destOrd="0" parTransId="{93289697-E957-4F6E-8341-29EB6B053DCC}" sibTransId="{76F62CAB-C611-41C7-B891-F17A238C18DF}"/>
    <dgm:cxn modelId="{270B88E6-C4D2-4A38-9042-0B53F64E95AE}" type="presOf" srcId="{C586F5A9-6B77-4F3B-985D-CCA584FC4C91}" destId="{4436AC96-7475-443B-97D8-3844374F4AF0}" srcOrd="0" destOrd="0" presId="urn:microsoft.com/office/officeart/2005/8/layout/hProcess9"/>
    <dgm:cxn modelId="{DDB01AF4-DEA1-43A9-8957-93DE820E4AFA}" srcId="{0D17595D-04C6-4C08-B1EE-E2DF67AD774B}" destId="{CF96A5D5-1A75-410F-A58A-319B1C837B2E}" srcOrd="7" destOrd="0" parTransId="{5FBABB0C-0165-4E4C-82CE-BD31E98C3817}" sibTransId="{7D25B25E-D011-4078-9A48-ACB6AAE2A917}"/>
    <dgm:cxn modelId="{584439FC-7DA8-4919-AF83-C79487242331}" srcId="{0D17595D-04C6-4C08-B1EE-E2DF67AD774B}" destId="{C586F5A9-6B77-4F3B-985D-CCA584FC4C91}" srcOrd="5" destOrd="0" parTransId="{315F8430-5506-4CAB-A81B-12AAE3EBCB2A}" sibTransId="{159105CD-87D3-4D38-A357-ABF61D65109E}"/>
    <dgm:cxn modelId="{EEC548FD-13FB-4B1C-A966-84C7CC6BD6E8}" type="presOf" srcId="{985198EF-B4B4-48C6-8EC4-D751598DB6EF}" destId="{F66B00E6-19C4-433D-8DC5-0ED3B6CE0620}" srcOrd="0" destOrd="0" presId="urn:microsoft.com/office/officeart/2005/8/layout/hProcess9"/>
    <dgm:cxn modelId="{EDB8C7FD-9400-4D9B-9BB9-B10ED5EB3043}" srcId="{0D17595D-04C6-4C08-B1EE-E2DF67AD774B}" destId="{985198EF-B4B4-48C6-8EC4-D751598DB6EF}" srcOrd="0" destOrd="0" parTransId="{049BBF74-B655-4BA2-8111-BF1BEA8C15B9}" sibTransId="{E69B98F6-C901-41F5-A6B1-9CBF36F69BA8}"/>
    <dgm:cxn modelId="{D28A7F45-8CB6-4F42-93CE-F7563EBFCF10}" type="presParOf" srcId="{25B495F0-6593-41A3-8BBF-40C1F68D97CC}" destId="{C1F26365-1041-492E-931C-737EA17DDFCA}" srcOrd="0" destOrd="0" presId="urn:microsoft.com/office/officeart/2005/8/layout/hProcess9"/>
    <dgm:cxn modelId="{FF3ED05D-9960-424F-82B5-1465B2125AA5}" type="presParOf" srcId="{25B495F0-6593-41A3-8BBF-40C1F68D97CC}" destId="{50557D0D-B9A6-49B4-8B8F-B1F6CDBED552}" srcOrd="1" destOrd="0" presId="urn:microsoft.com/office/officeart/2005/8/layout/hProcess9"/>
    <dgm:cxn modelId="{B48F0C76-6921-46EE-B976-53AD616A81DC}" type="presParOf" srcId="{50557D0D-B9A6-49B4-8B8F-B1F6CDBED552}" destId="{F66B00E6-19C4-433D-8DC5-0ED3B6CE0620}" srcOrd="0" destOrd="0" presId="urn:microsoft.com/office/officeart/2005/8/layout/hProcess9"/>
    <dgm:cxn modelId="{AD49DF1F-77FB-4844-8E0B-2BF02D5FE598}" type="presParOf" srcId="{50557D0D-B9A6-49B4-8B8F-B1F6CDBED552}" destId="{708B8217-6EB1-46CF-BF84-B6EFCDDC4173}" srcOrd="1" destOrd="0" presId="urn:microsoft.com/office/officeart/2005/8/layout/hProcess9"/>
    <dgm:cxn modelId="{B1B111F4-A39D-497D-93B7-042F0EB75CC3}" type="presParOf" srcId="{50557D0D-B9A6-49B4-8B8F-B1F6CDBED552}" destId="{1B99394E-8278-446D-B4FF-355743355365}" srcOrd="2" destOrd="0" presId="urn:microsoft.com/office/officeart/2005/8/layout/hProcess9"/>
    <dgm:cxn modelId="{99A2C72D-F323-443B-9FD9-91FF05686695}" type="presParOf" srcId="{50557D0D-B9A6-49B4-8B8F-B1F6CDBED552}" destId="{72CA672C-A4C4-4855-A68A-F9A60822C24B}" srcOrd="3" destOrd="0" presId="urn:microsoft.com/office/officeart/2005/8/layout/hProcess9"/>
    <dgm:cxn modelId="{CC919127-C9D3-4A7C-A5AC-EF0187C79144}" type="presParOf" srcId="{50557D0D-B9A6-49B4-8B8F-B1F6CDBED552}" destId="{0D9EEA26-D299-4549-8DCD-16C286E772C5}" srcOrd="4" destOrd="0" presId="urn:microsoft.com/office/officeart/2005/8/layout/hProcess9"/>
    <dgm:cxn modelId="{75B331A7-98D9-4675-9DE2-DD1736351079}" type="presParOf" srcId="{50557D0D-B9A6-49B4-8B8F-B1F6CDBED552}" destId="{AA105C08-A865-4741-98EC-B2892B984DB9}" srcOrd="5" destOrd="0" presId="urn:microsoft.com/office/officeart/2005/8/layout/hProcess9"/>
    <dgm:cxn modelId="{08C91204-C1A0-4114-9305-A8BA0E70FCB6}" type="presParOf" srcId="{50557D0D-B9A6-49B4-8B8F-B1F6CDBED552}" destId="{5534ECC4-B41C-4304-BB8D-3DB340EAB3A7}" srcOrd="6" destOrd="0" presId="urn:microsoft.com/office/officeart/2005/8/layout/hProcess9"/>
    <dgm:cxn modelId="{C2AF619A-9DAA-48A8-9A6F-5A939B5261D3}" type="presParOf" srcId="{50557D0D-B9A6-49B4-8B8F-B1F6CDBED552}" destId="{A1296E73-94DA-4C5D-AB3E-5E1003745DF2}" srcOrd="7" destOrd="0" presId="urn:microsoft.com/office/officeart/2005/8/layout/hProcess9"/>
    <dgm:cxn modelId="{AAEBB47B-59CF-4D94-9F3D-81289CC2999D}" type="presParOf" srcId="{50557D0D-B9A6-49B4-8B8F-B1F6CDBED552}" destId="{474CB2AE-9B78-4719-8031-19438458EF7A}" srcOrd="8" destOrd="0" presId="urn:microsoft.com/office/officeart/2005/8/layout/hProcess9"/>
    <dgm:cxn modelId="{2D44DAC3-4D47-4280-A233-2D73C95F4E69}" type="presParOf" srcId="{50557D0D-B9A6-49B4-8B8F-B1F6CDBED552}" destId="{CDF964F0-3CFF-443D-BE94-952D3B542E3F}" srcOrd="9" destOrd="0" presId="urn:microsoft.com/office/officeart/2005/8/layout/hProcess9"/>
    <dgm:cxn modelId="{7F096498-A2D6-4384-954C-2B6064455890}" type="presParOf" srcId="{50557D0D-B9A6-49B4-8B8F-B1F6CDBED552}" destId="{4436AC96-7475-443B-97D8-3844374F4AF0}" srcOrd="10" destOrd="0" presId="urn:microsoft.com/office/officeart/2005/8/layout/hProcess9"/>
    <dgm:cxn modelId="{C2ECB404-16EE-4E98-9770-F62142371D82}" type="presParOf" srcId="{50557D0D-B9A6-49B4-8B8F-B1F6CDBED552}" destId="{93EB5C35-24D7-4D42-8CF1-CCD717397BA4}" srcOrd="11" destOrd="0" presId="urn:microsoft.com/office/officeart/2005/8/layout/hProcess9"/>
    <dgm:cxn modelId="{706A12B2-0267-44D9-BEA5-0329C66FE938}" type="presParOf" srcId="{50557D0D-B9A6-49B4-8B8F-B1F6CDBED552}" destId="{4E7B0F6B-A7B0-492B-AFD7-3FFF6E303519}" srcOrd="12" destOrd="0" presId="urn:microsoft.com/office/officeart/2005/8/layout/hProcess9"/>
    <dgm:cxn modelId="{DFD33887-E80D-45EA-9B41-D2A9B96A21CB}" type="presParOf" srcId="{50557D0D-B9A6-49B4-8B8F-B1F6CDBED552}" destId="{423AEE71-B1F8-4ED6-A4AA-605240C29E36}" srcOrd="13" destOrd="0" presId="urn:microsoft.com/office/officeart/2005/8/layout/hProcess9"/>
    <dgm:cxn modelId="{A3E627B9-13E4-4582-BA7C-796BF9FFAEAC}" type="presParOf" srcId="{50557D0D-B9A6-49B4-8B8F-B1F6CDBED552}" destId="{C842DCA5-38B0-42DA-8E01-7A9A514C4CFC}"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26365-1041-492E-931C-737EA17DDFCA}">
      <dsp:nvSpPr>
        <dsp:cNvPr id="0" name=""/>
        <dsp:cNvSpPr/>
      </dsp:nvSpPr>
      <dsp:spPr>
        <a:xfrm>
          <a:off x="853230" y="0"/>
          <a:ext cx="9669946" cy="4272181"/>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B00E6-19C4-433D-8DC5-0ED3B6CE0620}">
      <dsp:nvSpPr>
        <dsp:cNvPr id="0" name=""/>
        <dsp:cNvSpPr/>
      </dsp:nvSpPr>
      <dsp:spPr>
        <a:xfrm>
          <a:off x="5656"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Fundamentals</a:t>
          </a:r>
          <a:br>
            <a:rPr lang="en-US" sz="1300" kern="1200" dirty="0"/>
          </a:br>
          <a:r>
            <a:rPr lang="en-US" sz="1300" kern="1200" dirty="0"/>
            <a:t>(15 mins)</a:t>
          </a:r>
        </a:p>
      </dsp:txBody>
      <dsp:txXfrm>
        <a:off x="70106" y="1346104"/>
        <a:ext cx="1191366" cy="1579972"/>
      </dsp:txXfrm>
    </dsp:sp>
    <dsp:sp modelId="{1B99394E-8278-446D-B4FF-355743355365}">
      <dsp:nvSpPr>
        <dsp:cNvPr id="0" name=""/>
        <dsp:cNvSpPr/>
      </dsp:nvSpPr>
      <dsp:spPr>
        <a:xfrm>
          <a:off x="1440632"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Vector representations</a:t>
          </a:r>
          <a:br>
            <a:rPr lang="en-US" sz="1300" kern="1200" dirty="0"/>
          </a:br>
          <a:r>
            <a:rPr lang="en-US" sz="1300" kern="1200" dirty="0"/>
            <a:t>(35 mins)</a:t>
          </a:r>
        </a:p>
      </dsp:txBody>
      <dsp:txXfrm>
        <a:off x="1505082" y="1346104"/>
        <a:ext cx="1191366" cy="1579972"/>
      </dsp:txXfrm>
    </dsp:sp>
    <dsp:sp modelId="{0D9EEA26-D299-4549-8DCD-16C286E772C5}">
      <dsp:nvSpPr>
        <dsp:cNvPr id="0" name=""/>
        <dsp:cNvSpPr/>
      </dsp:nvSpPr>
      <dsp:spPr>
        <a:xfrm>
          <a:off x="2875607"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Term embeddings for IR</a:t>
          </a:r>
          <a:br>
            <a:rPr lang="en-US" sz="1300" kern="1200" dirty="0"/>
          </a:br>
          <a:r>
            <a:rPr lang="en-US" sz="1300" kern="1200" dirty="0"/>
            <a:t>(25 mins)</a:t>
          </a:r>
        </a:p>
      </dsp:txBody>
      <dsp:txXfrm>
        <a:off x="2940057" y="1346104"/>
        <a:ext cx="1191366" cy="1579972"/>
      </dsp:txXfrm>
    </dsp:sp>
    <dsp:sp modelId="{5534ECC4-B41C-4304-BB8D-3DB340EAB3A7}">
      <dsp:nvSpPr>
        <dsp:cNvPr id="0" name=""/>
        <dsp:cNvSpPr/>
      </dsp:nvSpPr>
      <dsp:spPr>
        <a:xfrm>
          <a:off x="4310582" y="1281654"/>
          <a:ext cx="1320266" cy="1708872"/>
        </a:xfrm>
        <a:prstGeom prst="roundRect">
          <a:avLst/>
        </a:prstGeom>
        <a:solidFill>
          <a:schemeClr val="bg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Break</a:t>
          </a:r>
          <a:br>
            <a:rPr lang="en-US" sz="1300" kern="1200" dirty="0"/>
          </a:br>
          <a:r>
            <a:rPr lang="en-US" sz="1300" kern="1200" dirty="0"/>
            <a:t>(30 mins)</a:t>
          </a:r>
        </a:p>
      </dsp:txBody>
      <dsp:txXfrm>
        <a:off x="4375032" y="1346104"/>
        <a:ext cx="1191366" cy="1579972"/>
      </dsp:txXfrm>
    </dsp:sp>
    <dsp:sp modelId="{474CB2AE-9B78-4719-8031-19438458EF7A}">
      <dsp:nvSpPr>
        <dsp:cNvPr id="0" name=""/>
        <dsp:cNvSpPr/>
      </dsp:nvSpPr>
      <dsp:spPr>
        <a:xfrm>
          <a:off x="5745558"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Learning to rank</a:t>
          </a:r>
          <a:br>
            <a:rPr lang="en-US" sz="1300" kern="1200" dirty="0"/>
          </a:br>
          <a:r>
            <a:rPr lang="en-US" sz="1300" kern="1200" dirty="0"/>
            <a:t>(20 mins)</a:t>
          </a:r>
        </a:p>
      </dsp:txBody>
      <dsp:txXfrm>
        <a:off x="5810008" y="1346104"/>
        <a:ext cx="1191366" cy="1579972"/>
      </dsp:txXfrm>
    </dsp:sp>
    <dsp:sp modelId="{4436AC96-7475-443B-97D8-3844374F4AF0}">
      <dsp:nvSpPr>
        <dsp:cNvPr id="0" name=""/>
        <dsp:cNvSpPr/>
      </dsp:nvSpPr>
      <dsp:spPr>
        <a:xfrm>
          <a:off x="7180533"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Deep neural networks</a:t>
          </a:r>
          <a:br>
            <a:rPr lang="en-US" sz="1300" kern="1200" dirty="0"/>
          </a:br>
          <a:r>
            <a:rPr lang="en-US" sz="1300" kern="1200" dirty="0"/>
            <a:t>(25 mins)</a:t>
          </a:r>
        </a:p>
      </dsp:txBody>
      <dsp:txXfrm>
        <a:off x="7244983" y="1346104"/>
        <a:ext cx="1191366" cy="1579972"/>
      </dsp:txXfrm>
    </dsp:sp>
    <dsp:sp modelId="{4E7B0F6B-A7B0-492B-AFD7-3FFF6E303519}">
      <dsp:nvSpPr>
        <dsp:cNvPr id="0" name=""/>
        <dsp:cNvSpPr/>
      </dsp:nvSpPr>
      <dsp:spPr>
        <a:xfrm>
          <a:off x="8615508" y="1281654"/>
          <a:ext cx="1320266" cy="1708872"/>
        </a:xfrm>
        <a:prstGeom prst="roundRect">
          <a:avLst/>
        </a:prstGeom>
        <a:solidFill>
          <a:srgbClr val="66CCFF"/>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Deep neural networks for IR</a:t>
          </a:r>
          <a:br>
            <a:rPr lang="en-US" sz="1300" kern="1200" dirty="0"/>
          </a:br>
          <a:r>
            <a:rPr lang="en-US" sz="1300" kern="1200" dirty="0"/>
            <a:t>(30 mins)</a:t>
          </a:r>
        </a:p>
      </dsp:txBody>
      <dsp:txXfrm>
        <a:off x="8679958" y="1346104"/>
        <a:ext cx="1191366" cy="1579972"/>
      </dsp:txXfrm>
    </dsp:sp>
    <dsp:sp modelId="{C842DCA5-38B0-42DA-8E01-7A9A514C4CFC}">
      <dsp:nvSpPr>
        <dsp:cNvPr id="0" name=""/>
        <dsp:cNvSpPr/>
      </dsp:nvSpPr>
      <dsp:spPr>
        <a:xfrm>
          <a:off x="10050484" y="1281654"/>
          <a:ext cx="1320266" cy="1708872"/>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Lunch</a:t>
          </a:r>
          <a:br>
            <a:rPr lang="en-US" sz="1300" kern="1200" dirty="0"/>
          </a:br>
          <a:r>
            <a:rPr lang="en-US" sz="1300" kern="1200" dirty="0"/>
            <a:t>(60 mins)</a:t>
          </a:r>
        </a:p>
      </dsp:txBody>
      <dsp:txXfrm>
        <a:off x="10114934" y="1346104"/>
        <a:ext cx="1191366" cy="15799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287BD-B641-41CD-9821-ABC5183B4B6B}" type="datetimeFigureOut">
              <a:rPr lang="en-GB" smtClean="0"/>
              <a:t>17/01/2019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37596-0F1B-49D5-A097-6AFD2A383C79}" type="slidenum">
              <a:rPr lang="en-GB" smtClean="0"/>
              <a:t>‹#›</a:t>
            </a:fld>
            <a:endParaRPr lang="en-GB"/>
          </a:p>
        </p:txBody>
      </p:sp>
    </p:spTree>
    <p:extLst>
      <p:ext uri="{BB962C8B-B14F-4D97-AF65-F5344CB8AC3E}">
        <p14:creationId xmlns:p14="http://schemas.microsoft.com/office/powerpoint/2010/main" val="11707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Local representation</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Distributed representation</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One dimension for “banana”	“banana” is a pattern</a:t>
            </a:r>
          </a:p>
          <a:p>
            <a:pPr rtl="0" eaLnBrk="1" fontAlgn="t" latinLnBrk="0" hangingPunct="1"/>
            <a:r>
              <a:rPr lang="en-US" sz="1200" b="0" i="0" u="none" strike="noStrike" kern="1200" dirty="0">
                <a:solidFill>
                  <a:schemeClr val="tx1"/>
                </a:solidFill>
                <a:effectLst/>
                <a:latin typeface="+mn-lt"/>
                <a:ea typeface="+mn-ea"/>
                <a:cs typeface="+mn-cs"/>
              </a:rPr>
              <a:t>Brittle under noise	More robust to noise</a:t>
            </a:r>
          </a:p>
          <a:p>
            <a:pPr rtl="0" eaLnBrk="1" fontAlgn="t" latinLnBrk="0" hangingPunct="1"/>
            <a:r>
              <a:rPr lang="en-US" sz="1200" b="0" i="0" u="none" strike="noStrike" kern="1200" dirty="0">
                <a:solidFill>
                  <a:schemeClr val="tx1"/>
                </a:solidFill>
                <a:effectLst/>
                <a:latin typeface="+mn-lt"/>
                <a:ea typeface="+mn-ea"/>
                <a:cs typeface="+mn-cs"/>
              </a:rPr>
              <a:t>Precise		Near “mango”, “pineapple”. (Nuanced)</a:t>
            </a:r>
          </a:p>
          <a:p>
            <a:pPr rtl="0" eaLnBrk="1" fontAlgn="t" latinLnBrk="0" hangingPunct="1"/>
            <a:r>
              <a:rPr lang="en-US" sz="1200" b="0" i="0" u="none" strike="noStrike" kern="1200" dirty="0">
                <a:solidFill>
                  <a:schemeClr val="tx1"/>
                </a:solidFill>
                <a:effectLst/>
                <a:latin typeface="+mn-lt"/>
                <a:ea typeface="+mn-ea"/>
                <a:cs typeface="+mn-cs"/>
              </a:rPr>
              <a:t>Add vocab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Add dimensions	Add vocab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Generate more vectors</a:t>
            </a:r>
          </a:p>
          <a:p>
            <a:pPr rtl="0" eaLnBrk="1" fontAlgn="t" latinLnBrk="0" hangingPunct="1"/>
            <a:r>
              <a:rPr lang="en-US" sz="1200" b="0" i="0" u="none" strike="noStrike" kern="1200" dirty="0">
                <a:solidFill>
                  <a:schemeClr val="tx1"/>
                </a:solidFill>
                <a:effectLst/>
                <a:latin typeface="+mn-lt"/>
                <a:ea typeface="+mn-ea"/>
                <a:cs typeface="+mn-cs"/>
              </a:rPr>
              <a:t>K dimensions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K items	K dimensions </a:t>
            </a:r>
            <a:r>
              <a:rPr lang="en-US" sz="1200" b="0" i="0" u="none" strike="noStrike" kern="1200" dirty="0">
                <a:solidFill>
                  <a:schemeClr val="tx1"/>
                </a:solidFill>
                <a:effectLst/>
                <a:latin typeface="+mn-lt"/>
                <a:ea typeface="+mn-ea"/>
                <a:cs typeface="+mn-cs"/>
                <a:sym typeface="Wingdings" panose="05000000000000000000" pitchFamily="2" charset="2"/>
              </a:rPr>
              <a:t></a:t>
            </a:r>
            <a:r>
              <a:rPr lang="en-US" sz="1200" b="0" i="0" u="none" strike="noStrike" kern="1200" dirty="0">
                <a:solidFill>
                  <a:schemeClr val="tx1"/>
                </a:solidFill>
                <a:effectLst/>
                <a:latin typeface="+mn-lt"/>
                <a:ea typeface="+mn-ea"/>
                <a:cs typeface="+mn-cs"/>
              </a:rPr>
              <a:t> 2</a:t>
            </a:r>
            <a:r>
              <a:rPr lang="en-US" sz="1200" b="0" i="0" u="none" strike="noStrike" kern="1200" baseline="30000" dirty="0">
                <a:solidFill>
                  <a:schemeClr val="tx1"/>
                </a:solidFill>
                <a:effectLst/>
                <a:latin typeface="+mn-lt"/>
                <a:ea typeface="+mn-ea"/>
                <a:cs typeface="+mn-cs"/>
              </a:rPr>
              <a:t>k</a:t>
            </a:r>
            <a:r>
              <a:rPr lang="en-US" sz="1200" b="0" i="0" u="none" strike="noStrike" kern="1200" dirty="0">
                <a:solidFill>
                  <a:schemeClr val="tx1"/>
                </a:solidFill>
                <a:effectLst/>
                <a:latin typeface="+mn-lt"/>
                <a:ea typeface="+mn-ea"/>
                <a:cs typeface="+mn-cs"/>
              </a:rPr>
              <a:t> “regions”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92B71C-80D6-4770-A264-56CB7C2A6D20}"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92446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2753-BC5E-42AA-AA7F-8A2D2E7A24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1ABDC87-9CBC-4CC1-BB8C-6BABFF34F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4B6FE47-A11E-434B-8A26-08C1986D0BD5}"/>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A3F60034-BAF0-4B94-B564-A0D86FF1ED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384145-4390-446C-A22C-941446CFBA0B}"/>
              </a:ext>
            </a:extLst>
          </p:cNvPr>
          <p:cNvSpPr>
            <a:spLocks noGrp="1"/>
          </p:cNvSpPr>
          <p:nvPr>
            <p:ph type="sldNum" sz="quarter" idx="12"/>
          </p:nvPr>
        </p:nvSpPr>
        <p:spPr/>
        <p:txBody>
          <a:bodyPr/>
          <a:lstStyle/>
          <a:p>
            <a:fld id="{BE1C6A29-59E9-4F8C-B2A8-C337101A54CB}" type="slidenum">
              <a:rPr lang="en-GB" smtClean="0"/>
              <a:t>‹#›</a:t>
            </a:fld>
            <a:endParaRPr lang="en-GB"/>
          </a:p>
        </p:txBody>
      </p:sp>
      <p:sp>
        <p:nvSpPr>
          <p:cNvPr id="7" name="Oval 6">
            <a:extLst>
              <a:ext uri="{FF2B5EF4-FFF2-40B4-BE49-F238E27FC236}">
                <a16:creationId xmlns:a16="http://schemas.microsoft.com/office/drawing/2014/main" id="{93E6195E-2944-410D-8991-88C2952D8990}"/>
              </a:ext>
            </a:extLst>
          </p:cNvPr>
          <p:cNvSpPr/>
          <p:nvPr userDrawn="1"/>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 name="Group 7">
            <a:extLst>
              <a:ext uri="{FF2B5EF4-FFF2-40B4-BE49-F238E27FC236}">
                <a16:creationId xmlns:a16="http://schemas.microsoft.com/office/drawing/2014/main" id="{92F57ED6-8057-4351-BEC4-3C09156CB9FD}"/>
              </a:ext>
            </a:extLst>
          </p:cNvPr>
          <p:cNvGrpSpPr/>
          <p:nvPr userDrawn="1"/>
        </p:nvGrpSpPr>
        <p:grpSpPr>
          <a:xfrm>
            <a:off x="0" y="-2"/>
            <a:ext cx="12198353" cy="782125"/>
            <a:chOff x="0" y="-2"/>
            <a:chExt cx="12198353" cy="782125"/>
          </a:xfrm>
        </p:grpSpPr>
        <p:sp>
          <p:nvSpPr>
            <p:cNvPr id="9" name="Rectangle 8">
              <a:extLst>
                <a:ext uri="{FF2B5EF4-FFF2-40B4-BE49-F238E27FC236}">
                  <a16:creationId xmlns:a16="http://schemas.microsoft.com/office/drawing/2014/main" id="{62E2F510-92CE-4E72-A128-83B409BA734F}"/>
                </a:ext>
              </a:extLst>
            </p:cNvPr>
            <p:cNvSpPr/>
            <p:nvPr userDrawn="1"/>
          </p:nvSpPr>
          <p:spPr>
            <a:xfrm>
              <a:off x="0" y="0"/>
              <a:ext cx="12198353" cy="7800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4" descr="http://sigir.org/afirm2019/img/afirm120.png">
              <a:extLst>
                <a:ext uri="{FF2B5EF4-FFF2-40B4-BE49-F238E27FC236}">
                  <a16:creationId xmlns:a16="http://schemas.microsoft.com/office/drawing/2014/main" id="{4EE39B2D-9DC0-44D8-A759-A9C39ADB881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40025" y="-2"/>
              <a:ext cx="763622" cy="7765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a:extLst>
                <a:ext uri="{FF2B5EF4-FFF2-40B4-BE49-F238E27FC236}">
                  <a16:creationId xmlns:a16="http://schemas.microsoft.com/office/drawing/2014/main" id="{D7AFEC44-8942-4B48-9346-7C23B0334B9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4553" y="0"/>
              <a:ext cx="2490281" cy="78212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A7B1116-051B-4163-AF3C-54EA93F1B451}"/>
                </a:ext>
              </a:extLst>
            </p:cNvPr>
            <p:cNvGrpSpPr/>
            <p:nvPr userDrawn="1"/>
          </p:nvGrpSpPr>
          <p:grpSpPr>
            <a:xfrm>
              <a:off x="7449385" y="184233"/>
              <a:ext cx="2857500" cy="419100"/>
              <a:chOff x="6627373" y="256569"/>
              <a:chExt cx="2857500" cy="419100"/>
            </a:xfrm>
          </p:grpSpPr>
          <p:pic>
            <p:nvPicPr>
              <p:cNvPr id="19" name="Picture 10" descr="Image">
                <a:extLst>
                  <a:ext uri="{FF2B5EF4-FFF2-40B4-BE49-F238E27FC236}">
                    <a16:creationId xmlns:a16="http://schemas.microsoft.com/office/drawing/2014/main" id="{20B49793-458E-40B3-B956-5C2A51BADEB6}"/>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86652"/>
              <a:stretch/>
            </p:blipFill>
            <p:spPr bwMode="auto">
              <a:xfrm>
                <a:off x="6627373" y="256569"/>
                <a:ext cx="381406"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Image">
                <a:extLst>
                  <a:ext uri="{FF2B5EF4-FFF2-40B4-BE49-F238E27FC236}">
                    <a16:creationId xmlns:a16="http://schemas.microsoft.com/office/drawing/2014/main" id="{E87B6D65-DF43-4CFC-A5B6-DE325A8B848A}"/>
                  </a:ext>
                </a:extLst>
              </p:cNvPr>
              <p:cNvPicPr>
                <a:picLocks noChangeAspect="1" noChangeArrowheads="1"/>
              </p:cNvPicPr>
              <p:nvPr userDrawn="1"/>
            </p:nvPicPr>
            <p:blipFill rotWithShape="1">
              <a:blip r:embed="rId4">
                <a:lum bright="70000" contrast="-70000"/>
                <a:extLst>
                  <a:ext uri="{28A0092B-C50C-407E-A947-70E740481C1C}">
                    <a14:useLocalDpi xmlns:a14="http://schemas.microsoft.com/office/drawing/2010/main" val="0"/>
                  </a:ext>
                </a:extLst>
              </a:blip>
              <a:srcRect l="13348"/>
              <a:stretch/>
            </p:blipFill>
            <p:spPr bwMode="auto">
              <a:xfrm>
                <a:off x="7008779" y="256569"/>
                <a:ext cx="2476094" cy="4191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F9C671EC-DF89-41AF-ACEF-A871C5871F59}"/>
                </a:ext>
              </a:extLst>
            </p:cNvPr>
            <p:cNvGrpSpPr/>
            <p:nvPr userDrawn="1"/>
          </p:nvGrpSpPr>
          <p:grpSpPr>
            <a:xfrm>
              <a:off x="3573563" y="99707"/>
              <a:ext cx="1149215" cy="574031"/>
              <a:chOff x="3310916" y="80252"/>
              <a:chExt cx="1233355" cy="616059"/>
            </a:xfrm>
          </p:grpSpPr>
          <p:pic>
            <p:nvPicPr>
              <p:cNvPr id="17" name="Picture 12" descr="Image result for acm sigir">
                <a:extLst>
                  <a:ext uri="{FF2B5EF4-FFF2-40B4-BE49-F238E27FC236}">
                    <a16:creationId xmlns:a16="http://schemas.microsoft.com/office/drawing/2014/main" id="{31673ED9-7B65-4AA5-A33A-612FB1D024CA}"/>
                  </a:ext>
                </a:extLst>
              </p:cNvPr>
              <p:cNvPicPr>
                <a:picLocks noChangeAspect="1" noChangeArrowheads="1"/>
              </p:cNvPicPr>
              <p:nvPr userDrawn="1"/>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0916" y="80252"/>
                <a:ext cx="1232118" cy="616059"/>
              </a:xfrm>
              <a:prstGeom prst="rect">
                <a:avLst/>
              </a:prstGeom>
              <a:extLst>
                <a:ext uri="{909E8E84-426E-40DD-AFC4-6F175D3DCCD1}">
                  <a14:hiddenFill xmlns:a14="http://schemas.microsoft.com/office/drawing/2010/main">
                    <a:solidFill>
                      <a:srgbClr val="FFFFFF"/>
                    </a:solidFill>
                  </a14:hiddenFill>
                </a:ext>
              </a:extLst>
            </p:spPr>
          </p:pic>
          <p:pic>
            <p:nvPicPr>
              <p:cNvPr id="18" name="Picture 12" descr="Image result for acm sigir">
                <a:extLst>
                  <a:ext uri="{FF2B5EF4-FFF2-40B4-BE49-F238E27FC236}">
                    <a16:creationId xmlns:a16="http://schemas.microsoft.com/office/drawing/2014/main" id="{F1DBF854-30ED-4B48-9CB8-C9D6C360CB23}"/>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56428" b="39516"/>
              <a:stretch/>
            </p:blipFill>
            <p:spPr bwMode="auto">
              <a:xfrm>
                <a:off x="4007411" y="80252"/>
                <a:ext cx="536860" cy="372612"/>
              </a:xfrm>
              <a:prstGeom prst="rect">
                <a:avLst/>
              </a:prstGeom>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C291CBC-E735-4824-8B91-C1844AFDB1D1}"/>
                </a:ext>
              </a:extLst>
            </p:cNvPr>
            <p:cNvGrpSpPr/>
            <p:nvPr userDrawn="1"/>
          </p:nvGrpSpPr>
          <p:grpSpPr>
            <a:xfrm>
              <a:off x="5737947" y="36013"/>
              <a:ext cx="933855" cy="704536"/>
              <a:chOff x="5217519" y="36013"/>
              <a:chExt cx="933855" cy="704536"/>
            </a:xfrm>
          </p:grpSpPr>
          <p:pic>
            <p:nvPicPr>
              <p:cNvPr id="15" name="Picture 14" descr="Image result for acm sigir">
                <a:extLst>
                  <a:ext uri="{FF2B5EF4-FFF2-40B4-BE49-F238E27FC236}">
                    <a16:creationId xmlns:a16="http://schemas.microsoft.com/office/drawing/2014/main" id="{5B4E0F28-F23B-43FB-A444-21F2C16F646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217519" y="36013"/>
                <a:ext cx="933855" cy="7045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acm sigir">
                <a:extLst>
                  <a:ext uri="{FF2B5EF4-FFF2-40B4-BE49-F238E27FC236}">
                    <a16:creationId xmlns:a16="http://schemas.microsoft.com/office/drawing/2014/main" id="{0389D974-2CC0-42AF-BFF0-A239C2F2434A}"/>
                  </a:ext>
                </a:extLst>
              </p:cNvPr>
              <p:cNvPicPr>
                <a:picLocks noChangeAspect="1" noChangeArrowheads="1"/>
              </p:cNvPicPr>
              <p:nvPr userDrawn="1"/>
            </p:nvPicPr>
            <p:blipFill rotWithShape="1">
              <a:blip r:embed="rId6">
                <a:lum bright="70000" contrast="-70000"/>
                <a:extLst>
                  <a:ext uri="{28A0092B-C50C-407E-A947-70E740481C1C}">
                    <a14:useLocalDpi xmlns:a14="http://schemas.microsoft.com/office/drawing/2010/main" val="0"/>
                  </a:ext>
                </a:extLst>
              </a:blip>
              <a:srcRect l="46906" t="61048"/>
              <a:stretch/>
            </p:blipFill>
            <p:spPr bwMode="auto">
              <a:xfrm>
                <a:off x="5655547" y="466118"/>
                <a:ext cx="495827" cy="2744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9444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AADC-D7AF-48F7-AD72-F8A0101694B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32CF96E-E96A-4616-AAD7-042F5F069D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3D62065-3A7C-4F7D-8721-B6B12B0A7392}"/>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CCCDDD63-30C3-47F2-BC88-524505AEB0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E4DC43-EF2A-47D9-A112-A222E3816D7D}"/>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898429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E3725-1EC1-4D0E-92E2-A34E6157C7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E1D8900-526E-4FEC-9879-B7CE2E7B7E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B32689-2145-49F6-BBD7-7D4697CDD69E}"/>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5611FA55-88A1-40C4-BB79-E484B82E18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C32188-2F4D-4773-BA27-83DB8AD4749E}"/>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767855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17/01/2019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12407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17/01/2019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95471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9B0A5-1503-4B19-AB5B-7E2AC40BCA9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73C121-5070-4CA8-9460-ED0729800C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DBE3C1-295D-4EEA-8857-C6EFF98FFF45}"/>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273D8271-7B5C-4585-B7A5-B451726D77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A7EFAB-B4F8-4B3F-969E-CF6363D2A804}"/>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69995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23B32-B17F-476F-A916-C4D311F4D0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13040E-BE2B-4F0E-A99E-26EB49FCAB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7EBAF2-F882-4F00-9069-694E5DBA78C3}"/>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3E61206A-CD42-4FA8-AF40-3605738BA9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57DA27-FCA5-4221-87EC-B3D43CE9A2A9}"/>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10499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45C8-CFD9-469B-9C59-25648A2CEF6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73CB644-282F-4C77-B1A6-DEE0C91F82B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549F7A0-A1DA-4519-942A-6C399174A19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A1E6A2C-D6D0-40B0-BB2D-BF8B4E7E3747}"/>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6" name="Footer Placeholder 5">
            <a:extLst>
              <a:ext uri="{FF2B5EF4-FFF2-40B4-BE49-F238E27FC236}">
                <a16:creationId xmlns:a16="http://schemas.microsoft.com/office/drawing/2014/main" id="{90872740-7C05-4501-9ED6-780CE52DE9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5AAA4D4-5759-4B1B-9EA4-204BBDF71105}"/>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63053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75E7-AE43-4217-B6FD-F9FD0D03B67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5DDE822-3D1E-45A0-9F14-20B1FE440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0891D1-1462-4565-83DF-0D310251E4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A7C6EA3-E85A-4FFA-958F-F27AC70EA9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8D7B0E-A1A1-4052-A6D0-4A80E8D9AA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DF4BDE-A990-4049-807A-77760AD4A76B}"/>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8" name="Footer Placeholder 7">
            <a:extLst>
              <a:ext uri="{FF2B5EF4-FFF2-40B4-BE49-F238E27FC236}">
                <a16:creationId xmlns:a16="http://schemas.microsoft.com/office/drawing/2014/main" id="{9A5F18FE-37BB-4976-9154-9AD611B1B6E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B5CE10-6A9D-4DFA-A412-517FD3670C1B}"/>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462266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C04F-812F-405F-B2B8-FC4C03DAC7D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A53BD9F-CA91-4C62-A949-0FBAEAC38314}"/>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4" name="Footer Placeholder 3">
            <a:extLst>
              <a:ext uri="{FF2B5EF4-FFF2-40B4-BE49-F238E27FC236}">
                <a16:creationId xmlns:a16="http://schemas.microsoft.com/office/drawing/2014/main" id="{6978DE27-679A-4E11-8CDA-98612894AB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645DA6-3DA6-4ADE-B1A4-008BC835963D}"/>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9016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FBCFD-C9C7-4FDE-AD11-1A54D40159DD}"/>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3" name="Footer Placeholder 2">
            <a:extLst>
              <a:ext uri="{FF2B5EF4-FFF2-40B4-BE49-F238E27FC236}">
                <a16:creationId xmlns:a16="http://schemas.microsoft.com/office/drawing/2014/main" id="{B2B70C57-416A-46DC-8594-1253F5E14CE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FA01495-968A-4052-93B6-AC07145251AF}"/>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87808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7DBC3-E7B4-4DF3-BF0E-185223BC87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10FB320-7855-44E0-9F36-95C08F4A4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EB71AE6-28D7-450E-A17D-60098239A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297E9D-1453-4D52-BED1-21C7292C725D}"/>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6" name="Footer Placeholder 5">
            <a:extLst>
              <a:ext uri="{FF2B5EF4-FFF2-40B4-BE49-F238E27FC236}">
                <a16:creationId xmlns:a16="http://schemas.microsoft.com/office/drawing/2014/main" id="{15E5D98C-D2F0-4C98-A03D-85BAE66CE6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58FF95-C7FC-4C11-9B1F-14CB08D02E60}"/>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10450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2FA5-7F74-4A43-A010-28635E41F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3356241-68DB-4CFF-BE87-0494780887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B4915F1-FA3E-40CB-A535-C228DC9E9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1F5CC5-FE18-4A15-9D01-B27DBDFACB31}"/>
              </a:ext>
            </a:extLst>
          </p:cNvPr>
          <p:cNvSpPr>
            <a:spLocks noGrp="1"/>
          </p:cNvSpPr>
          <p:nvPr>
            <p:ph type="dt" sz="half" idx="10"/>
          </p:nvPr>
        </p:nvSpPr>
        <p:spPr/>
        <p:txBody>
          <a:bodyPr/>
          <a:lstStyle/>
          <a:p>
            <a:fld id="{E0953FB0-82F1-4EB9-9F97-C27649C8B6D1}" type="datetimeFigureOut">
              <a:rPr lang="en-GB" smtClean="0"/>
              <a:t>17/01/2019</a:t>
            </a:fld>
            <a:endParaRPr lang="en-GB"/>
          </a:p>
        </p:txBody>
      </p:sp>
      <p:sp>
        <p:nvSpPr>
          <p:cNvPr id="6" name="Footer Placeholder 5">
            <a:extLst>
              <a:ext uri="{FF2B5EF4-FFF2-40B4-BE49-F238E27FC236}">
                <a16:creationId xmlns:a16="http://schemas.microsoft.com/office/drawing/2014/main" id="{EC80BBE6-4084-4801-8855-552D9D36C8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1B5896-AC1D-4844-B4D5-E544B74BBF9D}"/>
              </a:ext>
            </a:extLst>
          </p:cNvPr>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99719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7D66B6-EBDE-49C7-B215-4BE2D3A342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5694A04-A7BA-4703-829C-5A05308870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D5292A5-FA3C-4F51-97AF-C542E8452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953FB0-82F1-4EB9-9F97-C27649C8B6D1}" type="datetimeFigureOut">
              <a:rPr lang="en-GB" smtClean="0"/>
              <a:t>17/01/2019</a:t>
            </a:fld>
            <a:endParaRPr lang="en-GB"/>
          </a:p>
        </p:txBody>
      </p:sp>
      <p:sp>
        <p:nvSpPr>
          <p:cNvPr id="5" name="Footer Placeholder 4">
            <a:extLst>
              <a:ext uri="{FF2B5EF4-FFF2-40B4-BE49-F238E27FC236}">
                <a16:creationId xmlns:a16="http://schemas.microsoft.com/office/drawing/2014/main" id="{24AAC0EC-5C4F-4262-86B8-7D995EC38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71189E9-D037-43EA-8C33-7094A3565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C6A29-59E9-4F8C-B2A8-C337101A54CB}" type="slidenum">
              <a:rPr lang="en-GB" smtClean="0"/>
              <a:t>‹#›</a:t>
            </a:fld>
            <a:endParaRPr lang="en-GB"/>
          </a:p>
        </p:txBody>
      </p:sp>
      <p:grpSp>
        <p:nvGrpSpPr>
          <p:cNvPr id="7" name="Group 6">
            <a:extLst>
              <a:ext uri="{FF2B5EF4-FFF2-40B4-BE49-F238E27FC236}">
                <a16:creationId xmlns:a16="http://schemas.microsoft.com/office/drawing/2014/main" id="{57DFD437-2671-4155-B892-1D5D7582A1C5}"/>
              </a:ext>
            </a:extLst>
          </p:cNvPr>
          <p:cNvGrpSpPr/>
          <p:nvPr userDrawn="1"/>
        </p:nvGrpSpPr>
        <p:grpSpPr>
          <a:xfrm>
            <a:off x="0" y="-2"/>
            <a:ext cx="12198353" cy="782125"/>
            <a:chOff x="0" y="-2"/>
            <a:chExt cx="12198353" cy="782125"/>
          </a:xfrm>
        </p:grpSpPr>
        <p:sp>
          <p:nvSpPr>
            <p:cNvPr id="8" name="Rectangle 7">
              <a:extLst>
                <a:ext uri="{FF2B5EF4-FFF2-40B4-BE49-F238E27FC236}">
                  <a16:creationId xmlns:a16="http://schemas.microsoft.com/office/drawing/2014/main" id="{0904F4AC-D13C-4A4B-A946-9FF39EEA6465}"/>
                </a:ext>
              </a:extLst>
            </p:cNvPr>
            <p:cNvSpPr/>
            <p:nvPr userDrawn="1"/>
          </p:nvSpPr>
          <p:spPr>
            <a:xfrm>
              <a:off x="0" y="0"/>
              <a:ext cx="12198353" cy="7800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4" descr="http://sigir.org/afirm2019/img/afirm120.png">
              <a:extLst>
                <a:ext uri="{FF2B5EF4-FFF2-40B4-BE49-F238E27FC236}">
                  <a16:creationId xmlns:a16="http://schemas.microsoft.com/office/drawing/2014/main" id="{F0D60A6F-4660-4910-B61A-BE41850FBC66}"/>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1140025" y="-2"/>
              <a:ext cx="763622" cy="7765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a:extLst>
                <a:ext uri="{FF2B5EF4-FFF2-40B4-BE49-F238E27FC236}">
                  <a16:creationId xmlns:a16="http://schemas.microsoft.com/office/drawing/2014/main" id="{F6D87D2F-5B6B-4DF9-AFBD-D8ABD1581022}"/>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94553" y="0"/>
              <a:ext cx="2490281" cy="78212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96773C-EEF9-4072-98EC-B65CE8E61FF7}"/>
                </a:ext>
              </a:extLst>
            </p:cNvPr>
            <p:cNvGrpSpPr/>
            <p:nvPr userDrawn="1"/>
          </p:nvGrpSpPr>
          <p:grpSpPr>
            <a:xfrm>
              <a:off x="7449385" y="184233"/>
              <a:ext cx="2857500" cy="419100"/>
              <a:chOff x="6627373" y="256569"/>
              <a:chExt cx="2857500" cy="419100"/>
            </a:xfrm>
          </p:grpSpPr>
          <p:pic>
            <p:nvPicPr>
              <p:cNvPr id="18" name="Picture 10" descr="Image">
                <a:extLst>
                  <a:ext uri="{FF2B5EF4-FFF2-40B4-BE49-F238E27FC236}">
                    <a16:creationId xmlns:a16="http://schemas.microsoft.com/office/drawing/2014/main" id="{9C27DE1A-F87D-4483-81BF-8A7CFC65881A}"/>
                  </a:ext>
                </a:extLst>
              </p:cNvPr>
              <p:cNvPicPr>
                <a:picLocks noChangeAspect="1" noChangeArrowheads="1"/>
              </p:cNvPicPr>
              <p:nvPr userDrawn="1"/>
            </p:nvPicPr>
            <p:blipFill rotWithShape="1">
              <a:blip r:embed="rId17">
                <a:extLst>
                  <a:ext uri="{28A0092B-C50C-407E-A947-70E740481C1C}">
                    <a14:useLocalDpi xmlns:a14="http://schemas.microsoft.com/office/drawing/2010/main" val="0"/>
                  </a:ext>
                </a:extLst>
              </a:blip>
              <a:srcRect r="86652"/>
              <a:stretch/>
            </p:blipFill>
            <p:spPr bwMode="auto">
              <a:xfrm>
                <a:off x="6627373" y="256569"/>
                <a:ext cx="381406" cy="4191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Image">
                <a:extLst>
                  <a:ext uri="{FF2B5EF4-FFF2-40B4-BE49-F238E27FC236}">
                    <a16:creationId xmlns:a16="http://schemas.microsoft.com/office/drawing/2014/main" id="{71E48EF5-C07C-4214-B820-58A1063EC1E5}"/>
                  </a:ext>
                </a:extLst>
              </p:cNvPr>
              <p:cNvPicPr>
                <a:picLocks noChangeAspect="1" noChangeArrowheads="1"/>
              </p:cNvPicPr>
              <p:nvPr userDrawn="1"/>
            </p:nvPicPr>
            <p:blipFill rotWithShape="1">
              <a:blip r:embed="rId17">
                <a:lum bright="70000" contrast="-70000"/>
                <a:extLst>
                  <a:ext uri="{28A0092B-C50C-407E-A947-70E740481C1C}">
                    <a14:useLocalDpi xmlns:a14="http://schemas.microsoft.com/office/drawing/2010/main" val="0"/>
                  </a:ext>
                </a:extLst>
              </a:blip>
              <a:srcRect l="13348"/>
              <a:stretch/>
            </p:blipFill>
            <p:spPr bwMode="auto">
              <a:xfrm>
                <a:off x="7008779" y="256569"/>
                <a:ext cx="2476094" cy="4191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EFCC8FD6-A2B6-4104-A770-9FA230E2CF0A}"/>
                </a:ext>
              </a:extLst>
            </p:cNvPr>
            <p:cNvGrpSpPr/>
            <p:nvPr userDrawn="1"/>
          </p:nvGrpSpPr>
          <p:grpSpPr>
            <a:xfrm>
              <a:off x="3573563" y="99707"/>
              <a:ext cx="1149215" cy="574031"/>
              <a:chOff x="3310916" y="80252"/>
              <a:chExt cx="1233355" cy="616059"/>
            </a:xfrm>
          </p:grpSpPr>
          <p:pic>
            <p:nvPicPr>
              <p:cNvPr id="16" name="Picture 12" descr="Image result for acm sigir">
                <a:extLst>
                  <a:ext uri="{FF2B5EF4-FFF2-40B4-BE49-F238E27FC236}">
                    <a16:creationId xmlns:a16="http://schemas.microsoft.com/office/drawing/2014/main" id="{8B834F47-88E1-434C-8E47-E0F22D18616D}"/>
                  </a:ext>
                </a:extLst>
              </p:cNvPr>
              <p:cNvPicPr>
                <a:picLocks noChangeAspect="1" noChangeArrowheads="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0916" y="80252"/>
                <a:ext cx="1232118" cy="616059"/>
              </a:xfrm>
              <a:prstGeom prst="rect">
                <a:avLst/>
              </a:prstGeom>
              <a:extLst>
                <a:ext uri="{909E8E84-426E-40DD-AFC4-6F175D3DCCD1}">
                  <a14:hiddenFill xmlns:a14="http://schemas.microsoft.com/office/drawing/2010/main">
                    <a:solidFill>
                      <a:srgbClr val="FFFFFF"/>
                    </a:solidFill>
                  </a14:hiddenFill>
                </a:ext>
              </a:extLst>
            </p:spPr>
          </p:pic>
          <p:pic>
            <p:nvPicPr>
              <p:cNvPr id="17" name="Picture 12" descr="Image result for acm sigir">
                <a:extLst>
                  <a:ext uri="{FF2B5EF4-FFF2-40B4-BE49-F238E27FC236}">
                    <a16:creationId xmlns:a16="http://schemas.microsoft.com/office/drawing/2014/main" id="{CBAE317C-51F8-45BA-BB39-AA158860DF78}"/>
                  </a:ext>
                </a:extLst>
              </p:cNvPr>
              <p:cNvPicPr>
                <a:picLocks noChangeAspect="1" noChangeArrowheads="1"/>
              </p:cNvPicPr>
              <p:nvPr userDrawn="1"/>
            </p:nvPicPr>
            <p:blipFill rotWithShape="1">
              <a:blip r:embed="rId18">
                <a:extLst>
                  <a:ext uri="{28A0092B-C50C-407E-A947-70E740481C1C}">
                    <a14:useLocalDpi xmlns:a14="http://schemas.microsoft.com/office/drawing/2010/main" val="0"/>
                  </a:ext>
                </a:extLst>
              </a:blip>
              <a:srcRect l="56428" b="39516"/>
              <a:stretch/>
            </p:blipFill>
            <p:spPr bwMode="auto">
              <a:xfrm>
                <a:off x="4007411" y="80252"/>
                <a:ext cx="536860" cy="372612"/>
              </a:xfrm>
              <a:prstGeom prst="rect">
                <a:avLst/>
              </a:prstGeom>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49641119-20BD-4944-915C-C8DBF6BB429F}"/>
                </a:ext>
              </a:extLst>
            </p:cNvPr>
            <p:cNvGrpSpPr/>
            <p:nvPr userDrawn="1"/>
          </p:nvGrpSpPr>
          <p:grpSpPr>
            <a:xfrm>
              <a:off x="5737947" y="36013"/>
              <a:ext cx="933855" cy="704536"/>
              <a:chOff x="5217519" y="36013"/>
              <a:chExt cx="933855" cy="704536"/>
            </a:xfrm>
          </p:grpSpPr>
          <p:pic>
            <p:nvPicPr>
              <p:cNvPr id="14" name="Picture 14" descr="Image result for acm sigir">
                <a:extLst>
                  <a:ext uri="{FF2B5EF4-FFF2-40B4-BE49-F238E27FC236}">
                    <a16:creationId xmlns:a16="http://schemas.microsoft.com/office/drawing/2014/main" id="{47DD4CB8-FF8F-4E49-AA00-52B214E0BBFD}"/>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5217519" y="36013"/>
                <a:ext cx="933855" cy="7045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acm sigir">
                <a:extLst>
                  <a:ext uri="{FF2B5EF4-FFF2-40B4-BE49-F238E27FC236}">
                    <a16:creationId xmlns:a16="http://schemas.microsoft.com/office/drawing/2014/main" id="{6355095E-AD2D-4BBA-AE69-F289B7888A4C}"/>
                  </a:ext>
                </a:extLst>
              </p:cNvPr>
              <p:cNvPicPr>
                <a:picLocks noChangeAspect="1" noChangeArrowheads="1"/>
              </p:cNvPicPr>
              <p:nvPr userDrawn="1"/>
            </p:nvPicPr>
            <p:blipFill rotWithShape="1">
              <a:blip r:embed="rId19">
                <a:lum bright="70000" contrast="-70000"/>
                <a:extLst>
                  <a:ext uri="{28A0092B-C50C-407E-A947-70E740481C1C}">
                    <a14:useLocalDpi xmlns:a14="http://schemas.microsoft.com/office/drawing/2010/main" val="0"/>
                  </a:ext>
                </a:extLst>
              </a:blip>
              <a:srcRect l="46906" t="61048"/>
              <a:stretch/>
            </p:blipFill>
            <p:spPr bwMode="auto">
              <a:xfrm>
                <a:off x="5655547" y="466118"/>
                <a:ext cx="495827" cy="2744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120375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10.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www.cs.huji.ac.il/labs/learning/Papers/allerton.pdf" TargetMode="External"/><Relationship Id="rId1" Type="http://schemas.openxmlformats.org/officeDocument/2006/relationships/slideLayout" Target="../slideLayouts/slideLayout9.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106.png"/></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hyperlink" Target="https://arxiv.org/abs/1409.4842" TargetMode="External"/><Relationship Id="rId2"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hyperlink" Target="http://www.cv-foundation.org/openaccess/content_cvpr_2016/papers/He_Deep_Residual_Learning_CVPR_2016_paper.pdf" TargetMode="External"/><Relationship Id="rId5" Type="http://schemas.openxmlformats.org/officeDocument/2006/relationships/hyperlink" Target="https://arxiv.org/abs/1605.07648v2" TargetMode="Externa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hyperlink" Target="https://towardsdatascience.com/battle-of-the-deep-learning-frameworks-part-i-cff0e3841750" TargetMode="External"/><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 Id="rId4" Type="http://schemas.openxmlformats.org/officeDocument/2006/relationships/hyperlink" Target="http://www.cs.utoronto.ca/~rsalakhu/papers/semantic_final.pdf"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124.png"/><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hyperlink" Target="http://www.iro.umontreal.ca/~lisa/pointeurs/ir0895-he-2.pdf" TargetMode="External"/><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1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hyperlink" Target="https://dl.acm.org/citation.cfm?id=2806599" TargetMode="External"/><Relationship Id="rId7" Type="http://schemas.openxmlformats.org/officeDocument/2006/relationships/hyperlink" Target="https://www.microsoft.com/en-us/research/wp-content/uploads/2015/08/sigirfp093-mitra.pdf" TargetMode="External"/><Relationship Id="rId2" Type="http://schemas.openxmlformats.org/officeDocument/2006/relationships/hyperlink" Target="https://dl.acm.org/citation.cfm?id=2661935" TargetMode="External"/><Relationship Id="rId1" Type="http://schemas.openxmlformats.org/officeDocument/2006/relationships/slideLayout" Target="../slideLayouts/slideLayout13.xml"/><Relationship Id="rId6" Type="http://schemas.openxmlformats.org/officeDocument/2006/relationships/hyperlink" Target="https://www.microsoft.com/en-us/research/wp-content/uploads/2015/10/spir0468-mitra.pdf" TargetMode="External"/><Relationship Id="rId5" Type="http://schemas.openxmlformats.org/officeDocument/2006/relationships/hyperlink" Target="http://www.iro.umontreal.ca/~lisa/pointeurs/ir0895-he-2.pdf" TargetMode="External"/><Relationship Id="rId4" Type="http://schemas.openxmlformats.org/officeDocument/2006/relationships/hyperlink" Target="https://dl.acm.org/citation.cfm?id=2766462.2767702"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www.iro.umontreal.ca/~lisa/pointeurs/ir0895-he-2.pdf" TargetMode="External"/><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hyperlink" Target="https://www.microsoft.com/en-us/research/wp-content/uploads/2015/10/spir0468-mitra.pdf"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s://www.microsoft.com/en-us/research/wp-content/uploads/2015/08/sigirfp093-mitra.pdf"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microsoft.com/en-us/research/wp-content/uploads/2015/08/sigirfp093-mitra.pdf"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0.png"/><Relationship Id="rId1" Type="http://schemas.openxmlformats.org/officeDocument/2006/relationships/slideLayout" Target="../slideLayouts/slideLayout9.xml"/><Relationship Id="rId4" Type="http://schemas.openxmlformats.org/officeDocument/2006/relationships/hyperlink" Target="https://papers.nips.cc/paper/5019-a-deep-architecture-for-matching-short-texts.pdf"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1440.png"/><Relationship Id="rId2" Type="http://schemas.openxmlformats.org/officeDocument/2006/relationships/image" Target="../media/image136.png"/><Relationship Id="rId1" Type="http://schemas.openxmlformats.org/officeDocument/2006/relationships/slideLayout" Target="../slideLayouts/slideLayout8.xml"/><Relationship Id="rId4" Type="http://schemas.openxmlformats.org/officeDocument/2006/relationships/hyperlink" Target="https://www.microsoft.com/en-us/research/wp-content/uploads/2016/10/wwwfp0192-mitra.pdf"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3" Type="http://schemas.openxmlformats.org/officeDocument/2006/relationships/hyperlink" Target="https://www.microsoft.com/en-us/research/wp-content/uploads/2016/10/wwwfp0192-mitra.pdf" TargetMode="External"/><Relationship Id="rId2" Type="http://schemas.openxmlformats.org/officeDocument/2006/relationships/image" Target="../media/image146.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www.microsoft.com/en-us/research/wp-content/uploads/2016/10/wwwfp0192-mitra.pdf" TargetMode="Externa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8.xml"/><Relationship Id="rId4" Type="http://schemas.openxmlformats.org/officeDocument/2006/relationships/hyperlink" Target="https://www.microsoft.com/en-us/research/wp-content/uploads/2016/10/wwwfp0192-mitra.pdf" TargetMode="External"/></Relationships>
</file>

<file path=ppt/slides/_rels/slide133.xml.rels><?xml version="1.0" encoding="UTF-8" standalone="yes"?>
<Relationships xmlns="http://schemas.openxmlformats.org/package/2006/relationships"><Relationship Id="rId2" Type="http://schemas.openxmlformats.org/officeDocument/2006/relationships/hyperlink" Target="http://bit.ly/CodeDUET" TargetMode="Externa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hyperlink" Target="https://arxiv.org/abs/1503.00075v3.pdf" TargetMode="External"/><Relationship Id="rId26" Type="http://schemas.openxmlformats.org/officeDocument/2006/relationships/image" Target="../media/image155.png"/><Relationship Id="rId3" Type="http://schemas.openxmlformats.org/officeDocument/2006/relationships/hyperlink" Target="https://arxiv.org/abs/1412.6629" TargetMode="External"/><Relationship Id="rId21" Type="http://schemas.openxmlformats.org/officeDocument/2006/relationships/hyperlink" Target="https://arxiv.org/pdf/1704.03940.pdf" TargetMode="External"/><Relationship Id="rId7" Type="http://schemas.openxmlformats.org/officeDocument/2006/relationships/hyperlink" Target="https://arxiv.org/abs/1406.3830v1" TargetMode="External"/><Relationship Id="rId12" Type="http://schemas.openxmlformats.org/officeDocument/2006/relationships/image" Target="../media/image148.png"/><Relationship Id="rId17" Type="http://schemas.openxmlformats.org/officeDocument/2006/relationships/image" Target="../media/image151.png"/><Relationship Id="rId25" Type="http://schemas.openxmlformats.org/officeDocument/2006/relationships/hyperlink" Target="https://arxiv.org/pdf/1701.07795.pdf" TargetMode="External"/><Relationship Id="rId2" Type="http://schemas.openxmlformats.org/officeDocument/2006/relationships/image" Target="../media/image142.png"/><Relationship Id="rId16" Type="http://schemas.openxmlformats.org/officeDocument/2006/relationships/hyperlink" Target="https://papers.nips.cc/paper/5550-convolutional-neural-network-architectures-for-matching-natural-language-sentences" TargetMode="External"/><Relationship Id="rId20"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hyperlink" Target="http://dl.acm.org/citation.cfm?id=2767738" TargetMode="External"/><Relationship Id="rId24" Type="http://schemas.openxmlformats.org/officeDocument/2006/relationships/image" Target="../media/image154.png"/><Relationship Id="rId5" Type="http://schemas.openxmlformats.org/officeDocument/2006/relationships/hyperlink" Target="http://www.aclweb.org/anthology/P14-1062" TargetMode="External"/><Relationship Id="rId15" Type="http://schemas.openxmlformats.org/officeDocument/2006/relationships/image" Target="../media/image150.png"/><Relationship Id="rId23" Type="http://schemas.openxmlformats.org/officeDocument/2006/relationships/hyperlink" Target="https://arxiv.org/pdf/1606.04648.pdf" TargetMode="External"/><Relationship Id="rId10" Type="http://schemas.openxmlformats.org/officeDocument/2006/relationships/image" Target="../media/image147.png"/><Relationship Id="rId19" Type="http://schemas.openxmlformats.org/officeDocument/2006/relationships/hyperlink" Target="http://dl.acm.org/citation.cfm?id=2983769" TargetMode="External"/><Relationship Id="rId4" Type="http://schemas.openxmlformats.org/officeDocument/2006/relationships/image" Target="../media/image143.png"/><Relationship Id="rId9" Type="http://schemas.openxmlformats.org/officeDocument/2006/relationships/hyperlink" Target="http://aclweb.org/anthology/D/D14/D14-1181.pdf" TargetMode="External"/><Relationship Id="rId14" Type="http://schemas.openxmlformats.org/officeDocument/2006/relationships/hyperlink" Target="https://arxiv.org/abs/1504.05070v2.pdf" TargetMode="External"/><Relationship Id="rId22" Type="http://schemas.openxmlformats.org/officeDocument/2006/relationships/image" Target="../media/image153.png"/><Relationship Id="rId27" Type="http://schemas.openxmlformats.org/officeDocument/2006/relationships/hyperlink" Target="https://arxiv.org/pdf/1704.08803.pdf" TargetMode="External"/></Relationships>
</file>

<file path=ppt/slides/_rels/slide135.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slides/_rels/slide136.xml.rels><?xml version="1.0" encoding="UTF-8" standalone="yes"?>
<Relationships xmlns="http://schemas.openxmlformats.org/package/2006/relationships"><Relationship Id="rId3" Type="http://schemas.openxmlformats.org/officeDocument/2006/relationships/hyperlink" Target="https://www.microsoft.com/en-us/research/wp-content/uploads/2017/06/fntir-neuralir-mitra.pdf" TargetMode="External"/><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8" Type="http://schemas.openxmlformats.org/officeDocument/2006/relationships/hyperlink" Target="https://arxiv.org/abs/1504.06063" TargetMode="External"/><Relationship Id="rId3" Type="http://schemas.openxmlformats.org/officeDocument/2006/relationships/hyperlink" Target="http://ir.hit.edu.cn/~zhaosq/paper/EMNLP2016.pdf" TargetMode="External"/><Relationship Id="rId7" Type="http://schemas.openxmlformats.org/officeDocument/2006/relationships/image" Target="../media/image166.png"/><Relationship Id="rId2" Type="http://schemas.openxmlformats.org/officeDocument/2006/relationships/image" Target="../media/image164.png"/><Relationship Id="rId1" Type="http://schemas.openxmlformats.org/officeDocument/2006/relationships/slideLayout" Target="../slideLayouts/slideLayout9.xml"/><Relationship Id="rId6" Type="http://schemas.openxmlformats.org/officeDocument/2006/relationships/hyperlink" Target="https://arxiv.org/abs/1606.06137v1" TargetMode="External"/><Relationship Id="rId5" Type="http://schemas.openxmlformats.org/officeDocument/2006/relationships/image" Target="../media/image165.png"/><Relationship Id="rId10" Type="http://schemas.openxmlformats.org/officeDocument/2006/relationships/hyperlink" Target="https://arxiv.org/abs/1606.07211v1" TargetMode="External"/><Relationship Id="rId4" Type="http://schemas.openxmlformats.org/officeDocument/2006/relationships/hyperlink" Target="http://dl.acm.org/citation.cfm?id=2911542" TargetMode="External"/><Relationship Id="rId9" Type="http://schemas.openxmlformats.org/officeDocument/2006/relationships/image" Target="../media/image167.png"/></Relationships>
</file>

<file path=ppt/slides/_rels/slide138.xml.rels><?xml version="1.0" encoding="UTF-8" standalone="yes"?>
<Relationships xmlns="http://schemas.openxmlformats.org/package/2006/relationships"><Relationship Id="rId2" Type="http://schemas.openxmlformats.org/officeDocument/2006/relationships/image" Target="../media/image168.gif"/><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svg"/><Relationship Id="rId7" Type="http://schemas.openxmlformats.org/officeDocument/2006/relationships/image" Target="../media/image174.svg"/><Relationship Id="rId2" Type="http://schemas.openxmlformats.org/officeDocument/2006/relationships/image" Target="../media/image169.png"/><Relationship Id="rId1" Type="http://schemas.openxmlformats.org/officeDocument/2006/relationships/slideLayout" Target="../slideLayouts/slideLayout9.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 Id="rId9" Type="http://schemas.openxmlformats.org/officeDocument/2006/relationships/image" Target="../media/image17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8.xml"/><Relationship Id="rId6" Type="http://schemas.openxmlformats.org/officeDocument/2006/relationships/image" Target="../media/image180.png"/><Relationship Id="rId5" Type="http://schemas.openxmlformats.org/officeDocument/2006/relationships/image" Target="../media/image179.png"/><Relationship Id="rId4" Type="http://schemas.microsoft.com/office/2007/relationships/hdphoto" Target="../media/hdphoto5.wdp"/></Relationships>
</file>

<file path=ppt/slides/_rels/slide1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4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46.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www.cs.unibo.it/~montesi/CBD/Articoli/2015_A%20Word%20Embedding%20based%20Generalized%20Language%20Model%20for%20Information%20Retrieval.pdf" TargetMode="External"/><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hyperlink" Target="http://www.cs.unibo.it/~montesi/CBD/Articoli/2015_A%20Word%20Embedding%20based%20Generalized%20Language%20Model%20for%20Information%20Retrieval.pdf"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740.png"/><Relationship Id="rId1" Type="http://schemas.openxmlformats.org/officeDocument/2006/relationships/slideLayout" Target="../slideLayouts/slideLayout8.xml"/><Relationship Id="rId6" Type="http://schemas.openxmlformats.org/officeDocument/2006/relationships/image" Target="../media/image192.png"/><Relationship Id="rId5" Type="http://schemas.openxmlformats.org/officeDocument/2006/relationships/hyperlink" Target="http://zuccon.net/publications/adcs2015_neural_translation_lm.pdf" TargetMode="External"/><Relationship Id="rId4" Type="http://schemas.openxmlformats.org/officeDocument/2006/relationships/image" Target="../media/image1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1402.1869" TargetMode="Externa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playground.tensorflow.or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repository.cmu.edu/cgi/viewcontent.cgi?article=2841&amp;context=compsci" TargetMode="Externa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hyperlink" Target="https://www.tandfonline.com/doi/pdf/10.1080/00437956.1954.11659520" TargetMode="External"/><Relationship Id="rId2" Type="http://schemas.openxmlformats.org/officeDocument/2006/relationships/image" Target="../media/image35.png"/><Relationship Id="rId1" Type="http://schemas.openxmlformats.org/officeDocument/2006/relationships/slideLayout" Target="../slideLayouts/slideLayout8.xml"/><Relationship Id="rId5" Type="http://schemas.openxmlformats.org/officeDocument/2006/relationships/hyperlink" Target="http://www.jair.org/media/2934/live-2934-4846-jair.pdf" TargetMode="External"/><Relationship Id="rId4" Type="http://schemas.openxmlformats.org/officeDocument/2006/relationships/hyperlink" Target="http://annabellelukin.edublogs.org/files/2013/08/Firth-JR-1962-A-Synopsis-of-Linguistic-Theory-wfihi5.pdf"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www.marekrei.com/blog/26-things-i-learned-in-the-deep-learning-summer-school/"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www.jair.org/media/2934/live-2934-4846-jair.pdf" TargetMode="External"/><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bit.ly/fntir-neural"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dl.acm.org/citation.cfm?id=361220" TargetMode="External"/><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dl.acm.org/citation.cfm?id=361220" TargetMode="External"/><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anthology.aclweb.org/W/W14/W14-16.pdf#page=181" TargetMode="External"/><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hyperlink" Target="http://www.deeplearningbook.org/"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hyperlink" Target="http://lsa.colorado.edu/papers/JASIS.lsi.90.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lsa.colorado.edu/papers/JASIS.lsi.90.pdf"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papers.nips.cc/paper/5021-distributed-representations-of-words-and-phrases-and-their-compositionality.pdf" TargetMode="External"/><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www.aclweb.org/anthology/D14-1162" TargetMode="External"/><Relationship Id="rId2" Type="http://schemas.openxmlformats.org/officeDocument/2006/relationships/image" Target="../media/image610.png"/><Relationship Id="rId1" Type="http://schemas.openxmlformats.org/officeDocument/2006/relationships/slideLayout" Target="../slideLayouts/slideLayout8.xml"/><Relationship Id="rId5" Type="http://schemas.openxmlformats.org/officeDocument/2006/relationships/image" Target="../media/image630.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hyperlink" Target="https://cs.stanford.edu/~quocle/paragraph_vector.pdf" TargetMode="External"/><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9.xml"/><Relationship Id="rId5" Type="http://schemas.openxmlformats.org/officeDocument/2006/relationships/image" Target="../media/image17.sv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hyperlink" Target="https://www.microsoft.com/en-us/research/wp-content/uploads/2016/04/pp1291-Nalisnick.pdf" TargetMode="External"/><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hyperlink" Target="https://arxiv.org/pdf/1602.01137.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users.cs.duke.edu/~tomasi/papers/rubner/rubnerIccv98.pdf" TargetMode="External"/><Relationship Id="rId7" Type="http://schemas.openxmlformats.org/officeDocument/2006/relationships/hyperlink" Target="https://ciir-publications.cs.umass.edu/pub/web/getpdf.php?id=1248" TargetMode="External"/><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hyperlink" Target="http://proceedings.mlr.press/v37/kusnerb15.pdf" TargetMode="External"/><Relationship Id="rId5" Type="http://schemas.openxmlformats.org/officeDocument/2006/relationships/hyperlink" Target="https://dl.acm.org/citation.cfm?id=1274224" TargetMode="External"/><Relationship Id="rId4" Type="http://schemas.openxmlformats.org/officeDocument/2006/relationships/hyperlink" Target="https://dl.acm.org/citation.cfm?id=1099637"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www.microsoft.com/en-us/research/wp-content/uploads/2016/04/pp1291-Nalisnick.pdf" TargetMode="External"/><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hyperlink" Target="https://arxiv.org/pdf/1602.01137.pdf"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www.microsoft.com/en-us/research/wp-content/uploads/2016/04/pp1291-Nalisnick.pdf" TargetMode="External"/><Relationship Id="rId2" Type="http://schemas.openxmlformats.org/officeDocument/2006/relationships/image" Target="../media/image69.png"/><Relationship Id="rId1" Type="http://schemas.openxmlformats.org/officeDocument/2006/relationships/slideLayout" Target="../slideLayouts/slideLayout8.xml"/><Relationship Id="rId4" Type="http://schemas.openxmlformats.org/officeDocument/2006/relationships/hyperlink" Target="https://arxiv.org/pdf/1602.01137.pdf"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hyperlink" Target="https://www.microsoft.com/en-us/research/wp-content/uploads/2016/04/pp1291-Nalisnick.pdf" TargetMode="Externa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hyperlink" Target="https://www.microsoft.com/en-us/research/wp-content/uploads/2016/04/pp1291-Nalisnick.pdf" TargetMode="Externa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hyperlink" Target="http://bit.ly/DataDESM"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arxiv.org/pdf/1602.01137.pdf"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zuccon.net/publications/adcs2015_neural_translation_lm.pdf" TargetMode="External"/><Relationship Id="rId7" Type="http://schemas.openxmlformats.org/officeDocument/2006/relationships/image" Target="../media/image63.png"/><Relationship Id="rId2" Type="http://schemas.openxmlformats.org/officeDocument/2006/relationships/hyperlink" Target="http://www.cs.unibo.it/~montesi/CBD/Articoli/2015_A%20Word%20Embedding%20based%20Generalized%20Language%20Model%20for%20Information%20Retrieval.pdf" TargetMode="External"/><Relationship Id="rId1" Type="http://schemas.openxmlformats.org/officeDocument/2006/relationships/slideLayout" Target="../slideLayouts/slideLayout9.xml"/><Relationship Id="rId6" Type="http://schemas.openxmlformats.org/officeDocument/2006/relationships/hyperlink" Target="https://ciir-publications.cs.umass.edu/getpdf.php?id=1234" TargetMode="External"/><Relationship Id="rId5" Type="http://schemas.openxmlformats.org/officeDocument/2006/relationships/hyperlink" Target="https://www.microsoft.com/en-us/research/wp-content/uploads/2016/04/pp1291-Nalisnick.pdf" TargetMode="External"/><Relationship Id="rId4" Type="http://schemas.openxmlformats.org/officeDocument/2006/relationships/hyperlink" Target="https://cs.stanford.edu/~quocle/paragraph_vector.pdf"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www.aclweb.org/anthology/P16-1035" TargetMode="External"/><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hyperlink" Target="https://ciir-publications.cs.umass.edu/getpdf.php?id=1225" TargetMode="External"/><Relationship Id="rId4" Type="http://schemas.openxmlformats.org/officeDocument/2006/relationships/hyperlink" Target="https://arxiv.org/pdf/1606.07608.pdf" TargetMode="Externa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jpg"/></Relationships>
</file>

<file path=ppt/slides/_rels/slide8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www.cda.cn/uploadfile/image/20151220/20151220115436_46293.pdf" TargetMode="External"/><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hyperlink" Target="http://www.cda.cn/uploadfile/image/20151220/20151220115436_46293.pdf" TargetMode="External"/><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hyperlink" Target="http://159.226.40.238/~junxu/publications/IRJ2010_LETOR.pdf" TargetMode="External"/></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83.png"/><Relationship Id="rId2" Type="http://schemas.openxmlformats.org/officeDocument/2006/relationships/image" Target="../media/image310.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4.png"/><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0.png"/><Relationship Id="rId1" Type="http://schemas.openxmlformats.org/officeDocument/2006/relationships/slideLayout" Target="../slideLayouts/slideLayout8.xml"/><Relationship Id="rId6" Type="http://schemas.openxmlformats.org/officeDocument/2006/relationships/hyperlink" Target="https://link.springer.com/chapter/10.1007/11776420_44" TargetMode="External"/><Relationship Id="rId5" Type="http://schemas.openxmlformats.org/officeDocument/2006/relationships/hyperlink" Target="https://dl.acm.org/citation.cfm?id=65944" TargetMode="Externa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2.png"/><Relationship Id="rId1" Type="http://schemas.openxmlformats.org/officeDocument/2006/relationships/slideLayout" Target="../slideLayouts/slideLayout8.xml"/><Relationship Id="rId5" Type="http://schemas.openxmlformats.org/officeDocument/2006/relationships/hyperlink" Target="https://papers.nips.cc/paper/3270-mcrank-learning-to-rank-using-multiple-classification-and-gradient-boosting.pdf" TargetMode="Externa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50.png"/><Relationship Id="rId7" Type="http://schemas.openxmlformats.org/officeDocument/2006/relationships/hyperlink" Target="https://icml.cc/Conferences/2005/proceedings/papers/012_LearningToRank_BurgesEtAl.pdf" TargetMode="External"/><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hyperlink" Target="http://www.jmlr.org/papers/volume4/freund03a/freund03a.pdf" TargetMode="External"/><Relationship Id="rId5" Type="http://schemas.openxmlformats.org/officeDocument/2006/relationships/hyperlink" Target="https://www.tib.eu/en/search/id/BLCP:CN037318231/Large-Margin-Rank-Boundaries-for-Ordinal-Regression/" TargetMode="External"/><Relationship Id="rId4" Type="http://schemas.openxmlformats.org/officeDocument/2006/relationships/hyperlink" Target="http://papers.nips.cc/paper/3708-ranking-measures-and-loss-functions-in-learning-to-rank.pdf"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0.png"/><Relationship Id="rId1" Type="http://schemas.openxmlformats.org/officeDocument/2006/relationships/slideLayout" Target="../slideLayouts/slideLayout8.xml"/><Relationship Id="rId5" Type="http://schemas.openxmlformats.org/officeDocument/2006/relationships/hyperlink" Target="https://www.microsoft.com/en-us/research/blog/ranknet-a-ranking-retrospective/" TargetMode="External"/><Relationship Id="rId4" Type="http://schemas.openxmlformats.org/officeDocument/2006/relationships/hyperlink" Target="https://icml.cc/Conferences/2005/proceedings/papers/012_LearningToRank_BurgesEtAl.pdf"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microsoft.com/en-us/research/wp-content/uploads/2016/02/cikm2013_DSSM_fullversion.pdf" TargetMode="External"/><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hyperlink" Target="https://www.microsoft.com/en-us/research/wp-content/uploads/2016/10/wwwfp0192-mitra.pdf" TargetMode="External"/><Relationship Id="rId4" Type="http://schemas.openxmlformats.org/officeDocument/2006/relationships/hyperlink" Target="https://www.microsoft.com/en-us/research/wp-content/uploads/2016/02/cikm2014_cdssm_final.pdf"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microsoft.com/en-us/research/wp-content/uploads/2016/02/MSR-TR-2010-82.pdf" TargetMode="External"/><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papers.nips.cc/paper/2971-learning-to-rank-with-nonsmooth-cost-functions.pdf"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hyperlink" Target="http://store.doverpublications.com/0486441369.html" TargetMode="External"/><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hyperlink" Target="http://icml2008.cs.helsinki.fi/papers/167.pdf" TargetMode="External"/><Relationship Id="rId4" Type="http://schemas.openxmlformats.org/officeDocument/2006/relationships/hyperlink" Target="https://www.microsoft.com/en-us/research/wp-content/uploads/2016/02/tr-2007-40.pdf"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large mountain in the background&#10;&#10;Description automatically generated">
            <a:extLst>
              <a:ext uri="{FF2B5EF4-FFF2-40B4-BE49-F238E27FC236}">
                <a16:creationId xmlns:a16="http://schemas.microsoft.com/office/drawing/2014/main" id="{107D5443-A64A-4CBB-A31B-30D77680AE4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5000"/>
          <a:stretch/>
        </p:blipFill>
        <p:spPr>
          <a:xfrm>
            <a:off x="20" y="1"/>
            <a:ext cx="12191980" cy="6857999"/>
          </a:xfrm>
          <a:prstGeom prst="rect">
            <a:avLst/>
          </a:prstGeom>
        </p:spPr>
      </p:pic>
      <p:sp>
        <p:nvSpPr>
          <p:cNvPr id="12" name="Title 1">
            <a:extLst>
              <a:ext uri="{FF2B5EF4-FFF2-40B4-BE49-F238E27FC236}">
                <a16:creationId xmlns:a16="http://schemas.microsoft.com/office/drawing/2014/main" id="{BCCCEB8A-F5E5-4863-A1D6-33191889DE23}"/>
              </a:ext>
            </a:extLst>
          </p:cNvPr>
          <p:cNvSpPr>
            <a:spLocks noGrp="1"/>
          </p:cNvSpPr>
          <p:nvPr>
            <p:ph type="ctrTitle"/>
          </p:nvPr>
        </p:nvSpPr>
        <p:spPr>
          <a:xfrm>
            <a:off x="1019907" y="1322894"/>
            <a:ext cx="10152187" cy="2387600"/>
          </a:xfrm>
        </p:spPr>
        <p:txBody>
          <a:bodyPr>
            <a:normAutofit fontScale="90000"/>
          </a:bodyPr>
          <a:lstStyle/>
          <a:p>
            <a:pPr algn="ctr">
              <a:lnSpc>
                <a:spcPct val="120000"/>
              </a:lnSpc>
            </a:pPr>
            <a:r>
              <a:rPr lang="en-US" sz="2000" cap="none" dirty="0">
                <a:solidFill>
                  <a:schemeClr val="tx1">
                    <a:lumMod val="85000"/>
                    <a:lumOff val="15000"/>
                  </a:schemeClr>
                </a:solidFill>
              </a:rPr>
              <a:t>AFIRM: ACM SIGIR/SIGKDD Africa Summer School on Machine Learning for Data Mining and Search</a:t>
            </a:r>
            <a:br>
              <a:rPr lang="en-US" sz="4000" cap="none" dirty="0">
                <a:solidFill>
                  <a:schemeClr val="tx1">
                    <a:lumMod val="85000"/>
                    <a:lumOff val="15000"/>
                  </a:schemeClr>
                </a:solidFill>
              </a:rPr>
            </a:br>
            <a:r>
              <a:rPr lang="en-GB" sz="8000" dirty="0">
                <a:solidFill>
                  <a:schemeClr val="tx1">
                    <a:lumMod val="85000"/>
                    <a:lumOff val="15000"/>
                  </a:schemeClr>
                </a:solidFill>
              </a:rPr>
              <a:t>Deep Learning for Search</a:t>
            </a:r>
            <a:endParaRPr lang="en-GB" sz="8800" dirty="0">
              <a:solidFill>
                <a:schemeClr val="tx1">
                  <a:lumMod val="85000"/>
                  <a:lumOff val="15000"/>
                </a:schemeClr>
              </a:solidFill>
            </a:endParaRPr>
          </a:p>
        </p:txBody>
      </p:sp>
      <p:sp>
        <p:nvSpPr>
          <p:cNvPr id="13" name="Subtitle 2">
            <a:extLst>
              <a:ext uri="{FF2B5EF4-FFF2-40B4-BE49-F238E27FC236}">
                <a16:creationId xmlns:a16="http://schemas.microsoft.com/office/drawing/2014/main" id="{D54557DA-C981-47F9-BCEB-6D0E0D36DF94}"/>
              </a:ext>
            </a:extLst>
          </p:cNvPr>
          <p:cNvSpPr>
            <a:spLocks noGrp="1"/>
          </p:cNvSpPr>
          <p:nvPr>
            <p:ph type="subTitle" idx="1"/>
          </p:nvPr>
        </p:nvSpPr>
        <p:spPr>
          <a:xfrm>
            <a:off x="6006830" y="4040436"/>
            <a:ext cx="5551011" cy="2487621"/>
          </a:xfrm>
        </p:spPr>
        <p:txBody>
          <a:bodyPr>
            <a:normAutofit/>
          </a:bodyPr>
          <a:lstStyle/>
          <a:p>
            <a:pPr algn="l">
              <a:lnSpc>
                <a:spcPct val="80000"/>
              </a:lnSpc>
              <a:spcBef>
                <a:spcPts val="600"/>
              </a:spcBef>
            </a:pPr>
            <a:r>
              <a:rPr lang="en-US" sz="2000" dirty="0">
                <a:latin typeface="Segoe UI" panose="020B0502040204020203" pitchFamily="34" charset="0"/>
                <a:cs typeface="Segoe UI" panose="020B0502040204020203" pitchFamily="34" charset="0"/>
              </a:rPr>
              <a:t>Instructors</a:t>
            </a:r>
            <a:endParaRPr lang="en-US" sz="1600" dirty="0">
              <a:latin typeface="Segoe UI" panose="020B0502040204020203" pitchFamily="34" charset="0"/>
              <a:cs typeface="Segoe UI" panose="020B0502040204020203" pitchFamily="34" charset="0"/>
            </a:endParaRPr>
          </a:p>
          <a:p>
            <a:pPr algn="l">
              <a:lnSpc>
                <a:spcPct val="50000"/>
              </a:lnSpc>
              <a:spcBef>
                <a:spcPts val="1200"/>
              </a:spcBef>
            </a:pPr>
            <a:r>
              <a:rPr lang="en-US" sz="1600" b="1" cap="none" dirty="0">
                <a:solidFill>
                  <a:schemeClr val="tx1">
                    <a:lumMod val="85000"/>
                    <a:lumOff val="15000"/>
                  </a:schemeClr>
                </a:solidFill>
                <a:latin typeface="Segoe UI Semilight" panose="020B0402040204020203" pitchFamily="34" charset="0"/>
                <a:cs typeface="Segoe UI Semilight" panose="020B0402040204020203" pitchFamily="34" charset="0"/>
              </a:rPr>
              <a:t>Bhaskar Mitra</a:t>
            </a: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Microsoft &amp; University College London, Canada</a:t>
            </a:r>
          </a:p>
          <a:p>
            <a:pPr algn="l">
              <a:lnSpc>
                <a:spcPct val="50000"/>
              </a:lnSpc>
              <a:spcBef>
                <a:spcPts val="1200"/>
              </a:spcBef>
            </a:pPr>
            <a:r>
              <a:rPr lang="en-US" sz="1600" b="1" cap="none" dirty="0">
                <a:solidFill>
                  <a:schemeClr val="tx1">
                    <a:lumMod val="85000"/>
                    <a:lumOff val="15000"/>
                  </a:schemeClr>
                </a:solidFill>
                <a:latin typeface="Segoe UI Semilight" panose="020B0402040204020203" pitchFamily="34" charset="0"/>
                <a:cs typeface="Segoe UI Semilight" panose="020B0402040204020203" pitchFamily="34" charset="0"/>
              </a:rPr>
              <a:t>Nick Craswell</a:t>
            </a: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Microsoft, USA</a:t>
            </a:r>
            <a:endParaRPr lang="en-GB" sz="1600" cap="none" dirty="0">
              <a:solidFill>
                <a:schemeClr val="tx1">
                  <a:lumMod val="65000"/>
                  <a:lumOff val="35000"/>
                </a:schemeClr>
              </a:solidFill>
              <a:latin typeface="Segoe UI Light" panose="020B0502040204020203" pitchFamily="34" charset="0"/>
              <a:cs typeface="Segoe UI Light" panose="020B0502040204020203" pitchFamily="34" charset="0"/>
            </a:endParaRPr>
          </a:p>
          <a:p>
            <a:pPr algn="l">
              <a:lnSpc>
                <a:spcPct val="50000"/>
              </a:lnSpc>
              <a:spcBef>
                <a:spcPts val="1200"/>
              </a:spcBef>
            </a:pPr>
            <a:r>
              <a:rPr lang="en-US" sz="1600" b="1" cap="none" dirty="0">
                <a:solidFill>
                  <a:schemeClr val="tx1">
                    <a:lumMod val="85000"/>
                    <a:lumOff val="15000"/>
                  </a:schemeClr>
                </a:solidFill>
                <a:latin typeface="Segoe UI Semilight" panose="020B0402040204020203" pitchFamily="34" charset="0"/>
                <a:cs typeface="Segoe UI Semilight" panose="020B0402040204020203" pitchFamily="34" charset="0"/>
              </a:rPr>
              <a:t>Emine Yilmaz</a:t>
            </a: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University College London &amp; Microsoft, UK</a:t>
            </a:r>
            <a:endParaRPr lang="en-GB" sz="1600" cap="none" dirty="0">
              <a:solidFill>
                <a:schemeClr val="tx1">
                  <a:lumMod val="65000"/>
                  <a:lumOff val="35000"/>
                </a:schemeClr>
              </a:solidFill>
              <a:latin typeface="Segoe UI Light" panose="020B0502040204020203" pitchFamily="34" charset="0"/>
              <a:cs typeface="Segoe UI Light" panose="020B0502040204020203" pitchFamily="34" charset="0"/>
            </a:endParaRPr>
          </a:p>
          <a:p>
            <a:pPr algn="l">
              <a:lnSpc>
                <a:spcPct val="50000"/>
              </a:lnSpc>
              <a:spcBef>
                <a:spcPts val="1200"/>
              </a:spcBef>
            </a:pPr>
            <a:r>
              <a:rPr lang="en-US" sz="1600" b="1" cap="none" dirty="0">
                <a:solidFill>
                  <a:schemeClr val="tx1">
                    <a:lumMod val="85000"/>
                    <a:lumOff val="15000"/>
                  </a:schemeClr>
                </a:solidFill>
                <a:latin typeface="Segoe UI Semilight" panose="020B0402040204020203" pitchFamily="34" charset="0"/>
                <a:cs typeface="Segoe UI Semilight" panose="020B0402040204020203" pitchFamily="34" charset="0"/>
              </a:rPr>
              <a:t>Daniel Campos</a:t>
            </a:r>
            <a:r>
              <a:rPr lang="en-US" sz="1600" cap="none"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US" sz="1600" cap="none" dirty="0">
                <a:solidFill>
                  <a:schemeClr val="tx1">
                    <a:lumMod val="65000"/>
                    <a:lumOff val="35000"/>
                  </a:schemeClr>
                </a:solidFill>
                <a:latin typeface="Segoe UI Light" panose="020B0502040204020203" pitchFamily="34" charset="0"/>
                <a:cs typeface="Segoe UI Light" panose="020B0502040204020203" pitchFamily="34" charset="0"/>
              </a:rPr>
              <a:t>Microsoft, USA</a:t>
            </a:r>
            <a:endParaRPr lang="en-GB" sz="1600" cap="none"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17" name="Subtitle 2">
            <a:extLst>
              <a:ext uri="{FF2B5EF4-FFF2-40B4-BE49-F238E27FC236}">
                <a16:creationId xmlns:a16="http://schemas.microsoft.com/office/drawing/2014/main" id="{1BC254FB-C642-4F74-B43F-CBD4CAABF64B}"/>
              </a:ext>
            </a:extLst>
          </p:cNvPr>
          <p:cNvSpPr txBox="1">
            <a:spLocks/>
          </p:cNvSpPr>
          <p:nvPr/>
        </p:nvSpPr>
        <p:spPr>
          <a:xfrm>
            <a:off x="3604710" y="6077759"/>
            <a:ext cx="4979402" cy="43820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1200"/>
              </a:spcBef>
            </a:pPr>
            <a:r>
              <a:rPr lang="en-US" sz="1800" cap="none" dirty="0">
                <a:solidFill>
                  <a:schemeClr val="tx1">
                    <a:lumMod val="85000"/>
                    <a:lumOff val="15000"/>
                  </a:schemeClr>
                </a:solidFill>
              </a:rPr>
              <a:t>January 2019</a:t>
            </a:r>
            <a:endParaRPr lang="en-GB" sz="1800" cap="none" dirty="0">
              <a:solidFill>
                <a:schemeClr val="tx1">
                  <a:lumMod val="65000"/>
                  <a:lumOff val="35000"/>
                </a:schemeClr>
              </a:solidFill>
              <a:latin typeface="+mj-lt"/>
            </a:endParaRPr>
          </a:p>
        </p:txBody>
      </p:sp>
      <p:grpSp>
        <p:nvGrpSpPr>
          <p:cNvPr id="44" name="Group 43">
            <a:extLst>
              <a:ext uri="{FF2B5EF4-FFF2-40B4-BE49-F238E27FC236}">
                <a16:creationId xmlns:a16="http://schemas.microsoft.com/office/drawing/2014/main" id="{EF40C69B-26B3-4073-BE3A-ACD8E0EF6563}"/>
              </a:ext>
            </a:extLst>
          </p:cNvPr>
          <p:cNvGrpSpPr/>
          <p:nvPr/>
        </p:nvGrpSpPr>
        <p:grpSpPr>
          <a:xfrm>
            <a:off x="0" y="-2"/>
            <a:ext cx="12198353" cy="782125"/>
            <a:chOff x="0" y="-2"/>
            <a:chExt cx="12198353" cy="782125"/>
          </a:xfrm>
        </p:grpSpPr>
        <p:sp>
          <p:nvSpPr>
            <p:cNvPr id="45" name="Rectangle 44">
              <a:extLst>
                <a:ext uri="{FF2B5EF4-FFF2-40B4-BE49-F238E27FC236}">
                  <a16:creationId xmlns:a16="http://schemas.microsoft.com/office/drawing/2014/main" id="{BBF9BE7D-8AE3-49D1-91F0-4FBD5127E5A0}"/>
                </a:ext>
              </a:extLst>
            </p:cNvPr>
            <p:cNvSpPr/>
            <p:nvPr userDrawn="1"/>
          </p:nvSpPr>
          <p:spPr>
            <a:xfrm>
              <a:off x="0" y="0"/>
              <a:ext cx="12198353" cy="780050"/>
            </a:xfrm>
            <a:prstGeom prst="rect">
              <a:avLst/>
            </a:prstGeom>
            <a:solidFill>
              <a:sysClr val="windowText" lastClr="000000">
                <a:lumMod val="85000"/>
                <a:lumOff val="1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Segoe UI Light"/>
                <a:ea typeface="+mn-ea"/>
                <a:cs typeface="+mn-cs"/>
              </a:endParaRPr>
            </a:p>
          </p:txBody>
        </p:sp>
        <p:pic>
          <p:nvPicPr>
            <p:cNvPr id="46" name="Picture 4" descr="http://sigir.org/afirm2019/img/afirm120.png">
              <a:extLst>
                <a:ext uri="{FF2B5EF4-FFF2-40B4-BE49-F238E27FC236}">
                  <a16:creationId xmlns:a16="http://schemas.microsoft.com/office/drawing/2014/main" id="{FD7DA145-AD1A-449A-94E4-6D210B5EFAD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0025" y="-2"/>
              <a:ext cx="763622" cy="7765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mage">
              <a:extLst>
                <a:ext uri="{FF2B5EF4-FFF2-40B4-BE49-F238E27FC236}">
                  <a16:creationId xmlns:a16="http://schemas.microsoft.com/office/drawing/2014/main" id="{A3025DA8-598B-4BFC-B2FD-DFFD5F7D995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4553" y="0"/>
              <a:ext cx="2490281" cy="78212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07BFE725-B67F-446C-B469-38B50E34B432}"/>
                </a:ext>
              </a:extLst>
            </p:cNvPr>
            <p:cNvGrpSpPr/>
            <p:nvPr userDrawn="1"/>
          </p:nvGrpSpPr>
          <p:grpSpPr>
            <a:xfrm>
              <a:off x="7449385" y="184233"/>
              <a:ext cx="2857500" cy="419100"/>
              <a:chOff x="6627373" y="256569"/>
              <a:chExt cx="2857500" cy="419100"/>
            </a:xfrm>
          </p:grpSpPr>
          <p:pic>
            <p:nvPicPr>
              <p:cNvPr id="55" name="Picture 10" descr="Image">
                <a:extLst>
                  <a:ext uri="{FF2B5EF4-FFF2-40B4-BE49-F238E27FC236}">
                    <a16:creationId xmlns:a16="http://schemas.microsoft.com/office/drawing/2014/main" id="{74F849B9-4F31-4F5D-A499-D7BBBB163B50}"/>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86652"/>
              <a:stretch/>
            </p:blipFill>
            <p:spPr bwMode="auto">
              <a:xfrm>
                <a:off x="6627373" y="256569"/>
                <a:ext cx="381406" cy="4191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Image">
                <a:extLst>
                  <a:ext uri="{FF2B5EF4-FFF2-40B4-BE49-F238E27FC236}">
                    <a16:creationId xmlns:a16="http://schemas.microsoft.com/office/drawing/2014/main" id="{F4CA10DE-4BB2-4D23-8F35-2B77A4854F28}"/>
                  </a:ext>
                </a:extLst>
              </p:cNvPr>
              <p:cNvPicPr>
                <a:picLocks noChangeAspect="1" noChangeArrowheads="1"/>
              </p:cNvPicPr>
              <p:nvPr userDrawn="1"/>
            </p:nvPicPr>
            <p:blipFill rotWithShape="1">
              <a:blip r:embed="rId5">
                <a:lum bright="70000" contrast="-70000"/>
                <a:extLst>
                  <a:ext uri="{28A0092B-C50C-407E-A947-70E740481C1C}">
                    <a14:useLocalDpi xmlns:a14="http://schemas.microsoft.com/office/drawing/2010/main" val="0"/>
                  </a:ext>
                </a:extLst>
              </a:blip>
              <a:srcRect l="13348"/>
              <a:stretch/>
            </p:blipFill>
            <p:spPr bwMode="auto">
              <a:xfrm>
                <a:off x="7008779" y="256569"/>
                <a:ext cx="2476094" cy="4191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2DFBF145-E070-421D-9570-C964778D483D}"/>
                </a:ext>
              </a:extLst>
            </p:cNvPr>
            <p:cNvGrpSpPr/>
            <p:nvPr userDrawn="1"/>
          </p:nvGrpSpPr>
          <p:grpSpPr>
            <a:xfrm>
              <a:off x="3573563" y="99707"/>
              <a:ext cx="1149215" cy="574031"/>
              <a:chOff x="3310916" y="80252"/>
              <a:chExt cx="1233355" cy="616059"/>
            </a:xfrm>
          </p:grpSpPr>
          <p:pic>
            <p:nvPicPr>
              <p:cNvPr id="53" name="Picture 12" descr="Image result for acm sigir">
                <a:extLst>
                  <a:ext uri="{FF2B5EF4-FFF2-40B4-BE49-F238E27FC236}">
                    <a16:creationId xmlns:a16="http://schemas.microsoft.com/office/drawing/2014/main" id="{8AB7461E-9F16-4475-BC72-8C60B72AE6F7}"/>
                  </a:ext>
                </a:extLst>
              </p:cNvPr>
              <p:cNvPicPr>
                <a:picLocks noChangeAspect="1" noChangeArrowheads="1"/>
              </p:cNvPicPr>
              <p:nvPr userDrawn="1"/>
            </p:nvPicPr>
            <p:blipFill>
              <a:blip r:embed="rId6">
                <a:duotone>
                  <a:srgbClr val="E7E6E6">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310916" y="80252"/>
                <a:ext cx="1232118" cy="616059"/>
              </a:xfrm>
              <a:prstGeom prst="rect">
                <a:avLst/>
              </a:prstGeom>
              <a:extLst>
                <a:ext uri="{909E8E84-426E-40DD-AFC4-6F175D3DCCD1}">
                  <a14:hiddenFill xmlns:a14="http://schemas.microsoft.com/office/drawing/2010/main">
                    <a:solidFill>
                      <a:srgbClr val="FFFFFF"/>
                    </a:solidFill>
                  </a14:hiddenFill>
                </a:ext>
              </a:extLst>
            </p:spPr>
          </p:pic>
          <p:pic>
            <p:nvPicPr>
              <p:cNvPr id="54" name="Picture 12" descr="Image result for acm sigir">
                <a:extLst>
                  <a:ext uri="{FF2B5EF4-FFF2-40B4-BE49-F238E27FC236}">
                    <a16:creationId xmlns:a16="http://schemas.microsoft.com/office/drawing/2014/main" id="{EFB3FB5F-69CE-4BE1-9D4C-3C18F36A7E92}"/>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6428" b="39516"/>
              <a:stretch/>
            </p:blipFill>
            <p:spPr bwMode="auto">
              <a:xfrm>
                <a:off x="4007411" y="80252"/>
                <a:ext cx="536860" cy="372612"/>
              </a:xfrm>
              <a:prstGeom prst="rect">
                <a:avLst/>
              </a:prstGeom>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6B283645-4844-4E69-863C-65293E427294}"/>
                </a:ext>
              </a:extLst>
            </p:cNvPr>
            <p:cNvGrpSpPr/>
            <p:nvPr userDrawn="1"/>
          </p:nvGrpSpPr>
          <p:grpSpPr>
            <a:xfrm>
              <a:off x="5737947" y="36013"/>
              <a:ext cx="933855" cy="704536"/>
              <a:chOff x="5217519" y="36013"/>
              <a:chExt cx="933855" cy="704536"/>
            </a:xfrm>
          </p:grpSpPr>
          <p:pic>
            <p:nvPicPr>
              <p:cNvPr id="51" name="Picture 14" descr="Image result for acm sigir">
                <a:extLst>
                  <a:ext uri="{FF2B5EF4-FFF2-40B4-BE49-F238E27FC236}">
                    <a16:creationId xmlns:a16="http://schemas.microsoft.com/office/drawing/2014/main" id="{5BFB1AFF-A57E-4604-B897-992D95C54B09}"/>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217519" y="36013"/>
                <a:ext cx="933855" cy="7045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Image result for acm sigir">
                <a:extLst>
                  <a:ext uri="{FF2B5EF4-FFF2-40B4-BE49-F238E27FC236}">
                    <a16:creationId xmlns:a16="http://schemas.microsoft.com/office/drawing/2014/main" id="{5DDCA5BD-DC65-4E46-929E-D3B1D4EDAEAB}"/>
                  </a:ext>
                </a:extLst>
              </p:cNvPr>
              <p:cNvPicPr>
                <a:picLocks noChangeAspect="1" noChangeArrowheads="1"/>
              </p:cNvPicPr>
              <p:nvPr userDrawn="1"/>
            </p:nvPicPr>
            <p:blipFill rotWithShape="1">
              <a:blip r:embed="rId7">
                <a:lum bright="70000" contrast="-70000"/>
                <a:extLst>
                  <a:ext uri="{28A0092B-C50C-407E-A947-70E740481C1C}">
                    <a14:useLocalDpi xmlns:a14="http://schemas.microsoft.com/office/drawing/2010/main" val="0"/>
                  </a:ext>
                </a:extLst>
              </a:blip>
              <a:srcRect l="46906" t="61048"/>
              <a:stretch/>
            </p:blipFill>
            <p:spPr bwMode="auto">
              <a:xfrm>
                <a:off x="5655547" y="466118"/>
                <a:ext cx="495827" cy="27443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710897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8952" y="4293476"/>
            <a:ext cx="5508457" cy="1497724"/>
          </a:xfrm>
        </p:spPr>
        <p:txBody>
          <a:bodyPr anchor="t">
            <a:normAutofit/>
          </a:bodyPr>
          <a:lstStyle/>
          <a:p>
            <a:pPr marL="0" indent="0">
              <a:spcBef>
                <a:spcPts val="3600"/>
              </a:spcBef>
              <a:buNone/>
            </a:pPr>
            <a:r>
              <a:rPr lang="en-US" sz="2000" dirty="0"/>
              <a:t>A document that contains more occurrences of the query term(s) is more likely to be relevant</a:t>
            </a:r>
          </a:p>
          <a:p>
            <a:pPr marL="0" indent="0">
              <a:spcBef>
                <a:spcPts val="3600"/>
              </a:spcBef>
              <a:buNone/>
            </a:pPr>
            <a:r>
              <a:rPr lang="en-US" sz="2000" dirty="0"/>
              <a:t>Tip: consider term frequency (TF)</a:t>
            </a:r>
            <a:endParaRPr lang="en-GB" sz="20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grpSp>
        <p:nvGrpSpPr>
          <p:cNvPr id="42" name="Group 41">
            <a:extLst>
              <a:ext uri="{FF2B5EF4-FFF2-40B4-BE49-F238E27FC236}">
                <a16:creationId xmlns:a16="http://schemas.microsoft.com/office/drawing/2014/main" id="{305758BD-B549-45D9-922E-105AAC6E89C2}"/>
              </a:ext>
            </a:extLst>
          </p:cNvPr>
          <p:cNvGrpSpPr/>
          <p:nvPr/>
        </p:nvGrpSpPr>
        <p:grpSpPr>
          <a:xfrm>
            <a:off x="9618892" y="2657361"/>
            <a:ext cx="1216380" cy="1069144"/>
            <a:chOff x="9731374" y="4519614"/>
            <a:chExt cx="2208742" cy="2072481"/>
          </a:xfrm>
        </p:grpSpPr>
        <p:sp>
          <p:nvSpPr>
            <p:cNvPr id="44" name="Rectangle: Folded Corner 43">
              <a:extLst>
                <a:ext uri="{FF2B5EF4-FFF2-40B4-BE49-F238E27FC236}">
                  <a16:creationId xmlns:a16="http://schemas.microsoft.com/office/drawing/2014/main" id="{BF8A0C1E-6AF4-4B63-BFC2-2260B8E1AB26}"/>
                </a:ext>
              </a:extLst>
            </p:cNvPr>
            <p:cNvSpPr/>
            <p:nvPr/>
          </p:nvSpPr>
          <p:spPr>
            <a:xfrm>
              <a:off x="9731374" y="4519614"/>
              <a:ext cx="2208742" cy="2072481"/>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5" name="Rectangle 44">
              <a:extLst>
                <a:ext uri="{FF2B5EF4-FFF2-40B4-BE49-F238E27FC236}">
                  <a16:creationId xmlns:a16="http://schemas.microsoft.com/office/drawing/2014/main" id="{7327F1A2-A7DC-496D-8EA3-0DA295AF6CE6}"/>
                </a:ext>
              </a:extLst>
            </p:cNvPr>
            <p:cNvSpPr/>
            <p:nvPr/>
          </p:nvSpPr>
          <p:spPr>
            <a:xfrm>
              <a:off x="9908116" y="4763295"/>
              <a:ext cx="9276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35109814-B221-43B6-9611-85F3DD61A422}"/>
                </a:ext>
              </a:extLst>
            </p:cNvPr>
            <p:cNvSpPr/>
            <p:nvPr/>
          </p:nvSpPr>
          <p:spPr>
            <a:xfrm>
              <a:off x="9908116" y="4987133"/>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0DB20BAD-8AC5-4C4B-9AF0-F9C5FFD104A5}"/>
                </a:ext>
              </a:extLst>
            </p:cNvPr>
            <p:cNvSpPr/>
            <p:nvPr/>
          </p:nvSpPr>
          <p:spPr>
            <a:xfrm>
              <a:off x="9908116" y="5210971"/>
              <a:ext cx="794505"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B856E13-985B-4732-A2B9-E09D244F0D17}"/>
                </a:ext>
              </a:extLst>
            </p:cNvPr>
            <p:cNvSpPr/>
            <p:nvPr/>
          </p:nvSpPr>
          <p:spPr>
            <a:xfrm>
              <a:off x="9908116" y="543044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257B8013-D108-448B-B5BF-FBB6A934654E}"/>
                </a:ext>
              </a:extLst>
            </p:cNvPr>
            <p:cNvSpPr/>
            <p:nvPr/>
          </p:nvSpPr>
          <p:spPr>
            <a:xfrm>
              <a:off x="9908116" y="564991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11E4F9F1-9050-422C-B611-D4DAD5E55371}"/>
                </a:ext>
              </a:extLst>
            </p:cNvPr>
            <p:cNvSpPr/>
            <p:nvPr/>
          </p:nvSpPr>
          <p:spPr>
            <a:xfrm>
              <a:off x="9908116" y="587097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5B192E66-9E16-422F-B043-51B7239C9F4A}"/>
                </a:ext>
              </a:extLst>
            </p:cNvPr>
            <p:cNvSpPr/>
            <p:nvPr/>
          </p:nvSpPr>
          <p:spPr>
            <a:xfrm>
              <a:off x="9908116" y="609044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871AAEF-5316-4001-81A5-E1C0BD2E5055}"/>
                </a:ext>
              </a:extLst>
            </p:cNvPr>
            <p:cNvSpPr/>
            <p:nvPr/>
          </p:nvSpPr>
          <p:spPr>
            <a:xfrm>
              <a:off x="10742082" y="5210971"/>
              <a:ext cx="204107"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0C13A6A0-6B45-436A-A537-495856DCA7E0}"/>
                </a:ext>
              </a:extLst>
            </p:cNvPr>
            <p:cNvSpPr/>
            <p:nvPr/>
          </p:nvSpPr>
          <p:spPr>
            <a:xfrm>
              <a:off x="10985650" y="5210971"/>
              <a:ext cx="7448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extBox 42">
            <a:extLst>
              <a:ext uri="{FF2B5EF4-FFF2-40B4-BE49-F238E27FC236}">
                <a16:creationId xmlns:a16="http://schemas.microsoft.com/office/drawing/2014/main" id="{4DD14302-6857-4A24-A8AE-F337B1D021C3}"/>
              </a:ext>
            </a:extLst>
          </p:cNvPr>
          <p:cNvSpPr txBox="1"/>
          <p:nvPr/>
        </p:nvSpPr>
        <p:spPr>
          <a:xfrm>
            <a:off x="7209204" y="2991878"/>
            <a:ext cx="2167951" cy="400110"/>
          </a:xfrm>
          <a:prstGeom prst="rect">
            <a:avLst/>
          </a:prstGeom>
          <a:noFill/>
        </p:spPr>
        <p:txBody>
          <a:bodyPr wrap="square" rtlCol="0">
            <a:spAutoFit/>
          </a:bodyPr>
          <a:lstStyle/>
          <a:p>
            <a:pPr algn="ctr"/>
            <a:r>
              <a:rPr lang="en-US" sz="2000" dirty="0"/>
              <a:t>preferable over</a:t>
            </a:r>
            <a:endParaRPr lang="en-GB" sz="2000" dirty="0"/>
          </a:p>
        </p:txBody>
      </p:sp>
      <p:grpSp>
        <p:nvGrpSpPr>
          <p:cNvPr id="85" name="Group 84">
            <a:extLst>
              <a:ext uri="{FF2B5EF4-FFF2-40B4-BE49-F238E27FC236}">
                <a16:creationId xmlns:a16="http://schemas.microsoft.com/office/drawing/2014/main" id="{4A4BA8D8-F2D3-4D48-A50C-1FAACB26E0DD}"/>
              </a:ext>
            </a:extLst>
          </p:cNvPr>
          <p:cNvGrpSpPr/>
          <p:nvPr/>
        </p:nvGrpSpPr>
        <p:grpSpPr>
          <a:xfrm>
            <a:off x="5751087" y="2657361"/>
            <a:ext cx="1216380" cy="1069144"/>
            <a:chOff x="5751087" y="2657361"/>
            <a:chExt cx="1216380" cy="1069144"/>
          </a:xfrm>
        </p:grpSpPr>
        <p:sp>
          <p:nvSpPr>
            <p:cNvPr id="54" name="Rectangle: Folded Corner 53">
              <a:extLst>
                <a:ext uri="{FF2B5EF4-FFF2-40B4-BE49-F238E27FC236}">
                  <a16:creationId xmlns:a16="http://schemas.microsoft.com/office/drawing/2014/main" id="{654DA7C1-6419-4EE6-930D-F835781437A6}"/>
                </a:ext>
              </a:extLst>
            </p:cNvPr>
            <p:cNvSpPr/>
            <p:nvPr/>
          </p:nvSpPr>
          <p:spPr>
            <a:xfrm>
              <a:off x="5751087"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6" name="Rectangle 55">
              <a:extLst>
                <a:ext uri="{FF2B5EF4-FFF2-40B4-BE49-F238E27FC236}">
                  <a16:creationId xmlns:a16="http://schemas.microsoft.com/office/drawing/2014/main" id="{71D387DC-CAE3-4CED-B805-A9570F93FE5A}"/>
                </a:ext>
              </a:extLst>
            </p:cNvPr>
            <p:cNvSpPr/>
            <p:nvPr/>
          </p:nvSpPr>
          <p:spPr>
            <a:xfrm>
              <a:off x="5848421"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2B9A445-2925-480B-A03A-2232534E6112}"/>
                </a:ext>
              </a:extLst>
            </p:cNvPr>
            <p:cNvSpPr/>
            <p:nvPr/>
          </p:nvSpPr>
          <p:spPr>
            <a:xfrm>
              <a:off x="5848421"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FF1C9A5C-D6BE-42F3-A0E5-1A0D5973BC05}"/>
                </a:ext>
              </a:extLst>
            </p:cNvPr>
            <p:cNvSpPr/>
            <p:nvPr/>
          </p:nvSpPr>
          <p:spPr>
            <a:xfrm>
              <a:off x="5848421"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F0F2D4-6F25-463E-9E0A-E83A69B13020}"/>
                </a:ext>
              </a:extLst>
            </p:cNvPr>
            <p:cNvSpPr/>
            <p:nvPr/>
          </p:nvSpPr>
          <p:spPr>
            <a:xfrm>
              <a:off x="5848421"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F823AF07-18DD-416A-AA21-5B3614BDC2D9}"/>
                </a:ext>
              </a:extLst>
            </p:cNvPr>
            <p:cNvSpPr/>
            <p:nvPr/>
          </p:nvSpPr>
          <p:spPr>
            <a:xfrm>
              <a:off x="5848421"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968BFE-6231-44F2-8173-29E44508FF12}"/>
                </a:ext>
              </a:extLst>
            </p:cNvPr>
            <p:cNvSpPr/>
            <p:nvPr/>
          </p:nvSpPr>
          <p:spPr>
            <a:xfrm>
              <a:off x="5848421"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C58F661-31F4-4E31-8D35-5F801D97D5C2}"/>
                </a:ext>
              </a:extLst>
            </p:cNvPr>
            <p:cNvSpPr/>
            <p:nvPr/>
          </p:nvSpPr>
          <p:spPr>
            <a:xfrm>
              <a:off x="6307696"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26CC6020-D4B6-4FDD-BC20-8466A4FA5E66}"/>
                </a:ext>
              </a:extLst>
            </p:cNvPr>
            <p:cNvSpPr/>
            <p:nvPr/>
          </p:nvSpPr>
          <p:spPr>
            <a:xfrm>
              <a:off x="6441831"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738A2970-DD1C-4624-91D0-FE19753A260F}"/>
                </a:ext>
              </a:extLst>
            </p:cNvPr>
            <p:cNvSpPr/>
            <p:nvPr/>
          </p:nvSpPr>
          <p:spPr>
            <a:xfrm>
              <a:off x="5848421"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CD29EC71-231F-4274-930E-A0B037D90F50}"/>
                </a:ext>
              </a:extLst>
            </p:cNvPr>
            <p:cNvSpPr/>
            <p:nvPr/>
          </p:nvSpPr>
          <p:spPr>
            <a:xfrm>
              <a:off x="6080457"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DCF7F0-3C2B-4B5C-815E-6C00015B0CD6}"/>
                </a:ext>
              </a:extLst>
            </p:cNvPr>
            <p:cNvSpPr/>
            <p:nvPr/>
          </p:nvSpPr>
          <p:spPr>
            <a:xfrm>
              <a:off x="6221274"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15200A7D-9EEF-4466-940C-D2D567940CC5}"/>
                </a:ext>
              </a:extLst>
            </p:cNvPr>
            <p:cNvSpPr/>
            <p:nvPr/>
          </p:nvSpPr>
          <p:spPr>
            <a:xfrm>
              <a:off x="6108649"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4DC40A16-91C7-435D-8B6E-E7CA20CB8EB2}"/>
                </a:ext>
              </a:extLst>
            </p:cNvPr>
            <p:cNvSpPr/>
            <p:nvPr/>
          </p:nvSpPr>
          <p:spPr>
            <a:xfrm>
              <a:off x="5968053" y="3237765"/>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109E1D8-F118-49EB-8CDB-3CE554683E20}"/>
                </a:ext>
              </a:extLst>
            </p:cNvPr>
            <p:cNvSpPr/>
            <p:nvPr/>
          </p:nvSpPr>
          <p:spPr>
            <a:xfrm>
              <a:off x="6570849"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26BBEDE9-73B3-45E0-8BEB-039E4F3C4AE7}"/>
                </a:ext>
              </a:extLst>
            </p:cNvPr>
            <p:cNvSpPr/>
            <p:nvPr/>
          </p:nvSpPr>
          <p:spPr>
            <a:xfrm>
              <a:off x="6704387"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AD7340A6-8828-42FA-8119-08861B6DE7BC}"/>
              </a:ext>
            </a:extLst>
          </p:cNvPr>
          <p:cNvGrpSpPr/>
          <p:nvPr/>
        </p:nvGrpSpPr>
        <p:grpSpPr>
          <a:xfrm>
            <a:off x="7204085" y="1617081"/>
            <a:ext cx="2178187" cy="307824"/>
            <a:chOff x="6775632" y="1463170"/>
            <a:chExt cx="2178187" cy="307824"/>
          </a:xfrm>
        </p:grpSpPr>
        <p:grpSp>
          <p:nvGrpSpPr>
            <p:cNvPr id="82" name="Group 81">
              <a:extLst>
                <a:ext uri="{FF2B5EF4-FFF2-40B4-BE49-F238E27FC236}">
                  <a16:creationId xmlns:a16="http://schemas.microsoft.com/office/drawing/2014/main" id="{3612F3B6-90E3-460F-99C6-79AAC40180AC}"/>
                </a:ext>
              </a:extLst>
            </p:cNvPr>
            <p:cNvGrpSpPr/>
            <p:nvPr/>
          </p:nvGrpSpPr>
          <p:grpSpPr>
            <a:xfrm>
              <a:off x="6775632" y="1463170"/>
              <a:ext cx="2178187" cy="307824"/>
              <a:chOff x="6967467" y="5576738"/>
              <a:chExt cx="3035093" cy="428923"/>
            </a:xfrm>
          </p:grpSpPr>
          <p:sp>
            <p:nvSpPr>
              <p:cNvPr id="78" name="Rectangle 77">
                <a:extLst>
                  <a:ext uri="{FF2B5EF4-FFF2-40B4-BE49-F238E27FC236}">
                    <a16:creationId xmlns:a16="http://schemas.microsoft.com/office/drawing/2014/main" id="{0F268E4C-206B-4F38-B817-15921A381A94}"/>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9" name="Group 78">
                <a:extLst>
                  <a:ext uri="{FF2B5EF4-FFF2-40B4-BE49-F238E27FC236}">
                    <a16:creationId xmlns:a16="http://schemas.microsoft.com/office/drawing/2014/main" id="{BD16AAD3-36DC-4CBB-B8C9-3DE1A7A46DB8}"/>
                  </a:ext>
                </a:extLst>
              </p:cNvPr>
              <p:cNvGrpSpPr/>
              <p:nvPr/>
            </p:nvGrpSpPr>
            <p:grpSpPr>
              <a:xfrm rot="604810">
                <a:off x="9546511" y="5662933"/>
                <a:ext cx="297739" cy="195920"/>
                <a:chOff x="4325342" y="2733025"/>
                <a:chExt cx="335607" cy="220838"/>
              </a:xfrm>
            </p:grpSpPr>
            <p:sp>
              <p:nvSpPr>
                <p:cNvPr id="80" name="Oval 79">
                  <a:extLst>
                    <a:ext uri="{FF2B5EF4-FFF2-40B4-BE49-F238E27FC236}">
                      <a16:creationId xmlns:a16="http://schemas.microsoft.com/office/drawing/2014/main" id="{A3B363A8-9333-4DCE-B20D-5CE83A8CB8B8}"/>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1" name="Rectangle: Rounded Corners 80">
                  <a:extLst>
                    <a:ext uri="{FF2B5EF4-FFF2-40B4-BE49-F238E27FC236}">
                      <a16:creationId xmlns:a16="http://schemas.microsoft.com/office/drawing/2014/main" id="{5B32E552-AD22-494E-8C58-3CA384CF4222}"/>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83" name="Rectangle 82">
              <a:extLst>
                <a:ext uri="{FF2B5EF4-FFF2-40B4-BE49-F238E27FC236}">
                  <a16:creationId xmlns:a16="http://schemas.microsoft.com/office/drawing/2014/main" id="{2C854142-C768-427B-87E8-EB2BB964DB78}"/>
                </a:ext>
              </a:extLst>
            </p:cNvPr>
            <p:cNvSpPr/>
            <p:nvPr/>
          </p:nvSpPr>
          <p:spPr>
            <a:xfrm>
              <a:off x="6899149" y="1574812"/>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432110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Deep neural networks</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(25 mins)</a:t>
            </a:r>
            <a:endParaRPr lang="en-GB" sz="2400" dirty="0"/>
          </a:p>
        </p:txBody>
      </p:sp>
    </p:spTree>
    <p:extLst>
      <p:ext uri="{BB962C8B-B14F-4D97-AF65-F5344CB8AC3E}">
        <p14:creationId xmlns:p14="http://schemas.microsoft.com/office/powerpoint/2010/main" val="1833307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b="76424"/>
          <a:stretch/>
        </p:blipFill>
        <p:spPr>
          <a:xfrm>
            <a:off x="1486845" y="2359572"/>
            <a:ext cx="9218310" cy="3683876"/>
          </a:xfrm>
          <a:prstGeom prst="rect">
            <a:avLst/>
          </a:prstGeom>
        </p:spPr>
      </p:pic>
    </p:spTree>
    <p:extLst>
      <p:ext uri="{BB962C8B-B14F-4D97-AF65-F5344CB8AC3E}">
        <p14:creationId xmlns:p14="http://schemas.microsoft.com/office/powerpoint/2010/main" val="40632551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24786" b="51638"/>
          <a:stretch/>
        </p:blipFill>
        <p:spPr>
          <a:xfrm>
            <a:off x="1486845" y="2359572"/>
            <a:ext cx="9218310" cy="3683876"/>
          </a:xfrm>
          <a:prstGeom prst="rect">
            <a:avLst/>
          </a:prstGeom>
        </p:spPr>
      </p:pic>
    </p:spTree>
    <p:extLst>
      <p:ext uri="{BB962C8B-B14F-4D97-AF65-F5344CB8AC3E}">
        <p14:creationId xmlns:p14="http://schemas.microsoft.com/office/powerpoint/2010/main" val="159767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49775" b="26649"/>
          <a:stretch/>
        </p:blipFill>
        <p:spPr>
          <a:xfrm>
            <a:off x="1486845" y="2359572"/>
            <a:ext cx="9218310" cy="3683876"/>
          </a:xfrm>
          <a:prstGeom prst="rect">
            <a:avLst/>
          </a:prstGeom>
        </p:spPr>
      </p:pic>
    </p:spTree>
    <p:extLst>
      <p:ext uri="{BB962C8B-B14F-4D97-AF65-F5344CB8AC3E}">
        <p14:creationId xmlns:p14="http://schemas.microsoft.com/office/powerpoint/2010/main" val="26607592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0DFF5A7-2F88-48FC-A0EE-7298A3B8DA47}"/>
              </a:ext>
            </a:extLst>
          </p:cNvPr>
          <p:cNvSpPr>
            <a:spLocks noGrp="1"/>
          </p:cNvSpPr>
          <p:nvPr>
            <p:ph type="title"/>
          </p:nvPr>
        </p:nvSpPr>
        <p:spPr>
          <a:xfrm>
            <a:off x="975355" y="618518"/>
            <a:ext cx="10241290" cy="1478570"/>
          </a:xfrm>
        </p:spPr>
        <p:txBody>
          <a:bodyPr>
            <a:normAutofit/>
          </a:bodyPr>
          <a:lstStyle/>
          <a:p>
            <a:pPr algn="ctr"/>
            <a:r>
              <a:rPr lang="en-US" sz="3200" dirty="0"/>
              <a:t>Different modalities of input text representation</a:t>
            </a:r>
            <a:endParaRPr lang="en-GB" sz="3200" dirty="0"/>
          </a:p>
        </p:txBody>
      </p:sp>
      <p:pic>
        <p:nvPicPr>
          <p:cNvPr id="5" name="Picture 4">
            <a:extLst>
              <a:ext uri="{FF2B5EF4-FFF2-40B4-BE49-F238E27FC236}">
                <a16:creationId xmlns:a16="http://schemas.microsoft.com/office/drawing/2014/main" id="{964EDFEB-EFC6-4821-A778-8F200C1D3987}"/>
              </a:ext>
            </a:extLst>
          </p:cNvPr>
          <p:cNvPicPr>
            <a:picLocks noChangeAspect="1"/>
          </p:cNvPicPr>
          <p:nvPr/>
        </p:nvPicPr>
        <p:blipFill rotWithShape="1">
          <a:blip r:embed="rId2"/>
          <a:srcRect t="76109" b="315"/>
          <a:stretch/>
        </p:blipFill>
        <p:spPr>
          <a:xfrm>
            <a:off x="1486845" y="2359572"/>
            <a:ext cx="9218310" cy="3683876"/>
          </a:xfrm>
          <a:prstGeom prst="rect">
            <a:avLst/>
          </a:prstGeom>
        </p:spPr>
      </p:pic>
    </p:spTree>
    <p:extLst>
      <p:ext uri="{BB962C8B-B14F-4D97-AF65-F5344CB8AC3E}">
        <p14:creationId xmlns:p14="http://schemas.microsoft.com/office/powerpoint/2010/main" val="2751610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B26B24-4814-480E-9C4B-5C19B98E7CB4}"/>
              </a:ext>
            </a:extLst>
          </p:cNvPr>
          <p:cNvSpPr>
            <a:spLocks noGrp="1"/>
          </p:cNvSpPr>
          <p:nvPr>
            <p:ph type="title"/>
          </p:nvPr>
        </p:nvSpPr>
        <p:spPr>
          <a:xfrm>
            <a:off x="839788" y="807394"/>
            <a:ext cx="3932237" cy="1600200"/>
          </a:xfrm>
        </p:spPr>
        <p:txBody>
          <a:bodyPr>
            <a:normAutofit fontScale="90000"/>
          </a:bodyPr>
          <a:lstStyle/>
          <a:p>
            <a:r>
              <a:rPr lang="en-US" sz="4400" dirty="0"/>
              <a:t>Shift-invariant neural operations</a:t>
            </a:r>
            <a:endParaRPr lang="en-GB" sz="4400" dirty="0"/>
          </a:p>
        </p:txBody>
      </p:sp>
      <p:sp>
        <p:nvSpPr>
          <p:cNvPr id="5" name="Text Placeholder 4">
            <a:extLst>
              <a:ext uri="{FF2B5EF4-FFF2-40B4-BE49-F238E27FC236}">
                <a16:creationId xmlns:a16="http://schemas.microsoft.com/office/drawing/2014/main" id="{62866D19-FE14-4B7C-BEFC-429F7F84BCFC}"/>
              </a:ext>
            </a:extLst>
          </p:cNvPr>
          <p:cNvSpPr>
            <a:spLocks noGrp="1"/>
          </p:cNvSpPr>
          <p:nvPr>
            <p:ph type="body" sz="half" idx="2"/>
          </p:nvPr>
        </p:nvSpPr>
        <p:spPr>
          <a:xfrm>
            <a:off x="1141410" y="2669628"/>
            <a:ext cx="5934511" cy="3463158"/>
          </a:xfrm>
        </p:spPr>
        <p:txBody>
          <a:bodyPr>
            <a:normAutofit fontScale="70000" lnSpcReduction="20000"/>
          </a:bodyPr>
          <a:lstStyle/>
          <a:p>
            <a:pPr>
              <a:lnSpc>
                <a:spcPct val="140000"/>
              </a:lnSpc>
              <a:spcBef>
                <a:spcPts val="2400"/>
              </a:spcBef>
            </a:pPr>
            <a:r>
              <a:rPr lang="en-US" sz="2400" dirty="0"/>
              <a:t>Detecting a pattern in one part of the input space is similar to detecting it in another</a:t>
            </a:r>
          </a:p>
          <a:p>
            <a:pPr>
              <a:lnSpc>
                <a:spcPct val="140000"/>
              </a:lnSpc>
              <a:spcBef>
                <a:spcPts val="2400"/>
              </a:spcBef>
            </a:pPr>
            <a:r>
              <a:rPr lang="en-US" sz="2400" dirty="0"/>
              <a:t>Leverage redundancy by moving a window over the whole input space and then aggregate</a:t>
            </a:r>
          </a:p>
          <a:p>
            <a:pPr>
              <a:lnSpc>
                <a:spcPct val="140000"/>
              </a:lnSpc>
              <a:spcBef>
                <a:spcPts val="2400"/>
              </a:spcBef>
            </a:pPr>
            <a:r>
              <a:rPr lang="en-US" sz="2400" dirty="0"/>
              <a:t>On each instance of the window a kernel—also known as a filter or a cell—is applied</a:t>
            </a:r>
          </a:p>
          <a:p>
            <a:pPr>
              <a:lnSpc>
                <a:spcPct val="140000"/>
              </a:lnSpc>
              <a:spcBef>
                <a:spcPts val="2400"/>
              </a:spcBef>
            </a:pPr>
            <a:r>
              <a:rPr lang="en-US" sz="2400" dirty="0"/>
              <a:t>Different aggregation strategies lead to different architectures</a:t>
            </a:r>
            <a:endParaRPr lang="en-GB" sz="2400" dirty="0"/>
          </a:p>
        </p:txBody>
      </p:sp>
      <p:pic>
        <p:nvPicPr>
          <p:cNvPr id="12" name="Picture 11">
            <a:extLst>
              <a:ext uri="{FF2B5EF4-FFF2-40B4-BE49-F238E27FC236}">
                <a16:creationId xmlns:a16="http://schemas.microsoft.com/office/drawing/2014/main" id="{4CBDF3FE-9EF1-444F-9983-601AA549B169}"/>
              </a:ext>
            </a:extLst>
          </p:cNvPr>
          <p:cNvPicPr>
            <a:picLocks noChangeAspect="1"/>
          </p:cNvPicPr>
          <p:nvPr/>
        </p:nvPicPr>
        <p:blipFill>
          <a:blip r:embed="rId2"/>
          <a:stretch>
            <a:fillRect/>
          </a:stretch>
        </p:blipFill>
        <p:spPr>
          <a:xfrm>
            <a:off x="8055399" y="2517549"/>
            <a:ext cx="3438442" cy="3005588"/>
          </a:xfrm>
          <a:prstGeom prst="rect">
            <a:avLst/>
          </a:prstGeom>
        </p:spPr>
      </p:pic>
    </p:spTree>
    <p:extLst>
      <p:ext uri="{BB962C8B-B14F-4D97-AF65-F5344CB8AC3E}">
        <p14:creationId xmlns:p14="http://schemas.microsoft.com/office/powerpoint/2010/main" val="35699713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spcBef>
                    <a:spcPts val="2400"/>
                  </a:spcBef>
                </a:pPr>
                <a:r>
                  <a:rPr lang="en-US" sz="1800" dirty="0"/>
                  <a:t>Move the window over the input space each time applying the same cell over the window</a:t>
                </a:r>
              </a:p>
              <a:p>
                <a:pPr>
                  <a:spcBef>
                    <a:spcPts val="2400"/>
                  </a:spcBef>
                  <a:spcAft>
                    <a:spcPts val="1800"/>
                  </a:spcAft>
                </a:pPr>
                <a:r>
                  <a:rPr lang="en-US" sz="1800" dirty="0"/>
                  <a:t>A typical cell operation can be,</a:t>
                </a:r>
              </a:p>
              <a:p>
                <a:pPr>
                  <a:spcBef>
                    <a:spcPts val="2400"/>
                  </a:spcBef>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h</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𝜎</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rPr>
                            <m:t>𝑊𝑋</m:t>
                          </m:r>
                          <m:r>
                            <a:rPr lang="en-US" sz="1800" i="1">
                              <a:latin typeface="Cambria Math" panose="02040503050406030204" pitchFamily="18" charset="0"/>
                            </a:rPr>
                            <m:t>+</m:t>
                          </m:r>
                          <m:r>
                            <a:rPr lang="en-US" sz="1800" i="1">
                              <a:latin typeface="Cambria Math" panose="02040503050406030204" pitchFamily="18" charset="0"/>
                            </a:rPr>
                            <m:t>𝑏</m:t>
                          </m:r>
                        </m:e>
                      </m:d>
                    </m:oMath>
                  </m:oMathPara>
                </a14:m>
                <a:endParaRPr lang="en-GB" sz="1800" dirty="0"/>
              </a:p>
              <a:p>
                <a:pPr>
                  <a:spcBef>
                    <a:spcPts val="2400"/>
                  </a:spcBef>
                </a:pPr>
                <a:endParaRPr lang="en-GB" sz="18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821" t="-2970"/>
                </a:stretch>
              </a:blipFill>
            </p:spPr>
            <p:txBody>
              <a:bodyPr/>
              <a:lstStyle/>
              <a:p>
                <a:r>
                  <a:rPr lang="en-CA">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1301859358"/>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Tree>
    <p:extLst>
      <p:ext uri="{BB962C8B-B14F-4D97-AF65-F5344CB8AC3E}">
        <p14:creationId xmlns:p14="http://schemas.microsoft.com/office/powerpoint/2010/main" val="1924519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Pooling</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US" sz="1700" dirty="0"/>
                  <a:t>Move the window over the input space each time applying an aggregate function over each dimension in within the window</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𝑚𝑎𝑥</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r>
                        <a:rPr lang="en-US" sz="1700" i="1">
                          <a:latin typeface="Cambria Math" panose="02040503050406030204" pitchFamily="18" charset="0"/>
                        </a:rPr>
                        <m:t>   </m:t>
                      </m:r>
                      <m:r>
                        <a:rPr lang="en-US" sz="1700" i="1">
                          <a:latin typeface="Cambria Math" panose="02040503050406030204" pitchFamily="18" charset="0"/>
                        </a:rPr>
                        <m:t>𝑜𝑟</m:t>
                      </m:r>
                      <m:r>
                        <a:rPr lang="en-US" sz="1700" i="1">
                          <a:latin typeface="Cambria Math" panose="02040503050406030204" pitchFamily="18" charset="0"/>
                        </a:rPr>
                        <m:t>   </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𝑎𝑣𝑔</m:t>
                          </m:r>
                        </m:e>
                        <m:sub>
                          <m:r>
                            <a:rPr lang="en-US" sz="1700" i="1">
                              <a:latin typeface="Cambria Math" panose="02040503050406030204" pitchFamily="18" charset="0"/>
                            </a:rPr>
                            <m:t>𝑖</m:t>
                          </m:r>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𝑤𝑖𝑛</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r>
                                <a:rPr lang="en-US" sz="1700" i="1">
                                  <a:latin typeface="Cambria Math" panose="02040503050406030204" pitchFamily="18" charset="0"/>
                                </a:rPr>
                                <m:t>,</m:t>
                              </m:r>
                              <m:r>
                                <a:rPr lang="en-US" sz="1700" i="1">
                                  <a:latin typeface="Cambria Math" panose="02040503050406030204" pitchFamily="18" charset="0"/>
                                </a:rPr>
                                <m:t>𝑗</m:t>
                              </m:r>
                            </m:sub>
                          </m:sSub>
                        </m:e>
                      </m:d>
                    </m:oMath>
                  </m:oMathPara>
                </a14:m>
                <a:endParaRPr lang="en-GB"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r="-719"/>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2513663483"/>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channels]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 (words – window) / stride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12" name="Picture 11">
            <a:extLst>
              <a:ext uri="{FF2B5EF4-FFF2-40B4-BE49-F238E27FC236}">
                <a16:creationId xmlns:a16="http://schemas.microsoft.com/office/drawing/2014/main" id="{48163205-10AF-4A67-9E28-C7AD69DDF10E}"/>
              </a:ext>
            </a:extLst>
          </p:cNvPr>
          <p:cNvPicPr>
            <a:picLocks noChangeAspect="1"/>
          </p:cNvPicPr>
          <p:nvPr/>
        </p:nvPicPr>
        <p:blipFill>
          <a:blip r:embed="rId3"/>
          <a:stretch>
            <a:fillRect/>
          </a:stretch>
        </p:blipFill>
        <p:spPr>
          <a:xfrm>
            <a:off x="7075921" y="4189750"/>
            <a:ext cx="4607472" cy="2068889"/>
          </a:xfrm>
          <a:prstGeom prst="rect">
            <a:avLst/>
          </a:prstGeom>
        </p:spPr>
      </p:pic>
      <p:sp>
        <p:nvSpPr>
          <p:cNvPr id="6" name="Arc 5">
            <a:extLst>
              <a:ext uri="{FF2B5EF4-FFF2-40B4-BE49-F238E27FC236}">
                <a16:creationId xmlns:a16="http://schemas.microsoft.com/office/drawing/2014/main" id="{5BCCF055-88F2-48D1-81A8-D7A1A4072B66}"/>
              </a:ext>
            </a:extLst>
          </p:cNvPr>
          <p:cNvSpPr/>
          <p:nvPr/>
        </p:nvSpPr>
        <p:spPr>
          <a:xfrm rot="5400000" flipV="1">
            <a:off x="5320999" y="3072319"/>
            <a:ext cx="673155" cy="1330527"/>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73516430-B5BB-4054-8709-B28B3C50E1DA}"/>
              </a:ext>
            </a:extLst>
          </p:cNvPr>
          <p:cNvSpPr txBox="1"/>
          <p:nvPr/>
        </p:nvSpPr>
        <p:spPr>
          <a:xfrm flipH="1">
            <a:off x="714766" y="3858090"/>
            <a:ext cx="1355540"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max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76068881-0AF4-404A-8809-D1E13E67EA92}"/>
              </a:ext>
            </a:extLst>
          </p:cNvPr>
          <p:cNvSpPr txBox="1"/>
          <p:nvPr/>
        </p:nvSpPr>
        <p:spPr>
          <a:xfrm flipH="1">
            <a:off x="5657577" y="3858090"/>
            <a:ext cx="1720936"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average -pooling</a:t>
            </a:r>
            <a:endParaRPr kumimoji="0" lang="en-GB" sz="1600" b="0" i="0" u="none" strike="noStrike" kern="0" cap="none" spc="0" normalizeH="0" baseline="0" noProof="0" dirty="0">
              <a:ln>
                <a:noFill/>
              </a:ln>
              <a:solidFill>
                <a:sysClr val="windowText" lastClr="000000"/>
              </a:solidFill>
              <a:effectLst/>
              <a:uLnTx/>
              <a:uFillTx/>
            </a:endParaRPr>
          </a:p>
        </p:txBody>
      </p:sp>
      <p:sp>
        <p:nvSpPr>
          <p:cNvPr id="13" name="Arc 12">
            <a:extLst>
              <a:ext uri="{FF2B5EF4-FFF2-40B4-BE49-F238E27FC236}">
                <a16:creationId xmlns:a16="http://schemas.microsoft.com/office/drawing/2014/main" id="{F17D459E-F5E4-46D7-AD17-6E8961611194}"/>
              </a:ext>
            </a:extLst>
          </p:cNvPr>
          <p:cNvSpPr/>
          <p:nvPr/>
        </p:nvSpPr>
        <p:spPr>
          <a:xfrm rot="5400000">
            <a:off x="1738662" y="3127793"/>
            <a:ext cx="673155" cy="1219580"/>
          </a:xfrm>
          <a:prstGeom prst="arc">
            <a:avLst/>
          </a:prstGeom>
          <a:ln w="19050">
            <a:solidFill>
              <a:schemeClr val="tx1">
                <a:lumMod val="50000"/>
                <a:lumOff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5079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1" grpId="0"/>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7D9DF-CDE1-4A8D-8133-CB4DD0C44B64}"/>
              </a:ext>
            </a:extLst>
          </p:cNvPr>
          <p:cNvPicPr>
            <a:picLocks noChangeAspect="1"/>
          </p:cNvPicPr>
          <p:nvPr/>
        </p:nvPicPr>
        <p:blipFill>
          <a:blip r:embed="rId2"/>
          <a:stretch>
            <a:fillRect/>
          </a:stretch>
        </p:blipFill>
        <p:spPr>
          <a:xfrm>
            <a:off x="6540079" y="3094217"/>
            <a:ext cx="5122751" cy="3138312"/>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Convolution w/ Global Pooling</a:t>
            </a:r>
            <a:endParaRPr lang="en-GB" sz="4000" dirty="0"/>
          </a:p>
        </p:txBody>
      </p:sp>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spcAft>
                <a:spcPts val="1800"/>
              </a:spcAft>
            </a:pPr>
            <a:r>
              <a:rPr lang="en-GB" sz="1700" dirty="0"/>
              <a:t>Stacking a global pooling layer on top of a convolutional layer is a common strategy for generating a fixed length embedding for a variable length text</a:t>
            </a:r>
          </a:p>
        </p:txBody>
      </p:sp>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3911408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p:txBody>
          <a:bodyPr>
            <a:normAutofit/>
          </a:bodyPr>
          <a:lstStyle/>
          <a:p>
            <a:r>
              <a:rPr lang="en-US" sz="4000" dirty="0"/>
              <a:t>Recurrent neural network</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pPr>
                <a:r>
                  <a:rPr lang="en-US" sz="1700" dirty="0"/>
                  <a:t>Similar to a convolution layer but additional dependency on previous hidden state</a:t>
                </a:r>
              </a:p>
              <a:p>
                <a:pPr>
                  <a:lnSpc>
                    <a:spcPct val="100000"/>
                  </a:lnSpc>
                  <a:spcBef>
                    <a:spcPts val="1800"/>
                  </a:spcBef>
                  <a:spcAft>
                    <a:spcPts val="1800"/>
                  </a:spcAft>
                </a:pPr>
                <a:r>
                  <a:rPr lang="en-US" sz="1700" dirty="0"/>
                  <a:t>A simple cell operation shown below but others like LSTM and GRUs are more popular in practice,</a:t>
                </a:r>
              </a:p>
              <a:p>
                <a:pPr>
                  <a:lnSpc>
                    <a:spcPct val="100000"/>
                  </a:lnSpc>
                  <a:spcBef>
                    <a:spcPts val="1800"/>
                  </a:spcBef>
                </a:pPr>
                <a14:m>
                  <m:oMathPara xmlns:m="http://schemas.openxmlformats.org/officeDocument/2006/math">
                    <m:oMathParaPr>
                      <m:jc m:val="centerGroup"/>
                    </m:oMathParaPr>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ea typeface="Cambria Math" panose="02040503050406030204" pitchFamily="18" charset="0"/>
                        </a:rPr>
                        <m:t>𝜎</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rPr>
                            <m:t>𝑊</m:t>
                          </m:r>
                          <m:sSub>
                            <m:sSubPr>
                              <m:ctrlPr>
                                <a:rPr lang="en-US" sz="1700" i="1">
                                  <a:latin typeface="Cambria Math" panose="02040503050406030204" pitchFamily="18" charset="0"/>
                                </a:rPr>
                              </m:ctrlPr>
                            </m:sSubPr>
                            <m:e>
                              <m:r>
                                <a:rPr lang="en-US" sz="1700" i="1">
                                  <a:latin typeface="Cambria Math" panose="02040503050406030204" pitchFamily="18" charset="0"/>
                                </a:rPr>
                                <m:t>𝑋</m:t>
                              </m:r>
                            </m:e>
                            <m:sub>
                              <m:r>
                                <a:rPr lang="en-US" sz="1700" i="1">
                                  <a:latin typeface="Cambria Math" panose="02040503050406030204" pitchFamily="18" charset="0"/>
                                </a:rPr>
                                <m:t>𝑖</m:t>
                              </m:r>
                            </m:sub>
                          </m:sSub>
                          <m:r>
                            <a:rPr lang="en-US" sz="1700" i="1">
                              <a:latin typeface="Cambria Math" panose="02040503050406030204" pitchFamily="18" charset="0"/>
                            </a:rPr>
                            <m:t>+</m:t>
                          </m:r>
                          <m:r>
                            <a:rPr lang="en-US" sz="1700" i="1">
                              <a:latin typeface="Cambria Math" panose="02040503050406030204" pitchFamily="18" charset="0"/>
                            </a:rPr>
                            <m:t>𝑈</m:t>
                          </m:r>
                          <m:sSub>
                            <m:sSubPr>
                              <m:ctrlPr>
                                <a:rPr lang="en-US" sz="1700" i="1">
                                  <a:latin typeface="Cambria Math" panose="02040503050406030204" pitchFamily="18" charset="0"/>
                                </a:rPr>
                              </m:ctrlPr>
                            </m:sSubPr>
                            <m:e>
                              <m:r>
                                <a:rPr lang="en-US" sz="1700" i="1">
                                  <a:latin typeface="Cambria Math" panose="02040503050406030204" pitchFamily="18" charset="0"/>
                                </a:rPr>
                                <m:t>h</m:t>
                              </m:r>
                            </m:e>
                            <m:sub>
                              <m:r>
                                <a:rPr lang="en-US" sz="1700" i="1">
                                  <a:latin typeface="Cambria Math" panose="02040503050406030204" pitchFamily="18" charset="0"/>
                                </a:rPr>
                                <m:t>𝑖</m:t>
                              </m:r>
                              <m:r>
                                <a:rPr lang="en-US" sz="1700" i="1">
                                  <a:latin typeface="Cambria Math" panose="02040503050406030204" pitchFamily="18" charset="0"/>
                                </a:rPr>
                                <m:t>−1</m:t>
                              </m:r>
                            </m:sub>
                          </m:sSub>
                          <m:r>
                            <a:rPr lang="en-US" sz="1700" i="1">
                              <a:latin typeface="Cambria Math" panose="02040503050406030204" pitchFamily="18" charset="0"/>
                            </a:rPr>
                            <m:t>+</m:t>
                          </m:r>
                          <m:r>
                            <a:rPr lang="en-US" sz="1700" i="1">
                              <a:latin typeface="Cambria Math" panose="02040503050406030204" pitchFamily="18" charset="0"/>
                            </a:rPr>
                            <m:t>𝑏</m:t>
                          </m:r>
                        </m:e>
                      </m:d>
                    </m:oMath>
                  </m:oMathPara>
                </a14:m>
                <a:endParaRPr lang="en-GB"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2"/>
                <a:stretch>
                  <a:fillRect l="-616" t="-990" r="-1540"/>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1685263917"/>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a:t>
                      </a:r>
                      <a:r>
                        <a:rPr lang="en-US" sz="1600" dirty="0" err="1"/>
                        <a:t>in_channels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a:t>
                      </a:r>
                      <a:r>
                        <a:rPr lang="en-US" sz="1600" dirty="0" err="1"/>
                        <a:t>in_channels</a:t>
                      </a:r>
                      <a:r>
                        <a:rPr lang="en-US" sz="1600" dirty="0"/>
                        <a:t>] + [1 x </a:t>
                      </a:r>
                      <a:r>
                        <a:rPr lang="en-US" sz="1600" dirty="0" err="1"/>
                        <a:t>out_channels</a:t>
                      </a:r>
                      <a:r>
                        <a:rPr lang="en-US" sz="16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a:t>
                      </a:r>
                      <a:r>
                        <a:rPr lang="en-US" sz="1600" dirty="0" err="1"/>
                        <a:t>out_channels</a:t>
                      </a:r>
                      <a:r>
                        <a:rPr lang="en-US" sz="1600" dirty="0"/>
                        <a:t>]</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pic>
        <p:nvPicPr>
          <p:cNvPr id="8" name="Picture 7">
            <a:extLst>
              <a:ext uri="{FF2B5EF4-FFF2-40B4-BE49-F238E27FC236}">
                <a16:creationId xmlns:a16="http://schemas.microsoft.com/office/drawing/2014/main" id="{941B8A47-F917-4E54-8C33-AB433D973579}"/>
              </a:ext>
            </a:extLst>
          </p:cNvPr>
          <p:cNvPicPr>
            <a:picLocks noChangeAspect="1"/>
          </p:cNvPicPr>
          <p:nvPr/>
        </p:nvPicPr>
        <p:blipFill>
          <a:blip r:embed="rId3"/>
          <a:stretch>
            <a:fillRect/>
          </a:stretch>
        </p:blipFill>
        <p:spPr>
          <a:xfrm>
            <a:off x="7127475" y="4177465"/>
            <a:ext cx="4645958" cy="2063006"/>
          </a:xfrm>
          <a:prstGeom prst="rect">
            <a:avLst/>
          </a:prstGeom>
        </p:spPr>
      </p:pic>
    </p:spTree>
    <p:extLst>
      <p:ext uri="{BB962C8B-B14F-4D97-AF65-F5344CB8AC3E}">
        <p14:creationId xmlns:p14="http://schemas.microsoft.com/office/powerpoint/2010/main" val="1539153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8952" y="4293476"/>
            <a:ext cx="5508457" cy="1497724"/>
          </a:xfrm>
        </p:spPr>
        <p:txBody>
          <a:bodyPr anchor="t">
            <a:normAutofit/>
          </a:bodyPr>
          <a:lstStyle/>
          <a:p>
            <a:pPr marL="0" indent="0">
              <a:spcBef>
                <a:spcPts val="3600"/>
              </a:spcBef>
              <a:buNone/>
            </a:pPr>
            <a:r>
              <a:rPr lang="en-US" sz="2000" dirty="0"/>
              <a:t>A rare term (e.g., “</a:t>
            </a:r>
            <a:r>
              <a:rPr lang="en-US" sz="2000" dirty="0" err="1"/>
              <a:t>msmarco</a:t>
            </a:r>
            <a:r>
              <a:rPr lang="en-US" sz="2000" dirty="0"/>
              <a:t>”) is likely to be more informative than a common term (e.g., “and”)</a:t>
            </a:r>
          </a:p>
          <a:p>
            <a:pPr marL="0" indent="0">
              <a:spcBef>
                <a:spcPts val="3600"/>
              </a:spcBef>
              <a:buNone/>
            </a:pPr>
            <a:r>
              <a:rPr lang="en-US" sz="2000" dirty="0"/>
              <a:t>Tip: consider inverse document frequency (IDF)</a:t>
            </a:r>
            <a:endParaRPr lang="en-GB" sz="20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
        <p:nvSpPr>
          <p:cNvPr id="43" name="TextBox 42">
            <a:extLst>
              <a:ext uri="{FF2B5EF4-FFF2-40B4-BE49-F238E27FC236}">
                <a16:creationId xmlns:a16="http://schemas.microsoft.com/office/drawing/2014/main" id="{4DD14302-6857-4A24-A8AE-F337B1D021C3}"/>
              </a:ext>
            </a:extLst>
          </p:cNvPr>
          <p:cNvSpPr txBox="1"/>
          <p:nvPr/>
        </p:nvSpPr>
        <p:spPr>
          <a:xfrm>
            <a:off x="7093441" y="2085629"/>
            <a:ext cx="2629346" cy="400110"/>
          </a:xfrm>
          <a:prstGeom prst="rect">
            <a:avLst/>
          </a:prstGeom>
          <a:noFill/>
        </p:spPr>
        <p:txBody>
          <a:bodyPr wrap="square" rtlCol="0">
            <a:spAutoFit/>
          </a:bodyPr>
          <a:lstStyle/>
          <a:p>
            <a:pPr algn="ctr"/>
            <a:r>
              <a:rPr lang="en-US" sz="2000" dirty="0"/>
              <a:t>more informative than</a:t>
            </a:r>
            <a:endParaRPr lang="en-GB" sz="2000" dirty="0"/>
          </a:p>
        </p:txBody>
      </p:sp>
      <p:sp>
        <p:nvSpPr>
          <p:cNvPr id="54" name="Rectangle: Folded Corner 53">
            <a:extLst>
              <a:ext uri="{FF2B5EF4-FFF2-40B4-BE49-F238E27FC236}">
                <a16:creationId xmlns:a16="http://schemas.microsoft.com/office/drawing/2014/main" id="{654DA7C1-6419-4EE6-930D-F835781437A6}"/>
              </a:ext>
            </a:extLst>
          </p:cNvPr>
          <p:cNvSpPr/>
          <p:nvPr/>
        </p:nvSpPr>
        <p:spPr>
          <a:xfrm>
            <a:off x="5612265"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6" name="Rectangle 55">
            <a:extLst>
              <a:ext uri="{FF2B5EF4-FFF2-40B4-BE49-F238E27FC236}">
                <a16:creationId xmlns:a16="http://schemas.microsoft.com/office/drawing/2014/main" id="{71D387DC-CAE3-4CED-B805-A9570F93FE5A}"/>
              </a:ext>
            </a:extLst>
          </p:cNvPr>
          <p:cNvSpPr/>
          <p:nvPr/>
        </p:nvSpPr>
        <p:spPr>
          <a:xfrm>
            <a:off x="5709599"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2B9A445-2925-480B-A03A-2232534E6112}"/>
              </a:ext>
            </a:extLst>
          </p:cNvPr>
          <p:cNvSpPr/>
          <p:nvPr/>
        </p:nvSpPr>
        <p:spPr>
          <a:xfrm>
            <a:off x="5709599"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FF1C9A5C-D6BE-42F3-A0E5-1A0D5973BC05}"/>
              </a:ext>
            </a:extLst>
          </p:cNvPr>
          <p:cNvSpPr/>
          <p:nvPr/>
        </p:nvSpPr>
        <p:spPr>
          <a:xfrm>
            <a:off x="5709599"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F0F2D4-6F25-463E-9E0A-E83A69B13020}"/>
              </a:ext>
            </a:extLst>
          </p:cNvPr>
          <p:cNvSpPr/>
          <p:nvPr/>
        </p:nvSpPr>
        <p:spPr>
          <a:xfrm>
            <a:off x="5709599"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F823AF07-18DD-416A-AA21-5B3614BDC2D9}"/>
              </a:ext>
            </a:extLst>
          </p:cNvPr>
          <p:cNvSpPr/>
          <p:nvPr/>
        </p:nvSpPr>
        <p:spPr>
          <a:xfrm>
            <a:off x="5709599"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968BFE-6231-44F2-8173-29E44508FF12}"/>
              </a:ext>
            </a:extLst>
          </p:cNvPr>
          <p:cNvSpPr/>
          <p:nvPr/>
        </p:nvSpPr>
        <p:spPr>
          <a:xfrm>
            <a:off x="5709599"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C58F661-31F4-4E31-8D35-5F801D97D5C2}"/>
              </a:ext>
            </a:extLst>
          </p:cNvPr>
          <p:cNvSpPr/>
          <p:nvPr/>
        </p:nvSpPr>
        <p:spPr>
          <a:xfrm>
            <a:off x="6168874" y="3014016"/>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26CC6020-D4B6-4FDD-BC20-8466A4FA5E66}"/>
              </a:ext>
            </a:extLst>
          </p:cNvPr>
          <p:cNvSpPr/>
          <p:nvPr/>
        </p:nvSpPr>
        <p:spPr>
          <a:xfrm>
            <a:off x="6303009"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738A2970-DD1C-4624-91D0-FE19753A260F}"/>
              </a:ext>
            </a:extLst>
          </p:cNvPr>
          <p:cNvSpPr/>
          <p:nvPr/>
        </p:nvSpPr>
        <p:spPr>
          <a:xfrm>
            <a:off x="5709599"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CD29EC71-231F-4274-930E-A0B037D90F50}"/>
              </a:ext>
            </a:extLst>
          </p:cNvPr>
          <p:cNvSpPr/>
          <p:nvPr/>
        </p:nvSpPr>
        <p:spPr>
          <a:xfrm>
            <a:off x="5941635" y="2783070"/>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DCF7F0-3C2B-4B5C-815E-6C00015B0CD6}"/>
              </a:ext>
            </a:extLst>
          </p:cNvPr>
          <p:cNvSpPr/>
          <p:nvPr/>
        </p:nvSpPr>
        <p:spPr>
          <a:xfrm>
            <a:off x="6082452"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15200A7D-9EEF-4466-940C-D2D567940CC5}"/>
              </a:ext>
            </a:extLst>
          </p:cNvPr>
          <p:cNvSpPr/>
          <p:nvPr/>
        </p:nvSpPr>
        <p:spPr>
          <a:xfrm>
            <a:off x="5969827"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4DC40A16-91C7-435D-8B6E-E7CA20CB8EB2}"/>
              </a:ext>
            </a:extLst>
          </p:cNvPr>
          <p:cNvSpPr/>
          <p:nvPr/>
        </p:nvSpPr>
        <p:spPr>
          <a:xfrm>
            <a:off x="5829231" y="3237765"/>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109E1D8-F118-49EB-8CDB-3CE554683E20}"/>
              </a:ext>
            </a:extLst>
          </p:cNvPr>
          <p:cNvSpPr/>
          <p:nvPr/>
        </p:nvSpPr>
        <p:spPr>
          <a:xfrm>
            <a:off x="6432027" y="3464981"/>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26BBEDE9-73B3-45E0-8BEB-039E4F3C4AE7}"/>
              </a:ext>
            </a:extLst>
          </p:cNvPr>
          <p:cNvSpPr/>
          <p:nvPr/>
        </p:nvSpPr>
        <p:spPr>
          <a:xfrm>
            <a:off x="6565565"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Folded Corner 171">
            <a:extLst>
              <a:ext uri="{FF2B5EF4-FFF2-40B4-BE49-F238E27FC236}">
                <a16:creationId xmlns:a16="http://schemas.microsoft.com/office/drawing/2014/main" id="{73C0C1DF-4DFC-417D-9B17-864FE0D0F1A7}"/>
              </a:ext>
            </a:extLst>
          </p:cNvPr>
          <p:cNvSpPr/>
          <p:nvPr/>
        </p:nvSpPr>
        <p:spPr>
          <a:xfrm>
            <a:off x="7069420"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3" name="Rectangle 172">
            <a:extLst>
              <a:ext uri="{FF2B5EF4-FFF2-40B4-BE49-F238E27FC236}">
                <a16:creationId xmlns:a16="http://schemas.microsoft.com/office/drawing/2014/main" id="{06D872E8-7AA0-4042-960F-5918A7599073}"/>
              </a:ext>
            </a:extLst>
          </p:cNvPr>
          <p:cNvSpPr/>
          <p:nvPr/>
        </p:nvSpPr>
        <p:spPr>
          <a:xfrm>
            <a:off x="7166754"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C6FCC73E-27D8-486C-99E0-794B0FBC1ED0}"/>
              </a:ext>
            </a:extLst>
          </p:cNvPr>
          <p:cNvSpPr/>
          <p:nvPr/>
        </p:nvSpPr>
        <p:spPr>
          <a:xfrm>
            <a:off x="7166754"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174">
            <a:extLst>
              <a:ext uri="{FF2B5EF4-FFF2-40B4-BE49-F238E27FC236}">
                <a16:creationId xmlns:a16="http://schemas.microsoft.com/office/drawing/2014/main" id="{67FFF9C2-E538-4C48-A963-CF261FD6327C}"/>
              </a:ext>
            </a:extLst>
          </p:cNvPr>
          <p:cNvSpPr/>
          <p:nvPr/>
        </p:nvSpPr>
        <p:spPr>
          <a:xfrm>
            <a:off x="7166754"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4999FF90-9624-4F75-8F9A-A5CA4D262987}"/>
              </a:ext>
            </a:extLst>
          </p:cNvPr>
          <p:cNvSpPr/>
          <p:nvPr/>
        </p:nvSpPr>
        <p:spPr>
          <a:xfrm>
            <a:off x="7166754"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CC97C12A-4CCB-4BF9-A756-C3320EC1BB37}"/>
              </a:ext>
            </a:extLst>
          </p:cNvPr>
          <p:cNvSpPr/>
          <p:nvPr/>
        </p:nvSpPr>
        <p:spPr>
          <a:xfrm>
            <a:off x="7166754"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6C50D551-122B-4AFD-8CCC-2C7DD1AD7196}"/>
              </a:ext>
            </a:extLst>
          </p:cNvPr>
          <p:cNvSpPr/>
          <p:nvPr/>
        </p:nvSpPr>
        <p:spPr>
          <a:xfrm>
            <a:off x="7166754"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a:extLst>
              <a:ext uri="{FF2B5EF4-FFF2-40B4-BE49-F238E27FC236}">
                <a16:creationId xmlns:a16="http://schemas.microsoft.com/office/drawing/2014/main" id="{8DA677BA-C3DF-4B8D-98A3-53DB1109757E}"/>
              </a:ext>
            </a:extLst>
          </p:cNvPr>
          <p:cNvSpPr/>
          <p:nvPr/>
        </p:nvSpPr>
        <p:spPr>
          <a:xfrm>
            <a:off x="7626029"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Rectangle 179">
            <a:extLst>
              <a:ext uri="{FF2B5EF4-FFF2-40B4-BE49-F238E27FC236}">
                <a16:creationId xmlns:a16="http://schemas.microsoft.com/office/drawing/2014/main" id="{D9BDEEFD-29CB-4F38-9E97-518B9F8817CC}"/>
              </a:ext>
            </a:extLst>
          </p:cNvPr>
          <p:cNvSpPr/>
          <p:nvPr/>
        </p:nvSpPr>
        <p:spPr>
          <a:xfrm>
            <a:off x="7760164"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8706DB60-75F1-4543-A809-339A1E399E14}"/>
              </a:ext>
            </a:extLst>
          </p:cNvPr>
          <p:cNvSpPr/>
          <p:nvPr/>
        </p:nvSpPr>
        <p:spPr>
          <a:xfrm>
            <a:off x="7166754"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47C540D9-4B46-4B77-9E86-F91D0AC0EE06}"/>
              </a:ext>
            </a:extLst>
          </p:cNvPr>
          <p:cNvSpPr/>
          <p:nvPr/>
        </p:nvSpPr>
        <p:spPr>
          <a:xfrm>
            <a:off x="7398790" y="2783070"/>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D0156118-D264-40B9-A183-45494BEC67B6}"/>
              </a:ext>
            </a:extLst>
          </p:cNvPr>
          <p:cNvSpPr/>
          <p:nvPr/>
        </p:nvSpPr>
        <p:spPr>
          <a:xfrm>
            <a:off x="7539607"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4322370E-0E4C-4F6B-B34B-F63B1E6AF5E4}"/>
              </a:ext>
            </a:extLst>
          </p:cNvPr>
          <p:cNvSpPr/>
          <p:nvPr/>
        </p:nvSpPr>
        <p:spPr>
          <a:xfrm>
            <a:off x="7426982"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50785689-1B06-4C83-88B7-7258CC398A69}"/>
              </a:ext>
            </a:extLst>
          </p:cNvPr>
          <p:cNvSpPr/>
          <p:nvPr/>
        </p:nvSpPr>
        <p:spPr>
          <a:xfrm>
            <a:off x="7286386" y="3237765"/>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359682D6-597E-436F-9CAF-4DD4A03BC76E}"/>
              </a:ext>
            </a:extLst>
          </p:cNvPr>
          <p:cNvSpPr/>
          <p:nvPr/>
        </p:nvSpPr>
        <p:spPr>
          <a:xfrm>
            <a:off x="7889182" y="3464981"/>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EA62BB0C-F81F-417D-952A-E9B2E74BC8BD}"/>
              </a:ext>
            </a:extLst>
          </p:cNvPr>
          <p:cNvSpPr/>
          <p:nvPr/>
        </p:nvSpPr>
        <p:spPr>
          <a:xfrm>
            <a:off x="8022720"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Folded Corner 199">
            <a:extLst>
              <a:ext uri="{FF2B5EF4-FFF2-40B4-BE49-F238E27FC236}">
                <a16:creationId xmlns:a16="http://schemas.microsoft.com/office/drawing/2014/main" id="{6B2930C1-6B03-4A92-9D0D-AFB7334993FE}"/>
              </a:ext>
            </a:extLst>
          </p:cNvPr>
          <p:cNvSpPr/>
          <p:nvPr/>
        </p:nvSpPr>
        <p:spPr>
          <a:xfrm>
            <a:off x="8528435" y="2647843"/>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1" name="Rectangle 200">
            <a:extLst>
              <a:ext uri="{FF2B5EF4-FFF2-40B4-BE49-F238E27FC236}">
                <a16:creationId xmlns:a16="http://schemas.microsoft.com/office/drawing/2014/main" id="{0DCFF23C-5FAD-4E2A-ADFB-14427496E6FB}"/>
              </a:ext>
            </a:extLst>
          </p:cNvPr>
          <p:cNvSpPr/>
          <p:nvPr/>
        </p:nvSpPr>
        <p:spPr>
          <a:xfrm>
            <a:off x="8625769" y="288902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B261421E-AF53-4356-A339-A9E16632AE06}"/>
              </a:ext>
            </a:extLst>
          </p:cNvPr>
          <p:cNvSpPr/>
          <p:nvPr/>
        </p:nvSpPr>
        <p:spPr>
          <a:xfrm>
            <a:off x="8625769" y="3004498"/>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Rectangle 202">
            <a:extLst>
              <a:ext uri="{FF2B5EF4-FFF2-40B4-BE49-F238E27FC236}">
                <a16:creationId xmlns:a16="http://schemas.microsoft.com/office/drawing/2014/main" id="{22F9951D-8976-4126-9E4A-782FCEC34FC9}"/>
              </a:ext>
            </a:extLst>
          </p:cNvPr>
          <p:cNvSpPr/>
          <p:nvPr/>
        </p:nvSpPr>
        <p:spPr>
          <a:xfrm>
            <a:off x="8625769" y="311771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Rectangle 203">
            <a:extLst>
              <a:ext uri="{FF2B5EF4-FFF2-40B4-BE49-F238E27FC236}">
                <a16:creationId xmlns:a16="http://schemas.microsoft.com/office/drawing/2014/main" id="{61878C69-1AD7-4AEF-881A-E159EBD9A87B}"/>
              </a:ext>
            </a:extLst>
          </p:cNvPr>
          <p:cNvSpPr/>
          <p:nvPr/>
        </p:nvSpPr>
        <p:spPr>
          <a:xfrm>
            <a:off x="8625769" y="3230937"/>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21E4B1E8-3C89-47CB-BB0D-ED937D573568}"/>
              </a:ext>
            </a:extLst>
          </p:cNvPr>
          <p:cNvSpPr/>
          <p:nvPr/>
        </p:nvSpPr>
        <p:spPr>
          <a:xfrm>
            <a:off x="8625769" y="3344978"/>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3092171D-9FE2-4476-AC11-4E192D9074A7}"/>
              </a:ext>
            </a:extLst>
          </p:cNvPr>
          <p:cNvSpPr/>
          <p:nvPr/>
        </p:nvSpPr>
        <p:spPr>
          <a:xfrm>
            <a:off x="8625769" y="3458197"/>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Rectangle 206">
            <a:extLst>
              <a:ext uri="{FF2B5EF4-FFF2-40B4-BE49-F238E27FC236}">
                <a16:creationId xmlns:a16="http://schemas.microsoft.com/office/drawing/2014/main" id="{9BAC2296-5D72-467A-A954-4EBD6CFFEE66}"/>
              </a:ext>
            </a:extLst>
          </p:cNvPr>
          <p:cNvSpPr/>
          <p:nvPr/>
        </p:nvSpPr>
        <p:spPr>
          <a:xfrm>
            <a:off x="9085044" y="3004498"/>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9E5C0F6D-C458-4A24-9859-86A1847B892B}"/>
              </a:ext>
            </a:extLst>
          </p:cNvPr>
          <p:cNvSpPr/>
          <p:nvPr/>
        </p:nvSpPr>
        <p:spPr>
          <a:xfrm>
            <a:off x="9219179" y="3004498"/>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Rectangle 208">
            <a:extLst>
              <a:ext uri="{FF2B5EF4-FFF2-40B4-BE49-F238E27FC236}">
                <a16:creationId xmlns:a16="http://schemas.microsoft.com/office/drawing/2014/main" id="{D5ED05F7-C772-4C92-A82D-A80903D4BE54}"/>
              </a:ext>
            </a:extLst>
          </p:cNvPr>
          <p:cNvSpPr/>
          <p:nvPr/>
        </p:nvSpPr>
        <p:spPr>
          <a:xfrm>
            <a:off x="8625769" y="2775759"/>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Rectangle 209">
            <a:extLst>
              <a:ext uri="{FF2B5EF4-FFF2-40B4-BE49-F238E27FC236}">
                <a16:creationId xmlns:a16="http://schemas.microsoft.com/office/drawing/2014/main" id="{A85C76FD-15B6-4D80-8C5B-D812DB80F51E}"/>
              </a:ext>
            </a:extLst>
          </p:cNvPr>
          <p:cNvSpPr/>
          <p:nvPr/>
        </p:nvSpPr>
        <p:spPr>
          <a:xfrm>
            <a:off x="8857805" y="2773552"/>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Rectangle 210">
            <a:extLst>
              <a:ext uri="{FF2B5EF4-FFF2-40B4-BE49-F238E27FC236}">
                <a16:creationId xmlns:a16="http://schemas.microsoft.com/office/drawing/2014/main" id="{B58843D2-09EA-43CD-B2A7-2C479DB7C5E9}"/>
              </a:ext>
            </a:extLst>
          </p:cNvPr>
          <p:cNvSpPr/>
          <p:nvPr/>
        </p:nvSpPr>
        <p:spPr>
          <a:xfrm>
            <a:off x="8998622" y="2774975"/>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Rectangle 211">
            <a:extLst>
              <a:ext uri="{FF2B5EF4-FFF2-40B4-BE49-F238E27FC236}">
                <a16:creationId xmlns:a16="http://schemas.microsoft.com/office/drawing/2014/main" id="{DDD99B84-8D2C-49D9-AC54-6DF73FDEBCF1}"/>
              </a:ext>
            </a:extLst>
          </p:cNvPr>
          <p:cNvSpPr/>
          <p:nvPr/>
        </p:nvSpPr>
        <p:spPr>
          <a:xfrm>
            <a:off x="8885997" y="3227455"/>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52E854B6-DFDA-403F-8411-D62FBA5745F0}"/>
              </a:ext>
            </a:extLst>
          </p:cNvPr>
          <p:cNvSpPr/>
          <p:nvPr/>
        </p:nvSpPr>
        <p:spPr>
          <a:xfrm>
            <a:off x="8745401" y="3228247"/>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5ED4B3FD-94B3-422C-949F-9C2556AAFF42}"/>
              </a:ext>
            </a:extLst>
          </p:cNvPr>
          <p:cNvSpPr/>
          <p:nvPr/>
        </p:nvSpPr>
        <p:spPr>
          <a:xfrm>
            <a:off x="9348197" y="3455463"/>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933D94C4-4D3A-4D28-A0CC-DEFDBE4D2591}"/>
              </a:ext>
            </a:extLst>
          </p:cNvPr>
          <p:cNvSpPr/>
          <p:nvPr/>
        </p:nvSpPr>
        <p:spPr>
          <a:xfrm>
            <a:off x="9481735" y="3452258"/>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Rectangle: Folded Corner 227">
            <a:extLst>
              <a:ext uri="{FF2B5EF4-FFF2-40B4-BE49-F238E27FC236}">
                <a16:creationId xmlns:a16="http://schemas.microsoft.com/office/drawing/2014/main" id="{4330EA1B-7B28-4A72-B8BA-2A1B5144F7D1}"/>
              </a:ext>
            </a:extLst>
          </p:cNvPr>
          <p:cNvSpPr/>
          <p:nvPr/>
        </p:nvSpPr>
        <p:spPr>
          <a:xfrm>
            <a:off x="9985590" y="2647843"/>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9" name="Rectangle 228">
            <a:extLst>
              <a:ext uri="{FF2B5EF4-FFF2-40B4-BE49-F238E27FC236}">
                <a16:creationId xmlns:a16="http://schemas.microsoft.com/office/drawing/2014/main" id="{7F9E18E7-DC46-446D-B884-0E38B2AF3D7C}"/>
              </a:ext>
            </a:extLst>
          </p:cNvPr>
          <p:cNvSpPr/>
          <p:nvPr/>
        </p:nvSpPr>
        <p:spPr>
          <a:xfrm>
            <a:off x="10082924" y="288902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Rectangle 229">
            <a:extLst>
              <a:ext uri="{FF2B5EF4-FFF2-40B4-BE49-F238E27FC236}">
                <a16:creationId xmlns:a16="http://schemas.microsoft.com/office/drawing/2014/main" id="{D0EAF332-600B-48AF-A9F7-2A490CD6DD29}"/>
              </a:ext>
            </a:extLst>
          </p:cNvPr>
          <p:cNvSpPr/>
          <p:nvPr/>
        </p:nvSpPr>
        <p:spPr>
          <a:xfrm>
            <a:off x="10082924" y="3004498"/>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C06ABA08-6304-4066-86EA-7DE12C64F9F7}"/>
              </a:ext>
            </a:extLst>
          </p:cNvPr>
          <p:cNvSpPr/>
          <p:nvPr/>
        </p:nvSpPr>
        <p:spPr>
          <a:xfrm>
            <a:off x="10082924" y="311771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Rectangle 231">
            <a:extLst>
              <a:ext uri="{FF2B5EF4-FFF2-40B4-BE49-F238E27FC236}">
                <a16:creationId xmlns:a16="http://schemas.microsoft.com/office/drawing/2014/main" id="{BC76B114-A1E1-406B-923A-FE73BFD82A85}"/>
              </a:ext>
            </a:extLst>
          </p:cNvPr>
          <p:cNvSpPr/>
          <p:nvPr/>
        </p:nvSpPr>
        <p:spPr>
          <a:xfrm>
            <a:off x="10082924" y="3230937"/>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2C3963EC-472A-4287-981E-4B37248EEAAD}"/>
              </a:ext>
            </a:extLst>
          </p:cNvPr>
          <p:cNvSpPr/>
          <p:nvPr/>
        </p:nvSpPr>
        <p:spPr>
          <a:xfrm>
            <a:off x="10082924" y="3344978"/>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Rectangle 233">
            <a:extLst>
              <a:ext uri="{FF2B5EF4-FFF2-40B4-BE49-F238E27FC236}">
                <a16:creationId xmlns:a16="http://schemas.microsoft.com/office/drawing/2014/main" id="{F1B8785A-0C48-4E45-9E16-6CCEC794C342}"/>
              </a:ext>
            </a:extLst>
          </p:cNvPr>
          <p:cNvSpPr/>
          <p:nvPr/>
        </p:nvSpPr>
        <p:spPr>
          <a:xfrm>
            <a:off x="10082924" y="3458197"/>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77137AA6-7688-4CC5-BC12-A402B166479A}"/>
              </a:ext>
            </a:extLst>
          </p:cNvPr>
          <p:cNvSpPr/>
          <p:nvPr/>
        </p:nvSpPr>
        <p:spPr>
          <a:xfrm>
            <a:off x="10542199" y="3004498"/>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Rectangle 235">
            <a:extLst>
              <a:ext uri="{FF2B5EF4-FFF2-40B4-BE49-F238E27FC236}">
                <a16:creationId xmlns:a16="http://schemas.microsoft.com/office/drawing/2014/main" id="{1D8CEC34-C0F8-4F65-B351-33378517C4EE}"/>
              </a:ext>
            </a:extLst>
          </p:cNvPr>
          <p:cNvSpPr/>
          <p:nvPr/>
        </p:nvSpPr>
        <p:spPr>
          <a:xfrm>
            <a:off x="10676334" y="3004498"/>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Rectangle 236">
            <a:extLst>
              <a:ext uri="{FF2B5EF4-FFF2-40B4-BE49-F238E27FC236}">
                <a16:creationId xmlns:a16="http://schemas.microsoft.com/office/drawing/2014/main" id="{282CA3D4-3689-483C-8B5E-285FC1969D0D}"/>
              </a:ext>
            </a:extLst>
          </p:cNvPr>
          <p:cNvSpPr/>
          <p:nvPr/>
        </p:nvSpPr>
        <p:spPr>
          <a:xfrm>
            <a:off x="10082924" y="2775759"/>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Rectangle 237">
            <a:extLst>
              <a:ext uri="{FF2B5EF4-FFF2-40B4-BE49-F238E27FC236}">
                <a16:creationId xmlns:a16="http://schemas.microsoft.com/office/drawing/2014/main" id="{036750FE-E704-4543-A008-0666E0198FDC}"/>
              </a:ext>
            </a:extLst>
          </p:cNvPr>
          <p:cNvSpPr/>
          <p:nvPr/>
        </p:nvSpPr>
        <p:spPr>
          <a:xfrm>
            <a:off x="10314960" y="2773552"/>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3E498E7E-2156-4867-A2E5-4EC09E27FEB3}"/>
              </a:ext>
            </a:extLst>
          </p:cNvPr>
          <p:cNvSpPr/>
          <p:nvPr/>
        </p:nvSpPr>
        <p:spPr>
          <a:xfrm>
            <a:off x="10455777" y="2774975"/>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Rectangle 239">
            <a:extLst>
              <a:ext uri="{FF2B5EF4-FFF2-40B4-BE49-F238E27FC236}">
                <a16:creationId xmlns:a16="http://schemas.microsoft.com/office/drawing/2014/main" id="{1DD62393-6316-44F8-87EA-7042C9344BFE}"/>
              </a:ext>
            </a:extLst>
          </p:cNvPr>
          <p:cNvSpPr/>
          <p:nvPr/>
        </p:nvSpPr>
        <p:spPr>
          <a:xfrm>
            <a:off x="10343152" y="3227455"/>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53B452B9-FB6B-4D0C-A80B-8BAC030F81C3}"/>
              </a:ext>
            </a:extLst>
          </p:cNvPr>
          <p:cNvSpPr/>
          <p:nvPr/>
        </p:nvSpPr>
        <p:spPr>
          <a:xfrm>
            <a:off x="10202556" y="3228247"/>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Rectangle 241">
            <a:extLst>
              <a:ext uri="{FF2B5EF4-FFF2-40B4-BE49-F238E27FC236}">
                <a16:creationId xmlns:a16="http://schemas.microsoft.com/office/drawing/2014/main" id="{E9836AEE-105B-4924-B3F2-FC9841D1D9FC}"/>
              </a:ext>
            </a:extLst>
          </p:cNvPr>
          <p:cNvSpPr/>
          <p:nvPr/>
        </p:nvSpPr>
        <p:spPr>
          <a:xfrm>
            <a:off x="10805352" y="3455463"/>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6292B18A-A43D-441B-81A8-8BDF6B142658}"/>
              </a:ext>
            </a:extLst>
          </p:cNvPr>
          <p:cNvSpPr/>
          <p:nvPr/>
        </p:nvSpPr>
        <p:spPr>
          <a:xfrm>
            <a:off x="10938890" y="3452258"/>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8B3DDA47-6A79-4BDB-9FD6-EC88BA365822}"/>
              </a:ext>
            </a:extLst>
          </p:cNvPr>
          <p:cNvSpPr/>
          <p:nvPr/>
        </p:nvSpPr>
        <p:spPr>
          <a:xfrm>
            <a:off x="6755332" y="2262274"/>
            <a:ext cx="279912" cy="9789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882A879C-7697-4819-9EBE-BAEBCEDD8C49}"/>
              </a:ext>
            </a:extLst>
          </p:cNvPr>
          <p:cNvSpPr/>
          <p:nvPr/>
        </p:nvSpPr>
        <p:spPr>
          <a:xfrm>
            <a:off x="9779552" y="2262274"/>
            <a:ext cx="279912" cy="97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8" name="Group 77">
            <a:extLst>
              <a:ext uri="{FF2B5EF4-FFF2-40B4-BE49-F238E27FC236}">
                <a16:creationId xmlns:a16="http://schemas.microsoft.com/office/drawing/2014/main" id="{326AE911-CEF4-49E0-918E-19DA7857814F}"/>
              </a:ext>
            </a:extLst>
          </p:cNvPr>
          <p:cNvGrpSpPr/>
          <p:nvPr/>
        </p:nvGrpSpPr>
        <p:grpSpPr>
          <a:xfrm>
            <a:off x="7204085" y="1617081"/>
            <a:ext cx="2178187" cy="307824"/>
            <a:chOff x="6967467" y="5576738"/>
            <a:chExt cx="3035093" cy="428923"/>
          </a:xfrm>
        </p:grpSpPr>
        <p:sp>
          <p:nvSpPr>
            <p:cNvPr id="79" name="Rectangle 78">
              <a:extLst>
                <a:ext uri="{FF2B5EF4-FFF2-40B4-BE49-F238E27FC236}">
                  <a16:creationId xmlns:a16="http://schemas.microsoft.com/office/drawing/2014/main" id="{3A722F14-C0A4-4567-87B5-6C132C211B86}"/>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0" name="Group 79">
              <a:extLst>
                <a:ext uri="{FF2B5EF4-FFF2-40B4-BE49-F238E27FC236}">
                  <a16:creationId xmlns:a16="http://schemas.microsoft.com/office/drawing/2014/main" id="{3CC14857-9E09-4737-A016-1BB33EDE02F8}"/>
                </a:ext>
              </a:extLst>
            </p:cNvPr>
            <p:cNvGrpSpPr/>
            <p:nvPr/>
          </p:nvGrpSpPr>
          <p:grpSpPr>
            <a:xfrm rot="604810">
              <a:off x="9546511" y="5662933"/>
              <a:ext cx="297739" cy="195920"/>
              <a:chOff x="4325342" y="2733025"/>
              <a:chExt cx="335607" cy="220838"/>
            </a:xfrm>
          </p:grpSpPr>
          <p:sp>
            <p:nvSpPr>
              <p:cNvPr id="81" name="Oval 80">
                <a:extLst>
                  <a:ext uri="{FF2B5EF4-FFF2-40B4-BE49-F238E27FC236}">
                    <a16:creationId xmlns:a16="http://schemas.microsoft.com/office/drawing/2014/main" id="{655F1347-0364-4CCB-BD1F-8367A431BF03}"/>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2" name="Rectangle: Rounded Corners 81">
                <a:extLst>
                  <a:ext uri="{FF2B5EF4-FFF2-40B4-BE49-F238E27FC236}">
                    <a16:creationId xmlns:a16="http://schemas.microsoft.com/office/drawing/2014/main" id="{14E4E990-C0BB-4F35-A83A-D4C673D9F627}"/>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83" name="Rectangle 82">
            <a:extLst>
              <a:ext uri="{FF2B5EF4-FFF2-40B4-BE49-F238E27FC236}">
                <a16:creationId xmlns:a16="http://schemas.microsoft.com/office/drawing/2014/main" id="{237F75C3-8C49-4C36-B22C-905032A8B404}"/>
              </a:ext>
            </a:extLst>
          </p:cNvPr>
          <p:cNvSpPr/>
          <p:nvPr/>
        </p:nvSpPr>
        <p:spPr>
          <a:xfrm>
            <a:off x="7327602" y="1728723"/>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28FAB2D4-9938-4E6F-938E-84553B9206B7}"/>
              </a:ext>
            </a:extLst>
          </p:cNvPr>
          <p:cNvSpPr/>
          <p:nvPr/>
        </p:nvSpPr>
        <p:spPr>
          <a:xfrm>
            <a:off x="7627147" y="1728723"/>
            <a:ext cx="241737" cy="845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83470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6A127-AF83-4621-BA6A-2EA6E41747A3}"/>
              </a:ext>
            </a:extLst>
          </p:cNvPr>
          <p:cNvPicPr>
            <a:picLocks noChangeAspect="1"/>
          </p:cNvPicPr>
          <p:nvPr/>
        </p:nvPicPr>
        <p:blipFill>
          <a:blip r:embed="rId2"/>
          <a:stretch>
            <a:fillRect/>
          </a:stretch>
        </p:blipFill>
        <p:spPr>
          <a:xfrm>
            <a:off x="7121420" y="1988567"/>
            <a:ext cx="4531693" cy="4229579"/>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Recursive NN or Tree-RNN</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1849821"/>
              </a:xfrm>
            </p:spPr>
            <p:txBody>
              <a:bodyPr>
                <a:normAutofit/>
              </a:bodyPr>
              <a:lstStyle/>
              <a:p>
                <a:pPr>
                  <a:lnSpc>
                    <a:spcPct val="100000"/>
                  </a:lnSpc>
                  <a:spcBef>
                    <a:spcPts val="1800"/>
                  </a:spcBef>
                </a:pPr>
                <a:r>
                  <a:rPr lang="en-US" sz="1700" dirty="0"/>
                  <a:t>Shared weights among all the levels of the tree</a:t>
                </a:r>
              </a:p>
              <a:p>
                <a:pPr>
                  <a:lnSpc>
                    <a:spcPct val="100000"/>
                  </a:lnSpc>
                  <a:spcBef>
                    <a:spcPts val="1800"/>
                  </a:spcBef>
                  <a:spcAft>
                    <a:spcPts val="1800"/>
                  </a:spcAft>
                </a:pPr>
                <a:r>
                  <a:rPr lang="en-US" sz="1700" dirty="0"/>
                  <a:t>Cell can be an LSTM or as simple as</a:t>
                </a:r>
              </a:p>
              <a:p>
                <a:pPr>
                  <a:lnSpc>
                    <a:spcPct val="100000"/>
                  </a:lnSpc>
                  <a:spcBef>
                    <a:spcPts val="1800"/>
                  </a:spcBef>
                </a:pPr>
                <a14:m>
                  <m:oMathPara xmlns:m="http://schemas.openxmlformats.org/officeDocument/2006/math">
                    <m:oMathParaPr>
                      <m:jc m:val="centerGroup"/>
                    </m:oMathParaPr>
                    <m:oMath xmlns:m="http://schemas.openxmlformats.org/officeDocument/2006/math">
                      <m:r>
                        <a:rPr lang="en-US" sz="1700" i="1">
                          <a:latin typeface="Cambria Math" panose="02040503050406030204" pitchFamily="18" charset="0"/>
                        </a:rPr>
                        <m:t>h</m:t>
                      </m:r>
                      <m:r>
                        <a:rPr lang="en-US" sz="1700" i="1">
                          <a:latin typeface="Cambria Math" panose="02040503050406030204" pitchFamily="18" charset="0"/>
                        </a:rPr>
                        <m:t>=</m:t>
                      </m:r>
                      <m:r>
                        <a:rPr lang="en-US" sz="1700" i="1">
                          <a:latin typeface="Cambria Math" panose="02040503050406030204" pitchFamily="18" charset="0"/>
                          <a:ea typeface="Cambria Math" panose="02040503050406030204" pitchFamily="18" charset="0"/>
                        </a:rPr>
                        <m:t>𝜎</m:t>
                      </m:r>
                      <m:d>
                        <m:dPr>
                          <m:ctrlPr>
                            <a:rPr lang="en-US" sz="1700" i="1">
                              <a:latin typeface="Cambria Math" panose="02040503050406030204" pitchFamily="18" charset="0"/>
                              <a:ea typeface="Cambria Math" panose="02040503050406030204" pitchFamily="18" charset="0"/>
                            </a:rPr>
                          </m:ctrlPr>
                        </m:dPr>
                        <m:e>
                          <m:r>
                            <a:rPr lang="en-US" sz="1700" i="1">
                              <a:latin typeface="Cambria Math" panose="02040503050406030204" pitchFamily="18" charset="0"/>
                            </a:rPr>
                            <m:t>𝑊𝑋</m:t>
                          </m:r>
                          <m:r>
                            <a:rPr lang="en-US" sz="1700" i="1">
                              <a:latin typeface="Cambria Math" panose="02040503050406030204" pitchFamily="18" charset="0"/>
                            </a:rPr>
                            <m:t>+</m:t>
                          </m:r>
                          <m:r>
                            <a:rPr lang="en-US" sz="1700" i="1">
                              <a:latin typeface="Cambria Math" panose="02040503050406030204" pitchFamily="18" charset="0"/>
                            </a:rPr>
                            <m:t>𝑏</m:t>
                          </m:r>
                        </m:e>
                      </m:d>
                    </m:oMath>
                  </m:oMathPara>
                </a14:m>
                <a:endParaRPr lang="en-US" sz="17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1849821"/>
              </a:xfrm>
              <a:blipFill>
                <a:blip r:embed="rId3"/>
                <a:stretch>
                  <a:fillRect l="-616" t="-990"/>
                </a:stretch>
              </a:blipFill>
            </p:spPr>
            <p:txBody>
              <a:bodyPr/>
              <a:lstStyle/>
              <a:p>
                <a:r>
                  <a:rPr lang="en-GB">
                    <a:noFill/>
                  </a:rPr>
                  <a:t> </a:t>
                </a:r>
              </a:p>
            </p:txBody>
          </p:sp>
        </mc:Fallback>
      </mc:AlternateContent>
      <p:graphicFrame>
        <p:nvGraphicFramePr>
          <p:cNvPr id="9" name="Table 8">
            <a:extLst>
              <a:ext uri="{FF2B5EF4-FFF2-40B4-BE49-F238E27FC236}">
                <a16:creationId xmlns:a16="http://schemas.microsoft.com/office/drawing/2014/main" id="{D3B24234-FC93-4263-96F6-8054BA8C6818}"/>
              </a:ext>
            </a:extLst>
          </p:cNvPr>
          <p:cNvGraphicFramePr>
            <a:graphicFrameLocks noGrp="1"/>
          </p:cNvGraphicFramePr>
          <p:nvPr>
            <p:extLst>
              <p:ext uri="{D42A27DB-BD31-4B8C-83A1-F6EECF244321}">
                <p14:modId xmlns:p14="http://schemas.microsoft.com/office/powerpoint/2010/main" val="2313900480"/>
              </p:ext>
            </p:extLst>
          </p:nvPr>
        </p:nvGraphicFramePr>
        <p:xfrm>
          <a:off x="1146705" y="4775279"/>
          <a:ext cx="5929216" cy="1483360"/>
        </p:xfrm>
        <a:graphic>
          <a:graphicData uri="http://schemas.openxmlformats.org/drawingml/2006/table">
            <a:tbl>
              <a:tblPr>
                <a:tableStyleId>{5940675A-B579-460E-94D1-54222C63F5DA}</a:tableStyleId>
              </a:tblPr>
              <a:tblGrid>
                <a:gridCol w="1322118">
                  <a:extLst>
                    <a:ext uri="{9D8B030D-6E8A-4147-A177-3AD203B41FA5}">
                      <a16:colId xmlns:a16="http://schemas.microsoft.com/office/drawing/2014/main" val="257719649"/>
                    </a:ext>
                  </a:extLst>
                </a:gridCol>
                <a:gridCol w="4607098">
                  <a:extLst>
                    <a:ext uri="{9D8B030D-6E8A-4147-A177-3AD203B41FA5}">
                      <a16:colId xmlns:a16="http://schemas.microsoft.com/office/drawing/2014/main" val="1987994013"/>
                    </a:ext>
                  </a:extLst>
                </a:gridCol>
              </a:tblGrid>
              <a:tr h="370840">
                <a:tc>
                  <a:txBody>
                    <a:bodyPr/>
                    <a:lstStyle/>
                    <a:p>
                      <a:r>
                        <a:rPr lang="en-US" sz="1600" b="1" dirty="0"/>
                        <a:t>Full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[words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81451558"/>
                  </a:ext>
                </a:extLst>
              </a:tr>
              <a:tr h="370840">
                <a:tc>
                  <a:txBody>
                    <a:bodyPr/>
                    <a:lstStyle/>
                    <a:p>
                      <a:r>
                        <a:rPr lang="en-US" sz="1600" b="1" dirty="0"/>
                        <a:t>Cell Input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[window x channels]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2392904"/>
                  </a:ext>
                </a:extLst>
              </a:tr>
              <a:tr h="370840">
                <a:tc>
                  <a:txBody>
                    <a:bodyPr/>
                    <a:lstStyle/>
                    <a:p>
                      <a:r>
                        <a:rPr lang="en-US" sz="1600" b="1" dirty="0"/>
                        <a:t>Cell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9093534"/>
                  </a:ext>
                </a:extLst>
              </a:tr>
              <a:tr h="370840">
                <a:tc>
                  <a:txBody>
                    <a:bodyPr/>
                    <a:lstStyle/>
                    <a:p>
                      <a:r>
                        <a:rPr lang="en-US" sz="1600" b="1" dirty="0"/>
                        <a:t>Full Output</a:t>
                      </a:r>
                      <a:endParaRPr lang="en-GB" sz="1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a:t>[1 x channels]</a:t>
                      </a:r>
                      <a:endParaRPr lang="en-GB"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01655238"/>
                  </a:ext>
                </a:extLst>
              </a:tr>
            </a:tbl>
          </a:graphicData>
        </a:graphic>
      </p:graphicFrame>
    </p:spTree>
    <p:extLst>
      <p:ext uri="{BB962C8B-B14F-4D97-AF65-F5344CB8AC3E}">
        <p14:creationId xmlns:p14="http://schemas.microsoft.com/office/powerpoint/2010/main" val="233102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Autoencoder</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3590560"/>
              </a:xfrm>
            </p:spPr>
            <p:txBody>
              <a:bodyPr>
                <a:normAutofit/>
              </a:bodyPr>
              <a:lstStyle/>
              <a:p>
                <a:pPr>
                  <a:lnSpc>
                    <a:spcPct val="100000"/>
                  </a:lnSpc>
                  <a:spcBef>
                    <a:spcPts val="1800"/>
                  </a:spcBef>
                </a:pPr>
                <a:r>
                  <a:rPr lang="en-US" sz="2000" dirty="0"/>
                  <a:t>Unsupervised models trained to minimize reconstruction errors</a:t>
                </a:r>
              </a:p>
              <a:p>
                <a:pPr>
                  <a:lnSpc>
                    <a:spcPct val="100000"/>
                  </a:lnSpc>
                  <a:spcBef>
                    <a:spcPts val="1800"/>
                  </a:spcBef>
                </a:pPr>
                <a:endParaRPr lang="en-US" sz="2000" dirty="0"/>
              </a:p>
              <a:p>
                <a:pPr>
                  <a:lnSpc>
                    <a:spcPct val="100000"/>
                  </a:lnSpc>
                  <a:spcBef>
                    <a:spcPts val="1800"/>
                  </a:spcBef>
                </a:pPr>
                <a:endParaRPr lang="en-US" sz="2000" dirty="0"/>
              </a:p>
              <a:p>
                <a:pPr>
                  <a:lnSpc>
                    <a:spcPct val="100000"/>
                  </a:lnSpc>
                  <a:spcBef>
                    <a:spcPts val="1800"/>
                  </a:spcBef>
                </a:pPr>
                <a:r>
                  <a:rPr lang="en-US" sz="2000" dirty="0"/>
                  <a:t>Information Bottleneck method (</a:t>
                </a:r>
                <a:r>
                  <a:rPr lang="en-US" sz="2000" dirty="0" err="1">
                    <a:hlinkClick r:id="rId2"/>
                  </a:rPr>
                  <a:t>Tishby</a:t>
                </a:r>
                <a:r>
                  <a:rPr lang="en-US" sz="2000" dirty="0">
                    <a:hlinkClick r:id="rId2"/>
                  </a:rPr>
                  <a:t> et al.</a:t>
                </a:r>
                <a:r>
                  <a:rPr lang="en-GB" sz="2000" dirty="0">
                    <a:hlinkClick r:id="rId2"/>
                  </a:rPr>
                  <a:t>, 1999</a:t>
                </a:r>
                <a:r>
                  <a:rPr lang="en-US" sz="2000" dirty="0"/>
                  <a:t>)</a:t>
                </a:r>
              </a:p>
              <a:p>
                <a:pPr>
                  <a:lnSpc>
                    <a:spcPct val="100000"/>
                  </a:lnSpc>
                  <a:spcBef>
                    <a:spcPts val="1800"/>
                  </a:spcBef>
                </a:pPr>
                <a:r>
                  <a:rPr lang="en-US" sz="2000" dirty="0"/>
                  <a:t>The bottleneck layer </a:t>
                </a: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𝑥</m:t>
                        </m:r>
                      </m:e>
                    </m:acc>
                  </m:oMath>
                </a14:m>
                <a:r>
                  <a:rPr lang="en-US" sz="2000" dirty="0"/>
                  <a:t> captures “minimal sufficient statistics” of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oMath>
                </a14:m>
                <a:r>
                  <a:rPr lang="en-US" sz="2000" dirty="0"/>
                  <a:t> and is a compressed representation of the same</a:t>
                </a:r>
              </a:p>
              <a:p>
                <a:pPr>
                  <a:lnSpc>
                    <a:spcPct val="100000"/>
                  </a:lnSpc>
                  <a:spcBef>
                    <a:spcPts val="1800"/>
                  </a:spcBef>
                </a:pPr>
                <a:endParaRPr lang="en-GB" sz="20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3590560"/>
              </a:xfrm>
              <a:blipFill>
                <a:blip r:embed="rId3"/>
                <a:stretch>
                  <a:fillRect l="-1027" t="-679" r="-184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8F77B06-F05D-49F9-9C57-6C20BE6C1144}"/>
              </a:ext>
            </a:extLst>
          </p:cNvPr>
          <p:cNvPicPr>
            <a:picLocks noChangeAspect="1"/>
          </p:cNvPicPr>
          <p:nvPr/>
        </p:nvPicPr>
        <p:blipFill>
          <a:blip r:embed="rId4"/>
          <a:stretch>
            <a:fillRect/>
          </a:stretch>
        </p:blipFill>
        <p:spPr>
          <a:xfrm>
            <a:off x="1997506" y="3518320"/>
            <a:ext cx="3668313" cy="644357"/>
          </a:xfrm>
          <a:prstGeom prst="rect">
            <a:avLst/>
          </a:prstGeom>
        </p:spPr>
      </p:pic>
      <p:pic>
        <p:nvPicPr>
          <p:cNvPr id="4" name="Picture 3">
            <a:extLst>
              <a:ext uri="{FF2B5EF4-FFF2-40B4-BE49-F238E27FC236}">
                <a16:creationId xmlns:a16="http://schemas.microsoft.com/office/drawing/2014/main" id="{D43FD676-EF4C-484C-B459-BD0BB791B862}"/>
              </a:ext>
            </a:extLst>
          </p:cNvPr>
          <p:cNvPicPr>
            <a:picLocks noChangeAspect="1"/>
          </p:cNvPicPr>
          <p:nvPr/>
        </p:nvPicPr>
        <p:blipFill>
          <a:blip r:embed="rId5"/>
          <a:stretch>
            <a:fillRect/>
          </a:stretch>
        </p:blipFill>
        <p:spPr>
          <a:xfrm>
            <a:off x="7121419" y="2344278"/>
            <a:ext cx="4531693" cy="3873867"/>
          </a:xfrm>
          <a:prstGeom prst="rect">
            <a:avLst/>
          </a:prstGeom>
        </p:spPr>
      </p:pic>
      <p:pic>
        <p:nvPicPr>
          <p:cNvPr id="8" name="Picture 7">
            <a:extLst>
              <a:ext uri="{FF2B5EF4-FFF2-40B4-BE49-F238E27FC236}">
                <a16:creationId xmlns:a16="http://schemas.microsoft.com/office/drawing/2014/main" id="{739E30DD-03C7-440B-8041-591841DBAAA3}"/>
              </a:ext>
            </a:extLst>
          </p:cNvPr>
          <p:cNvPicPr>
            <a:picLocks noChangeAspect="1"/>
          </p:cNvPicPr>
          <p:nvPr/>
        </p:nvPicPr>
        <p:blipFill rotWithShape="1">
          <a:blip r:embed="rId4"/>
          <a:srcRect l="70830" t="27732" r="24670" b="37725"/>
          <a:stretch/>
        </p:blipFill>
        <p:spPr>
          <a:xfrm>
            <a:off x="7475592" y="2121706"/>
            <a:ext cx="165088" cy="222572"/>
          </a:xfrm>
          <a:prstGeom prst="rect">
            <a:avLst/>
          </a:prstGeom>
        </p:spPr>
      </p:pic>
      <p:pic>
        <p:nvPicPr>
          <p:cNvPr id="11" name="Picture 10">
            <a:extLst>
              <a:ext uri="{FF2B5EF4-FFF2-40B4-BE49-F238E27FC236}">
                <a16:creationId xmlns:a16="http://schemas.microsoft.com/office/drawing/2014/main" id="{53457CCF-EF02-4B16-8D8B-1529B61B36E6}"/>
              </a:ext>
            </a:extLst>
          </p:cNvPr>
          <p:cNvPicPr>
            <a:picLocks noChangeAspect="1"/>
          </p:cNvPicPr>
          <p:nvPr/>
        </p:nvPicPr>
        <p:blipFill rotWithShape="1">
          <a:blip r:embed="rId4"/>
          <a:srcRect l="82804" t="18472" r="11584" b="37725"/>
          <a:stretch/>
        </p:blipFill>
        <p:spPr>
          <a:xfrm>
            <a:off x="11228315" y="2062044"/>
            <a:ext cx="205879" cy="282234"/>
          </a:xfrm>
          <a:prstGeom prst="rect">
            <a:avLst/>
          </a:prstGeom>
        </p:spPr>
      </p:pic>
      <p:pic>
        <p:nvPicPr>
          <p:cNvPr id="5" name="Picture 4">
            <a:extLst>
              <a:ext uri="{FF2B5EF4-FFF2-40B4-BE49-F238E27FC236}">
                <a16:creationId xmlns:a16="http://schemas.microsoft.com/office/drawing/2014/main" id="{D2F0DAE2-5B93-4F8C-BB50-BC794032C722}"/>
              </a:ext>
            </a:extLst>
          </p:cNvPr>
          <p:cNvPicPr>
            <a:picLocks noChangeAspect="1"/>
          </p:cNvPicPr>
          <p:nvPr/>
        </p:nvPicPr>
        <p:blipFill>
          <a:blip r:embed="rId6"/>
          <a:stretch>
            <a:fillRect/>
          </a:stretch>
        </p:blipFill>
        <p:spPr>
          <a:xfrm>
            <a:off x="9303031" y="3211719"/>
            <a:ext cx="257326" cy="306601"/>
          </a:xfrm>
          <a:prstGeom prst="rect">
            <a:avLst/>
          </a:prstGeom>
        </p:spPr>
      </p:pic>
    </p:spTree>
    <p:extLst>
      <p:ext uri="{BB962C8B-B14F-4D97-AF65-F5344CB8AC3E}">
        <p14:creationId xmlns:p14="http://schemas.microsoft.com/office/powerpoint/2010/main" val="8736532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359435-9B4A-4522-8A5B-83B654A82AA9}"/>
              </a:ext>
            </a:extLst>
          </p:cNvPr>
          <p:cNvPicPr>
            <a:picLocks noChangeAspect="1"/>
          </p:cNvPicPr>
          <p:nvPr/>
        </p:nvPicPr>
        <p:blipFill>
          <a:blip r:embed="rId2"/>
          <a:stretch>
            <a:fillRect/>
          </a:stretch>
        </p:blipFill>
        <p:spPr>
          <a:xfrm>
            <a:off x="7195056" y="2344278"/>
            <a:ext cx="4384418" cy="3873867"/>
          </a:xfrm>
          <a:prstGeom prst="rect">
            <a:avLst/>
          </a:prstGeom>
        </p:spPr>
      </p:pic>
      <p:sp>
        <p:nvSpPr>
          <p:cNvPr id="10" name="Title 9">
            <a:extLst>
              <a:ext uri="{FF2B5EF4-FFF2-40B4-BE49-F238E27FC236}">
                <a16:creationId xmlns:a16="http://schemas.microsoft.com/office/drawing/2014/main" id="{4E467AB7-F240-4BF9-93CA-55C8452D9814}"/>
              </a:ext>
            </a:extLst>
          </p:cNvPr>
          <p:cNvSpPr>
            <a:spLocks noGrp="1"/>
          </p:cNvSpPr>
          <p:nvPr>
            <p:ph type="title"/>
          </p:nvPr>
        </p:nvSpPr>
        <p:spPr>
          <a:xfrm>
            <a:off x="1141413" y="609600"/>
            <a:ext cx="5380500" cy="1639886"/>
          </a:xfrm>
        </p:spPr>
        <p:txBody>
          <a:bodyPr>
            <a:normAutofit/>
          </a:bodyPr>
          <a:lstStyle/>
          <a:p>
            <a:r>
              <a:rPr lang="en-US" sz="4000" dirty="0"/>
              <a:t>Siamese network</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FEE19F01-C937-4890-9349-2CFA18BA3C8F}"/>
                  </a:ext>
                </a:extLst>
              </p:cNvPr>
              <p:cNvSpPr>
                <a:spLocks noGrp="1"/>
              </p:cNvSpPr>
              <p:nvPr>
                <p:ph type="body" sz="half" idx="2"/>
              </p:nvPr>
            </p:nvSpPr>
            <p:spPr>
              <a:xfrm>
                <a:off x="1141410" y="2627586"/>
                <a:ext cx="5934511" cy="3590560"/>
              </a:xfrm>
            </p:spPr>
            <p:txBody>
              <a:bodyPr>
                <a:normAutofit/>
              </a:bodyPr>
              <a:lstStyle/>
              <a:p>
                <a:pPr>
                  <a:spcBef>
                    <a:spcPts val="1800"/>
                  </a:spcBef>
                </a:pPr>
                <a:r>
                  <a:rPr lang="en-US" sz="2000" dirty="0"/>
                  <a:t>Supervised model trained on </a:t>
                </a:r>
                <a14:m>
                  <m:oMath xmlns:m="http://schemas.openxmlformats.org/officeDocument/2006/math">
                    <m:d>
                      <m:dPr>
                        <m:begChr m:val="⟨"/>
                        <m:endChr m:val="⟩"/>
                        <m:ctrlPr>
                          <a:rPr lang="en-US" sz="2000" i="1" dirty="0" smtClean="0">
                            <a:latin typeface="Cambria Math" panose="02040503050406030204" pitchFamily="18" charset="0"/>
                          </a:rPr>
                        </m:ctrlPr>
                      </m:dPr>
                      <m:e>
                        <m:r>
                          <a:rPr lang="en-US" sz="2000" b="0" i="1" dirty="0" smtClean="0">
                            <a:latin typeface="Cambria Math" panose="02040503050406030204" pitchFamily="18" charset="0"/>
                          </a:rPr>
                          <m:t>𝑞</m:t>
                        </m:r>
                        <m:r>
                          <a:rPr lang="en-US" sz="2000" i="1" dirty="0">
                            <a:latin typeface="Cambria Math" panose="02040503050406030204" pitchFamily="18" charset="0"/>
                          </a:rPr>
                          <m:t>,</m:t>
                        </m:r>
                        <m:sSub>
                          <m:sSubPr>
                            <m:ctrlPr>
                              <a:rPr lang="en-US" sz="2000" i="1" dirty="0" smtClean="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1</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e>
                    </m:d>
                  </m:oMath>
                </a14:m>
                <a:r>
                  <a:rPr lang="en-US" sz="2000" dirty="0"/>
                  <a:t> where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i="1" dirty="0">
                            <a:latin typeface="Cambria Math" panose="02040503050406030204" pitchFamily="18" charset="0"/>
                          </a:rPr>
                          <m:t>1</m:t>
                        </m:r>
                      </m:sub>
                    </m:sSub>
                  </m:oMath>
                </a14:m>
                <a:r>
                  <a:rPr lang="en-US" sz="2000" dirty="0"/>
                  <a:t>is relevant to q, but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𝑑</m:t>
                        </m:r>
                      </m:e>
                      <m:sub>
                        <m:r>
                          <a:rPr lang="en-US" sz="2000" b="0" i="1" dirty="0" smtClean="0">
                            <a:latin typeface="Cambria Math" panose="02040503050406030204" pitchFamily="18" charset="0"/>
                          </a:rPr>
                          <m:t>2</m:t>
                        </m:r>
                      </m:sub>
                    </m:sSub>
                  </m:oMath>
                </a14:m>
                <a:r>
                  <a:rPr lang="en-US" sz="2000" dirty="0"/>
                  <a:t> is non-relevant</a:t>
                </a:r>
              </a:p>
              <a:p>
                <a:pPr>
                  <a:spcBef>
                    <a:spcPts val="1800"/>
                  </a:spcBef>
                </a:pPr>
                <a:r>
                  <a:rPr lang="en-US" sz="2000" dirty="0"/>
                  <a:t>Logistic loss is popularly used—think </a:t>
                </a:r>
                <a:r>
                  <a:rPr lang="en-US" sz="2000" dirty="0" err="1"/>
                  <a:t>RankNet</a:t>
                </a:r>
                <a:r>
                  <a:rPr lang="en-US" sz="2000" dirty="0"/>
                  <a:t> where </a:t>
                </a:r>
                <a14:m>
                  <m:oMath xmlns:m="http://schemas.openxmlformats.org/officeDocument/2006/math">
                    <m:r>
                      <a:rPr lang="en-US" sz="2000" b="0" i="1" smtClean="0">
                        <a:latin typeface="Cambria Math" panose="02040503050406030204" pitchFamily="18" charset="0"/>
                      </a:rPr>
                      <m:t>𝑠𝑖𝑚</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𝑞</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𝑣</m:t>
                                </m:r>
                              </m:e>
                            </m:acc>
                          </m:e>
                          <m:sub>
                            <m:r>
                              <a:rPr lang="en-US" sz="2000" b="0" i="1" smtClean="0">
                                <a:latin typeface="Cambria Math" panose="02040503050406030204" pitchFamily="18" charset="0"/>
                              </a:rPr>
                              <m:t>𝑑</m:t>
                            </m:r>
                          </m:sub>
                        </m:sSub>
                      </m:e>
                    </m:d>
                  </m:oMath>
                </a14:m>
                <a:r>
                  <a:rPr lang="en-US" sz="2000" dirty="0"/>
                  <a:t> is the model score</a:t>
                </a:r>
              </a:p>
              <a:p>
                <a:pPr>
                  <a:spcBef>
                    <a:spcPts val="1800"/>
                  </a:spcBef>
                </a:pPr>
                <a:endParaRPr lang="en-US" sz="2000" dirty="0"/>
              </a:p>
              <a:p>
                <a:pPr>
                  <a:spcBef>
                    <a:spcPts val="1800"/>
                  </a:spcBef>
                </a:pPr>
                <a:endParaRPr lang="en-US" sz="2000" dirty="0"/>
              </a:p>
              <a:p>
                <a:pPr>
                  <a:spcBef>
                    <a:spcPts val="1800"/>
                  </a:spcBef>
                </a:pPr>
                <a:r>
                  <a:rPr lang="en-US" sz="2000" dirty="0"/>
                  <a:t>Typically both left and right models share similar architectures, but may also choose to share the learnable parameters</a:t>
                </a:r>
                <a:endParaRPr lang="en-GB" sz="2000" dirty="0"/>
              </a:p>
            </p:txBody>
          </p:sp>
        </mc:Choice>
        <mc:Fallback xmlns="">
          <p:sp>
            <p:nvSpPr>
              <p:cNvPr id="7" name="Text Placeholder 6">
                <a:extLst>
                  <a:ext uri="{FF2B5EF4-FFF2-40B4-BE49-F238E27FC236}">
                    <a16:creationId xmlns:a16="http://schemas.microsoft.com/office/drawing/2014/main" id="{FEE19F01-C937-4890-9349-2CFA18BA3C8F}"/>
                  </a:ext>
                </a:extLst>
              </p:cNvPr>
              <p:cNvSpPr>
                <a:spLocks noGrp="1" noRot="1" noChangeAspect="1" noMove="1" noResize="1" noEditPoints="1" noAdjustHandles="1" noChangeArrowheads="1" noChangeShapeType="1" noTextEdit="1"/>
              </p:cNvSpPr>
              <p:nvPr>
                <p:ph type="body" sz="half" idx="2"/>
              </p:nvPr>
            </p:nvSpPr>
            <p:spPr>
              <a:xfrm>
                <a:off x="1141410" y="2627586"/>
                <a:ext cx="5934511" cy="3590560"/>
              </a:xfrm>
              <a:blipFill>
                <a:blip r:embed="rId3"/>
                <a:stretch>
                  <a:fillRect l="-1027" t="-1528" b="-1019"/>
                </a:stretch>
              </a:blipFill>
            </p:spPr>
            <p:txBody>
              <a:bodyPr/>
              <a:lstStyle/>
              <a:p>
                <a:r>
                  <a:rPr lang="en-CA">
                    <a:noFill/>
                  </a:rPr>
                  <a:t> </a:t>
                </a:r>
              </a:p>
            </p:txBody>
          </p:sp>
        </mc:Fallback>
      </mc:AlternateContent>
      <p:pic>
        <p:nvPicPr>
          <p:cNvPr id="6" name="Picture 5">
            <a:extLst>
              <a:ext uri="{FF2B5EF4-FFF2-40B4-BE49-F238E27FC236}">
                <a16:creationId xmlns:a16="http://schemas.microsoft.com/office/drawing/2014/main" id="{4D47BCE5-8697-49B0-8A7D-7D30BC8F9FB1}"/>
              </a:ext>
            </a:extLst>
          </p:cNvPr>
          <p:cNvPicPr>
            <a:picLocks noChangeAspect="1"/>
          </p:cNvPicPr>
          <p:nvPr/>
        </p:nvPicPr>
        <p:blipFill>
          <a:blip r:embed="rId4"/>
          <a:stretch>
            <a:fillRect/>
          </a:stretch>
        </p:blipFill>
        <p:spPr>
          <a:xfrm>
            <a:off x="1205249" y="4509879"/>
            <a:ext cx="5806832" cy="395206"/>
          </a:xfrm>
          <a:prstGeom prst="rect">
            <a:avLst/>
          </a:prstGeom>
        </p:spPr>
      </p:pic>
    </p:spTree>
    <p:extLst>
      <p:ext uri="{BB962C8B-B14F-4D97-AF65-F5344CB8AC3E}">
        <p14:creationId xmlns:p14="http://schemas.microsoft.com/office/powerpoint/2010/main" val="14292952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3105-D55C-4A91-9323-97C0AA18EE5C}"/>
              </a:ext>
            </a:extLst>
          </p:cNvPr>
          <p:cNvSpPr>
            <a:spLocks noGrp="1"/>
          </p:cNvSpPr>
          <p:nvPr>
            <p:ph type="title"/>
          </p:nvPr>
        </p:nvSpPr>
        <p:spPr/>
        <p:txBody>
          <a:bodyPr>
            <a:normAutofit/>
          </a:bodyPr>
          <a:lstStyle/>
          <a:p>
            <a:r>
              <a:rPr lang="en-US" sz="4000" dirty="0"/>
              <a:t>Computation Networks</a:t>
            </a:r>
            <a:endParaRPr lang="en-GB" sz="4000" dirty="0"/>
          </a:p>
        </p:txBody>
      </p:sp>
      <p:pic>
        <p:nvPicPr>
          <p:cNvPr id="6" name="Content Placeholder 5">
            <a:extLst>
              <a:ext uri="{FF2B5EF4-FFF2-40B4-BE49-F238E27FC236}">
                <a16:creationId xmlns:a16="http://schemas.microsoft.com/office/drawing/2014/main" id="{CC3ADC7B-1012-41A6-81CE-FC2D1917DCFC}"/>
              </a:ext>
            </a:extLst>
          </p:cNvPr>
          <p:cNvPicPr>
            <a:picLocks noGrp="1" noChangeAspect="1"/>
          </p:cNvPicPr>
          <p:nvPr>
            <p:ph type="pic" idx="1"/>
          </p:nvPr>
        </p:nvPicPr>
        <p:blipFill>
          <a:blip r:embed="rId2"/>
          <a:srcRect t="11059" b="11059"/>
          <a:stretch>
            <a:fillRect/>
          </a:stretch>
        </p:blipFill>
        <p:spPr>
          <a:xfrm>
            <a:off x="7130221" y="2057400"/>
            <a:ext cx="4478086" cy="3535937"/>
          </a:xfrm>
          <a:prstGeom prst="rect">
            <a:avLst/>
          </a:prstGeom>
        </p:spPr>
      </p:pic>
      <p:sp>
        <p:nvSpPr>
          <p:cNvPr id="4" name="Text Placeholder 3">
            <a:extLst>
              <a:ext uri="{FF2B5EF4-FFF2-40B4-BE49-F238E27FC236}">
                <a16:creationId xmlns:a16="http://schemas.microsoft.com/office/drawing/2014/main" id="{FDF99804-C8C6-4D03-BC5A-F8A6BBE08B49}"/>
              </a:ext>
            </a:extLst>
          </p:cNvPr>
          <p:cNvSpPr>
            <a:spLocks noGrp="1"/>
          </p:cNvSpPr>
          <p:nvPr>
            <p:ph type="body" sz="half" idx="2"/>
          </p:nvPr>
        </p:nvSpPr>
        <p:spPr>
          <a:xfrm>
            <a:off x="1141410" y="2567586"/>
            <a:ext cx="5934511" cy="3893770"/>
          </a:xfrm>
        </p:spPr>
        <p:txBody>
          <a:bodyPr vert="horz" lIns="91440" tIns="45720" rIns="91440" bIns="45720" rtlCol="0">
            <a:normAutofit fontScale="92500"/>
          </a:bodyPr>
          <a:lstStyle/>
          <a:p>
            <a:pPr>
              <a:spcBef>
                <a:spcPts val="1800"/>
              </a:spcBef>
            </a:pPr>
            <a:r>
              <a:rPr lang="en-US" sz="2000" dirty="0"/>
              <a:t>The “Lego” approach to specifying DNN architectures</a:t>
            </a:r>
          </a:p>
          <a:p>
            <a:pPr>
              <a:spcBef>
                <a:spcPts val="1800"/>
              </a:spcBef>
            </a:pPr>
            <a:r>
              <a:rPr lang="en-US" sz="2000" dirty="0"/>
              <a:t>Library of computation nodes, each node defines logic for:</a:t>
            </a:r>
          </a:p>
          <a:p>
            <a:pPr marL="457200" indent="-457200">
              <a:spcBef>
                <a:spcPts val="1800"/>
              </a:spcBef>
              <a:buFont typeface="+mj-lt"/>
              <a:buAutoNum type="arabicPeriod"/>
            </a:pPr>
            <a:r>
              <a:rPr lang="en-US" sz="2000" dirty="0">
                <a:latin typeface="Segoe UI" panose="020B0502040204020203" pitchFamily="34" charset="0"/>
                <a:cs typeface="Segoe UI" panose="020B0502040204020203" pitchFamily="34" charset="0"/>
              </a:rPr>
              <a:t>Forward pass</a:t>
            </a:r>
            <a:r>
              <a:rPr lang="en-US" sz="2000" dirty="0"/>
              <a:t>: compute output given input</a:t>
            </a:r>
          </a:p>
          <a:p>
            <a:pPr marL="457200" indent="-457200">
              <a:spcBef>
                <a:spcPts val="1800"/>
              </a:spcBef>
              <a:buFont typeface="+mj-lt"/>
              <a:buAutoNum type="arabicPeriod"/>
            </a:pPr>
            <a:r>
              <a:rPr lang="en-US" sz="2100" dirty="0">
                <a:latin typeface="Segoe UI" panose="020B0502040204020203" pitchFamily="34" charset="0"/>
                <a:cs typeface="Segoe UI" panose="020B0502040204020203" pitchFamily="34" charset="0"/>
              </a:rPr>
              <a:t>Backward pass</a:t>
            </a:r>
            <a:r>
              <a:rPr lang="en-US" sz="2000" dirty="0"/>
              <a:t>: compute gradient of loss w.r.t. inputs, given gradient of loss w.r.t. outputs</a:t>
            </a:r>
          </a:p>
          <a:p>
            <a:pPr marL="457200" indent="-457200">
              <a:spcBef>
                <a:spcPts val="1800"/>
              </a:spcBef>
              <a:buFont typeface="+mj-lt"/>
              <a:buAutoNum type="arabicPeriod"/>
            </a:pPr>
            <a:r>
              <a:rPr lang="en-US" sz="2100" dirty="0">
                <a:latin typeface="Segoe UI" panose="020B0502040204020203" pitchFamily="34" charset="0"/>
                <a:cs typeface="Segoe UI" panose="020B0502040204020203" pitchFamily="34" charset="0"/>
              </a:rPr>
              <a:t>Parameter gradient</a:t>
            </a:r>
            <a:r>
              <a:rPr lang="en-US" sz="2000" dirty="0"/>
              <a:t>: compute gradient of loss w.r.t. parameters, given gradient of loss w.r.t. outputs</a:t>
            </a:r>
          </a:p>
          <a:p>
            <a:pPr>
              <a:spcBef>
                <a:spcPts val="1800"/>
              </a:spcBef>
            </a:pPr>
            <a:r>
              <a:rPr lang="en-US" sz="2000" dirty="0"/>
              <a:t>Chain nodes to create bigger and more complex networks</a:t>
            </a:r>
          </a:p>
        </p:txBody>
      </p:sp>
    </p:spTree>
    <p:extLst>
      <p:ext uri="{BB962C8B-B14F-4D97-AF65-F5344CB8AC3E}">
        <p14:creationId xmlns:p14="http://schemas.microsoft.com/office/powerpoint/2010/main" val="30425000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884115"/>
            <a:ext cx="5536789" cy="1718292"/>
          </a:xfrm>
        </p:spPr>
        <p:txBody>
          <a:bodyPr>
            <a:noAutofit/>
          </a:bodyPr>
          <a:lstStyle/>
          <a:p>
            <a:r>
              <a:rPr lang="en-US" sz="4800" dirty="0"/>
              <a:t>Really Deep Neural Networks</a:t>
            </a:r>
            <a:endParaRPr lang="en-GB" sz="4800" dirty="0"/>
          </a:p>
        </p:txBody>
      </p:sp>
      <p:pic>
        <p:nvPicPr>
          <p:cNvPr id="6" name="Content Placeholder 5"/>
          <p:cNvPicPr>
            <a:picLocks noGrp="1" noChangeAspect="1"/>
          </p:cNvPicPr>
          <p:nvPr>
            <p:ph idx="1"/>
          </p:nvPr>
        </p:nvPicPr>
        <p:blipFill>
          <a:blip r:embed="rId2"/>
          <a:stretch>
            <a:fillRect/>
          </a:stretch>
        </p:blipFill>
        <p:spPr>
          <a:xfrm>
            <a:off x="7678437" y="987425"/>
            <a:ext cx="1181701" cy="4873625"/>
          </a:xfrm>
          <a:prstGeom prst="rect">
            <a:avLst/>
          </a:prstGeom>
        </p:spPr>
      </p:pic>
      <p:pic>
        <p:nvPicPr>
          <p:cNvPr id="7" name="Picture 6"/>
          <p:cNvPicPr>
            <a:picLocks noChangeAspect="1"/>
          </p:cNvPicPr>
          <p:nvPr/>
        </p:nvPicPr>
        <p:blipFill>
          <a:blip r:embed="rId3"/>
          <a:stretch>
            <a:fillRect/>
          </a:stretch>
        </p:blipFill>
        <p:spPr>
          <a:xfrm>
            <a:off x="6638834" y="1382928"/>
            <a:ext cx="2195430" cy="4873625"/>
          </a:xfrm>
          <a:prstGeom prst="rect">
            <a:avLst/>
          </a:prstGeom>
        </p:spPr>
      </p:pic>
      <p:pic>
        <p:nvPicPr>
          <p:cNvPr id="8" name="Picture 7"/>
          <p:cNvPicPr>
            <a:picLocks noChangeAspect="1"/>
          </p:cNvPicPr>
          <p:nvPr/>
        </p:nvPicPr>
        <p:blipFill>
          <a:blip r:embed="rId4"/>
          <a:stretch>
            <a:fillRect/>
          </a:stretch>
        </p:blipFill>
        <p:spPr>
          <a:xfrm>
            <a:off x="875600" y="3167371"/>
            <a:ext cx="4542625" cy="3089182"/>
          </a:xfrm>
          <a:prstGeom prst="rect">
            <a:avLst/>
          </a:prstGeom>
        </p:spPr>
      </p:pic>
      <p:sp>
        <p:nvSpPr>
          <p:cNvPr id="9" name="TextBox 8"/>
          <p:cNvSpPr txBox="1"/>
          <p:nvPr/>
        </p:nvSpPr>
        <p:spPr>
          <a:xfrm>
            <a:off x="2614396" y="6256553"/>
            <a:ext cx="1509772"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5"/>
              </a:rPr>
              <a:t>Larsson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
        <p:nvSpPr>
          <p:cNvPr id="10" name="TextBox 9"/>
          <p:cNvSpPr txBox="1"/>
          <p:nvPr/>
        </p:nvSpPr>
        <p:spPr>
          <a:xfrm>
            <a:off x="7139270" y="6256552"/>
            <a:ext cx="119455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6"/>
              </a:rPr>
              <a:t>He et al., 2015</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
        <p:nvSpPr>
          <p:cNvPr id="11" name="TextBox 10"/>
          <p:cNvSpPr txBox="1"/>
          <p:nvPr/>
        </p:nvSpPr>
        <p:spPr>
          <a:xfrm>
            <a:off x="9567109" y="6256551"/>
            <a:ext cx="156645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t>
            </a:r>
            <a:r>
              <a:rPr kumimoji="0" lang="en-US" sz="1200" b="0" i="0" u="none" strike="noStrike" kern="0" cap="none" spc="0" normalizeH="0" baseline="0" noProof="0" dirty="0">
                <a:ln>
                  <a:noFill/>
                </a:ln>
                <a:solidFill>
                  <a:sysClr val="windowText" lastClr="000000"/>
                </a:solidFill>
                <a:effectLst/>
                <a:uLnTx/>
                <a:uFillTx/>
                <a:hlinkClick r:id="rId7"/>
              </a:rPr>
              <a:t>Szegedy et al., 2014</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2" name="Content Placeholder 5">
            <a:extLst>
              <a:ext uri="{FF2B5EF4-FFF2-40B4-BE49-F238E27FC236}">
                <a16:creationId xmlns:a16="http://schemas.microsoft.com/office/drawing/2014/main" id="{5F715FF2-9897-48CF-A689-1D126A7C8F08}"/>
              </a:ext>
            </a:extLst>
          </p:cNvPr>
          <p:cNvPicPr>
            <a:picLocks noChangeAspect="1"/>
          </p:cNvPicPr>
          <p:nvPr/>
        </p:nvPicPr>
        <p:blipFill>
          <a:blip r:embed="rId2"/>
          <a:stretch>
            <a:fillRect/>
          </a:stretch>
        </p:blipFill>
        <p:spPr>
          <a:xfrm>
            <a:off x="9759486" y="1382928"/>
            <a:ext cx="1181701" cy="4873625"/>
          </a:xfrm>
          <a:prstGeom prst="rect">
            <a:avLst/>
          </a:prstGeom>
        </p:spPr>
      </p:pic>
    </p:spTree>
    <p:extLst>
      <p:ext uri="{BB962C8B-B14F-4D97-AF65-F5344CB8AC3E}">
        <p14:creationId xmlns:p14="http://schemas.microsoft.com/office/powerpoint/2010/main" val="14538896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B3105-D55C-4A91-9323-97C0AA18EE5C}"/>
              </a:ext>
            </a:extLst>
          </p:cNvPr>
          <p:cNvSpPr>
            <a:spLocks noGrp="1"/>
          </p:cNvSpPr>
          <p:nvPr>
            <p:ph type="title"/>
          </p:nvPr>
        </p:nvSpPr>
        <p:spPr/>
        <p:txBody>
          <a:bodyPr>
            <a:normAutofit/>
          </a:bodyPr>
          <a:lstStyle/>
          <a:p>
            <a:r>
              <a:rPr lang="en-US" sz="4000" dirty="0"/>
              <a:t>Toolkits</a:t>
            </a:r>
            <a:endParaRPr lang="en-GB" sz="4000" dirty="0"/>
          </a:p>
        </p:txBody>
      </p:sp>
      <p:sp>
        <p:nvSpPr>
          <p:cNvPr id="5" name="Text Placeholder 4">
            <a:extLst>
              <a:ext uri="{FF2B5EF4-FFF2-40B4-BE49-F238E27FC236}">
                <a16:creationId xmlns:a16="http://schemas.microsoft.com/office/drawing/2014/main" id="{C5B9B955-F2B2-4ED6-B1A3-22AE35D52AC5}"/>
              </a:ext>
            </a:extLst>
          </p:cNvPr>
          <p:cNvSpPr>
            <a:spLocks noGrp="1"/>
          </p:cNvSpPr>
          <p:nvPr>
            <p:ph type="body" sz="half" idx="2"/>
          </p:nvPr>
        </p:nvSpPr>
        <p:spPr>
          <a:xfrm>
            <a:off x="1141411" y="2249486"/>
            <a:ext cx="3363978" cy="3541713"/>
          </a:xfrm>
        </p:spPr>
        <p:txBody>
          <a:bodyPr anchor="ctr">
            <a:normAutofit/>
          </a:bodyPr>
          <a:lstStyle/>
          <a:p>
            <a:r>
              <a:rPr lang="en-US" sz="2400" dirty="0"/>
              <a:t>A diverse set of options to choose from!</a:t>
            </a:r>
            <a:endParaRPr lang="en-GB" sz="2400" dirty="0"/>
          </a:p>
        </p:txBody>
      </p:sp>
      <p:pic>
        <p:nvPicPr>
          <p:cNvPr id="4098" name="Picture 2" descr="https://cdn-images-1.medium.com/max/1600/1*dYjDEI0mLpsCOySKUuX1VA.png">
            <a:extLst>
              <a:ext uri="{FF2B5EF4-FFF2-40B4-BE49-F238E27FC236}">
                <a16:creationId xmlns:a16="http://schemas.microsoft.com/office/drawing/2014/main" id="{1B1D9D89-8ABC-4C45-8459-87116707C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779" y="859894"/>
            <a:ext cx="6667358" cy="52810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7A0368F-A388-48B6-9054-DF7FF20BD3B4}"/>
              </a:ext>
            </a:extLst>
          </p:cNvPr>
          <p:cNvSpPr/>
          <p:nvPr/>
        </p:nvSpPr>
        <p:spPr>
          <a:xfrm>
            <a:off x="6591613" y="6074942"/>
            <a:ext cx="3754490" cy="461665"/>
          </a:xfrm>
          <a:prstGeom prst="rect">
            <a:avLst/>
          </a:prstGeom>
        </p:spPr>
        <p:txBody>
          <a:bodyPr wrap="square">
            <a:spAutoFit/>
          </a:bodyPr>
          <a:lstStyle/>
          <a:p>
            <a:r>
              <a:rPr lang="en-GB" sz="1200" dirty="0"/>
              <a:t>Figure from </a:t>
            </a:r>
            <a:r>
              <a:rPr lang="en-GB" sz="1200" dirty="0">
                <a:hlinkClick r:id="rId3"/>
              </a:rPr>
              <a:t>https://towardsdatascience.com/battle-of-the-deep-learning-frameworks-part-i-cff0e3841750</a:t>
            </a:r>
            <a:endParaRPr lang="en-GB" sz="1200" dirty="0"/>
          </a:p>
        </p:txBody>
      </p:sp>
    </p:spTree>
    <p:extLst>
      <p:ext uri="{BB962C8B-B14F-4D97-AF65-F5344CB8AC3E}">
        <p14:creationId xmlns:p14="http://schemas.microsoft.com/office/powerpoint/2010/main" val="19819963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 name="Picture 4" descr="https://b-i.forbesimg.com/carminegallo/files/2013/11/6845.strip_.zoom_-e1385136828745.gif">
            <a:extLst>
              <a:ext uri="{FF2B5EF4-FFF2-40B4-BE49-F238E27FC236}">
                <a16:creationId xmlns:a16="http://schemas.microsoft.com/office/drawing/2014/main" id="{2EB3C029-518F-4147-939E-33501F7BB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074" y="1785555"/>
            <a:ext cx="6936673" cy="21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6266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Deep neural networks for IR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(30 mins)</a:t>
            </a:r>
            <a:endParaRPr lang="en-GB" sz="2400" dirty="0"/>
          </a:p>
        </p:txBody>
      </p:sp>
    </p:spTree>
    <p:extLst>
      <p:ext uri="{BB962C8B-B14F-4D97-AF65-F5344CB8AC3E}">
        <p14:creationId xmlns:p14="http://schemas.microsoft.com/office/powerpoint/2010/main" val="30791574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BC45A-2120-4885-87DA-F03BA21C628A}"/>
              </a:ext>
            </a:extLst>
          </p:cNvPr>
          <p:cNvSpPr>
            <a:spLocks noGrp="1"/>
          </p:cNvSpPr>
          <p:nvPr>
            <p:ph type="title"/>
          </p:nvPr>
        </p:nvSpPr>
        <p:spPr/>
        <p:txBody>
          <a:bodyPr>
            <a:normAutofit/>
          </a:bodyPr>
          <a:lstStyle/>
          <a:p>
            <a:r>
              <a:rPr lang="en-US" sz="4000" dirty="0"/>
              <a:t>Semantic hashing</a:t>
            </a:r>
            <a:endParaRPr lang="en-GB" sz="4000" dirty="0"/>
          </a:p>
        </p:txBody>
      </p:sp>
      <p:pic>
        <p:nvPicPr>
          <p:cNvPr id="7" name="Content Placeholder 4">
            <a:extLst>
              <a:ext uri="{FF2B5EF4-FFF2-40B4-BE49-F238E27FC236}">
                <a16:creationId xmlns:a16="http://schemas.microsoft.com/office/drawing/2014/main" id="{CF7F6EB7-C6E7-41CA-8194-95992F8646E3}"/>
              </a:ext>
            </a:extLst>
          </p:cNvPr>
          <p:cNvPicPr>
            <a:picLocks noGrp="1" noChangeAspect="1"/>
          </p:cNvPicPr>
          <p:nvPr>
            <p:ph idx="1"/>
          </p:nvPr>
        </p:nvPicPr>
        <p:blipFill rotWithShape="1">
          <a:blip r:embed="rId2"/>
          <a:srcRect l="13342" r="13095" b="16979"/>
          <a:stretch/>
        </p:blipFill>
        <p:spPr>
          <a:xfrm>
            <a:off x="6105863" y="1021174"/>
            <a:ext cx="5291565" cy="2546960"/>
          </a:xfrm>
          <a:prstGeom prst="rect">
            <a:avLst/>
          </a:prstGeom>
        </p:spPr>
      </p:pic>
      <p:sp>
        <p:nvSpPr>
          <p:cNvPr id="6" name="Text Placeholder 5">
            <a:extLst>
              <a:ext uri="{FF2B5EF4-FFF2-40B4-BE49-F238E27FC236}">
                <a16:creationId xmlns:a16="http://schemas.microsoft.com/office/drawing/2014/main" id="{63F58BEA-C2D3-4635-9EDA-6BD508A344F9}"/>
              </a:ext>
            </a:extLst>
          </p:cNvPr>
          <p:cNvSpPr>
            <a:spLocks noGrp="1"/>
          </p:cNvSpPr>
          <p:nvPr>
            <p:ph type="body" sz="half" idx="2"/>
          </p:nvPr>
        </p:nvSpPr>
        <p:spPr>
          <a:xfrm>
            <a:off x="1146705" y="2622086"/>
            <a:ext cx="4424474" cy="3169113"/>
          </a:xfrm>
        </p:spPr>
        <p:txBody>
          <a:bodyPr>
            <a:normAutofit fontScale="92500"/>
          </a:bodyPr>
          <a:lstStyle/>
          <a:p>
            <a:pPr>
              <a:spcBef>
                <a:spcPts val="2400"/>
              </a:spcBef>
            </a:pPr>
            <a:r>
              <a:rPr lang="en-US" sz="2400" dirty="0"/>
              <a:t>Document autoencoder minimizing reconstruction error</a:t>
            </a:r>
          </a:p>
          <a:p>
            <a:pPr>
              <a:spcBef>
                <a:spcPts val="2400"/>
              </a:spcBef>
            </a:pPr>
            <a:r>
              <a:rPr lang="en-US" sz="2400" dirty="0"/>
              <a:t>Input: word counts (vocab size = 2K)</a:t>
            </a:r>
          </a:p>
          <a:p>
            <a:pPr>
              <a:spcBef>
                <a:spcPts val="2400"/>
              </a:spcBef>
            </a:pPr>
            <a:r>
              <a:rPr lang="en-US" sz="2400" dirty="0"/>
              <a:t>Output: binary vector</a:t>
            </a:r>
          </a:p>
          <a:p>
            <a:pPr>
              <a:spcBef>
                <a:spcPts val="2400"/>
              </a:spcBef>
            </a:pPr>
            <a:r>
              <a:rPr lang="en-US" sz="2400" dirty="0"/>
              <a:t>Stacked RBMs w/ layer-by-layer pre-training followed by E2E tuning</a:t>
            </a:r>
          </a:p>
        </p:txBody>
      </p:sp>
      <p:pic>
        <p:nvPicPr>
          <p:cNvPr id="8" name="Picture 7">
            <a:extLst>
              <a:ext uri="{FF2B5EF4-FFF2-40B4-BE49-F238E27FC236}">
                <a16:creationId xmlns:a16="http://schemas.microsoft.com/office/drawing/2014/main" id="{D529B502-3BAE-46C4-BC6B-13E7A9AF0DC3}"/>
              </a:ext>
            </a:extLst>
          </p:cNvPr>
          <p:cNvPicPr>
            <a:picLocks noChangeAspect="1"/>
          </p:cNvPicPr>
          <p:nvPr/>
        </p:nvPicPr>
        <p:blipFill>
          <a:blip r:embed="rId3"/>
          <a:stretch>
            <a:fillRect/>
          </a:stretch>
        </p:blipFill>
        <p:spPr>
          <a:xfrm>
            <a:off x="6105862" y="4095804"/>
            <a:ext cx="5291565" cy="2202892"/>
          </a:xfrm>
          <a:prstGeom prst="rect">
            <a:avLst/>
          </a:prstGeom>
        </p:spPr>
      </p:pic>
      <p:sp>
        <p:nvSpPr>
          <p:cNvPr id="9" name="Rectangle 8">
            <a:extLst>
              <a:ext uri="{FF2B5EF4-FFF2-40B4-BE49-F238E27FC236}">
                <a16:creationId xmlns:a16="http://schemas.microsoft.com/office/drawing/2014/main" id="{AA2B12E2-0125-4685-AC6F-B04983E462F7}"/>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Ruslan </a:t>
            </a:r>
            <a:r>
              <a:rPr lang="en-GB" sz="1200" dirty="0" err="1"/>
              <a:t>Salakhutdinov</a:t>
            </a:r>
            <a:r>
              <a:rPr lang="en-GB" sz="1200" dirty="0"/>
              <a:t> and Geoffrey Hinton. </a:t>
            </a:r>
            <a:r>
              <a:rPr lang="en-GB" sz="1200" dirty="0">
                <a:hlinkClick r:id="rId4"/>
              </a:rPr>
              <a:t>Semantic hashing</a:t>
            </a:r>
            <a:r>
              <a:rPr lang="en-GB" sz="1200" dirty="0"/>
              <a:t>. In IJAR, 2009. </a:t>
            </a:r>
          </a:p>
        </p:txBody>
      </p:sp>
    </p:spTree>
    <p:extLst>
      <p:ext uri="{BB962C8B-B14F-4D97-AF65-F5344CB8AC3E}">
        <p14:creationId xmlns:p14="http://schemas.microsoft.com/office/powerpoint/2010/main" val="13534576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488A-A9D3-411D-9E9D-7D79A00DE16C}"/>
              </a:ext>
            </a:extLst>
          </p:cNvPr>
          <p:cNvSpPr>
            <a:spLocks noGrp="1"/>
          </p:cNvSpPr>
          <p:nvPr>
            <p:ph type="title"/>
          </p:nvPr>
        </p:nvSpPr>
        <p:spPr>
          <a:xfrm>
            <a:off x="1146705" y="754938"/>
            <a:ext cx="3856037" cy="1824762"/>
          </a:xfrm>
        </p:spPr>
        <p:txBody>
          <a:bodyPr>
            <a:normAutofit/>
          </a:bodyPr>
          <a:lstStyle/>
          <a:p>
            <a:r>
              <a:rPr lang="en-US" sz="4000" dirty="0"/>
              <a:t>Deep semantic similarity model (DSSM)</a:t>
            </a:r>
            <a:endParaRPr lang="en-GB" sz="4000" dirty="0"/>
          </a:p>
        </p:txBody>
      </p:sp>
      <p:sp>
        <p:nvSpPr>
          <p:cNvPr id="4" name="Text Placeholder 3">
            <a:extLst>
              <a:ext uri="{FF2B5EF4-FFF2-40B4-BE49-F238E27FC236}">
                <a16:creationId xmlns:a16="http://schemas.microsoft.com/office/drawing/2014/main" id="{5C413767-D76D-4E8E-8035-219487915F7A}"/>
              </a:ext>
            </a:extLst>
          </p:cNvPr>
          <p:cNvSpPr>
            <a:spLocks noGrp="1"/>
          </p:cNvSpPr>
          <p:nvPr>
            <p:ph type="body" sz="half" idx="2"/>
          </p:nvPr>
        </p:nvSpPr>
        <p:spPr>
          <a:xfrm>
            <a:off x="1146705" y="2936979"/>
            <a:ext cx="4890757" cy="3154983"/>
          </a:xfrm>
        </p:spPr>
        <p:txBody>
          <a:bodyPr vert="horz" lIns="91440" tIns="45720" rIns="91440" bIns="45720" rtlCol="0">
            <a:normAutofit fontScale="92500" lnSpcReduction="20000"/>
          </a:bodyPr>
          <a:lstStyle/>
          <a:p>
            <a:pPr>
              <a:spcBef>
                <a:spcPts val="2400"/>
              </a:spcBef>
            </a:pPr>
            <a:r>
              <a:rPr lang="en-US" sz="2400" dirty="0"/>
              <a:t>Siamese network trained E2E on query and document title pairs</a:t>
            </a:r>
          </a:p>
          <a:p>
            <a:pPr>
              <a:spcBef>
                <a:spcPts val="2400"/>
              </a:spcBef>
            </a:pPr>
            <a:r>
              <a:rPr lang="en-US" sz="2400" dirty="0"/>
              <a:t>Relevance is estimated by cosine similarity between query and document embeddings</a:t>
            </a:r>
          </a:p>
          <a:p>
            <a:pPr>
              <a:spcBef>
                <a:spcPts val="2400"/>
              </a:spcBef>
            </a:pPr>
            <a:r>
              <a:rPr lang="en-US" sz="2400" dirty="0"/>
              <a:t>Input: character trigraph counts (bag of words assumption)</a:t>
            </a:r>
          </a:p>
          <a:p>
            <a:pPr>
              <a:spcBef>
                <a:spcPts val="2400"/>
              </a:spcBef>
            </a:pPr>
            <a:r>
              <a:rPr lang="en-US" sz="2400" dirty="0"/>
              <a:t>Minimizes cross-entropy loss against randomly sampled negative documents</a:t>
            </a:r>
            <a:endParaRPr lang="en-GB" sz="2400" dirty="0"/>
          </a:p>
          <a:p>
            <a:pPr>
              <a:spcBef>
                <a:spcPts val="2400"/>
              </a:spcBef>
            </a:pPr>
            <a:endParaRPr lang="en-GB" sz="2400" dirty="0"/>
          </a:p>
        </p:txBody>
      </p:sp>
      <p:pic>
        <p:nvPicPr>
          <p:cNvPr id="6" name="Picture 5">
            <a:extLst>
              <a:ext uri="{FF2B5EF4-FFF2-40B4-BE49-F238E27FC236}">
                <a16:creationId xmlns:a16="http://schemas.microsoft.com/office/drawing/2014/main" id="{DDB54440-2E12-4FDD-A362-398DA1884E9E}"/>
              </a:ext>
            </a:extLst>
          </p:cNvPr>
          <p:cNvPicPr>
            <a:picLocks noChangeAspect="1"/>
          </p:cNvPicPr>
          <p:nvPr/>
        </p:nvPicPr>
        <p:blipFill>
          <a:blip r:embed="rId2"/>
          <a:stretch>
            <a:fillRect/>
          </a:stretch>
        </p:blipFill>
        <p:spPr>
          <a:xfrm>
            <a:off x="5597705" y="1579179"/>
            <a:ext cx="6481255" cy="2744011"/>
          </a:xfrm>
          <a:prstGeom prst="rect">
            <a:avLst/>
          </a:prstGeom>
        </p:spPr>
      </p:pic>
      <p:sp>
        <p:nvSpPr>
          <p:cNvPr id="7" name="Rectangle 6">
            <a:extLst>
              <a:ext uri="{FF2B5EF4-FFF2-40B4-BE49-F238E27FC236}">
                <a16:creationId xmlns:a16="http://schemas.microsoft.com/office/drawing/2014/main" id="{9296FACF-45ED-455A-BC5E-A058AFB73D21}"/>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p:txBody>
      </p:sp>
      <p:pic>
        <p:nvPicPr>
          <p:cNvPr id="8" name="Picture 7">
            <a:extLst>
              <a:ext uri="{FF2B5EF4-FFF2-40B4-BE49-F238E27FC236}">
                <a16:creationId xmlns:a16="http://schemas.microsoft.com/office/drawing/2014/main" id="{2720DF00-7E62-457A-A5D0-32E378D2AC33}"/>
              </a:ext>
            </a:extLst>
          </p:cNvPr>
          <p:cNvPicPr>
            <a:picLocks noChangeAspect="1"/>
          </p:cNvPicPr>
          <p:nvPr/>
        </p:nvPicPr>
        <p:blipFill>
          <a:blip r:embed="rId4"/>
          <a:stretch>
            <a:fillRect/>
          </a:stretch>
        </p:blipFill>
        <p:spPr>
          <a:xfrm>
            <a:off x="6435274" y="4588299"/>
            <a:ext cx="4806119" cy="1430995"/>
          </a:xfrm>
          <a:prstGeom prst="rect">
            <a:avLst/>
          </a:prstGeom>
        </p:spPr>
      </p:pic>
    </p:spTree>
    <p:extLst>
      <p:ext uri="{BB962C8B-B14F-4D97-AF65-F5344CB8AC3E}">
        <p14:creationId xmlns:p14="http://schemas.microsoft.com/office/powerpoint/2010/main" val="151577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5072EB1-21A4-47E8-8905-E31238C15C5A}"/>
              </a:ext>
            </a:extLst>
          </p:cNvPr>
          <p:cNvGrpSpPr/>
          <p:nvPr/>
        </p:nvGrpSpPr>
        <p:grpSpPr>
          <a:xfrm>
            <a:off x="9618892" y="2657361"/>
            <a:ext cx="1216380" cy="1069144"/>
            <a:chOff x="5751087" y="2657361"/>
            <a:chExt cx="1216380" cy="1069144"/>
          </a:xfrm>
        </p:grpSpPr>
        <p:sp>
          <p:nvSpPr>
            <p:cNvPr id="78" name="Rectangle: Folded Corner 77">
              <a:extLst>
                <a:ext uri="{FF2B5EF4-FFF2-40B4-BE49-F238E27FC236}">
                  <a16:creationId xmlns:a16="http://schemas.microsoft.com/office/drawing/2014/main" id="{924599C8-7BBA-4F8C-86BF-2AC3A1C83E7E}"/>
                </a:ext>
              </a:extLst>
            </p:cNvPr>
            <p:cNvSpPr/>
            <p:nvPr/>
          </p:nvSpPr>
          <p:spPr>
            <a:xfrm>
              <a:off x="5751087"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9" name="Rectangle 78">
              <a:extLst>
                <a:ext uri="{FF2B5EF4-FFF2-40B4-BE49-F238E27FC236}">
                  <a16:creationId xmlns:a16="http://schemas.microsoft.com/office/drawing/2014/main" id="{40D2B64D-FCE0-4B59-BCF0-E98E5376A554}"/>
                </a:ext>
              </a:extLst>
            </p:cNvPr>
            <p:cNvSpPr/>
            <p:nvPr/>
          </p:nvSpPr>
          <p:spPr>
            <a:xfrm>
              <a:off x="5848421"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79">
              <a:extLst>
                <a:ext uri="{FF2B5EF4-FFF2-40B4-BE49-F238E27FC236}">
                  <a16:creationId xmlns:a16="http://schemas.microsoft.com/office/drawing/2014/main" id="{9D111A76-06D5-440D-BD9B-329D96CD9639}"/>
                </a:ext>
              </a:extLst>
            </p:cNvPr>
            <p:cNvSpPr/>
            <p:nvPr/>
          </p:nvSpPr>
          <p:spPr>
            <a:xfrm>
              <a:off x="5848421"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DE9940F1-A54B-417C-90AF-210708E9BF73}"/>
                </a:ext>
              </a:extLst>
            </p:cNvPr>
            <p:cNvSpPr/>
            <p:nvPr/>
          </p:nvSpPr>
          <p:spPr>
            <a:xfrm>
              <a:off x="5848421"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6BA26FCE-2AC7-4BCB-BC52-97569F611E39}"/>
                </a:ext>
              </a:extLst>
            </p:cNvPr>
            <p:cNvSpPr/>
            <p:nvPr/>
          </p:nvSpPr>
          <p:spPr>
            <a:xfrm>
              <a:off x="5848421"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1CBB9BA-BC2C-4B24-B742-D9E66C7596E0}"/>
                </a:ext>
              </a:extLst>
            </p:cNvPr>
            <p:cNvSpPr/>
            <p:nvPr/>
          </p:nvSpPr>
          <p:spPr>
            <a:xfrm>
              <a:off x="5848421"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BC5EB69D-0C57-4334-9422-BA05B87AB8E7}"/>
                </a:ext>
              </a:extLst>
            </p:cNvPr>
            <p:cNvSpPr/>
            <p:nvPr/>
          </p:nvSpPr>
          <p:spPr>
            <a:xfrm>
              <a:off x="5848421"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510A823C-EDE6-43FE-93F1-EEE63861848E}"/>
                </a:ext>
              </a:extLst>
            </p:cNvPr>
            <p:cNvSpPr/>
            <p:nvPr/>
          </p:nvSpPr>
          <p:spPr>
            <a:xfrm>
              <a:off x="6307696"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405A8C97-D251-48C5-9387-E63E74015C58}"/>
                </a:ext>
              </a:extLst>
            </p:cNvPr>
            <p:cNvSpPr/>
            <p:nvPr/>
          </p:nvSpPr>
          <p:spPr>
            <a:xfrm>
              <a:off x="6441831"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83B5D1FB-D377-48D4-9EF1-7927F5059CBA}"/>
                </a:ext>
              </a:extLst>
            </p:cNvPr>
            <p:cNvSpPr/>
            <p:nvPr/>
          </p:nvSpPr>
          <p:spPr>
            <a:xfrm>
              <a:off x="5848421"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EB42BB8E-753A-405E-BD6B-D2FA7B42D353}"/>
                </a:ext>
              </a:extLst>
            </p:cNvPr>
            <p:cNvSpPr/>
            <p:nvPr/>
          </p:nvSpPr>
          <p:spPr>
            <a:xfrm>
              <a:off x="6080457"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7EE7EADD-70DE-423B-93B4-E1805DE4F7E7}"/>
                </a:ext>
              </a:extLst>
            </p:cNvPr>
            <p:cNvSpPr/>
            <p:nvPr/>
          </p:nvSpPr>
          <p:spPr>
            <a:xfrm>
              <a:off x="6221274"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790AB0A7-437C-4E65-8A92-4569A3EDF8BD}"/>
                </a:ext>
              </a:extLst>
            </p:cNvPr>
            <p:cNvSpPr/>
            <p:nvPr/>
          </p:nvSpPr>
          <p:spPr>
            <a:xfrm>
              <a:off x="6108649"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D002A274-ADD5-4A9C-B218-7484EDACD845}"/>
                </a:ext>
              </a:extLst>
            </p:cNvPr>
            <p:cNvSpPr/>
            <p:nvPr/>
          </p:nvSpPr>
          <p:spPr>
            <a:xfrm>
              <a:off x="5968053" y="3237765"/>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095CAF78-ECF7-4C98-B72E-A59740CC231D}"/>
                </a:ext>
              </a:extLst>
            </p:cNvPr>
            <p:cNvSpPr/>
            <p:nvPr/>
          </p:nvSpPr>
          <p:spPr>
            <a:xfrm>
              <a:off x="6570849"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B7E2DA8C-8477-43E6-BE79-4CE7788C3100}"/>
                </a:ext>
              </a:extLst>
            </p:cNvPr>
            <p:cNvSpPr/>
            <p:nvPr/>
          </p:nvSpPr>
          <p:spPr>
            <a:xfrm>
              <a:off x="6704387"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7" name="Rectangle: Folded Corner 36">
            <a:extLst>
              <a:ext uri="{FF2B5EF4-FFF2-40B4-BE49-F238E27FC236}">
                <a16:creationId xmlns:a16="http://schemas.microsoft.com/office/drawing/2014/main" id="{D6707DD4-F42F-4DBC-9F54-92DE282E05EA}"/>
              </a:ext>
            </a:extLst>
          </p:cNvPr>
          <p:cNvSpPr/>
          <p:nvPr/>
        </p:nvSpPr>
        <p:spPr>
          <a:xfrm>
            <a:off x="5761953"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Rectangle 37">
            <a:extLst>
              <a:ext uri="{FF2B5EF4-FFF2-40B4-BE49-F238E27FC236}">
                <a16:creationId xmlns:a16="http://schemas.microsoft.com/office/drawing/2014/main" id="{643D0E74-00E6-478C-96C4-B33411DADD5D}"/>
              </a:ext>
            </a:extLst>
          </p:cNvPr>
          <p:cNvSpPr/>
          <p:nvPr/>
        </p:nvSpPr>
        <p:spPr>
          <a:xfrm>
            <a:off x="5859287"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0A6C146-4855-4F1E-8F21-0DF71E39DCFB}"/>
              </a:ext>
            </a:extLst>
          </p:cNvPr>
          <p:cNvSpPr/>
          <p:nvPr/>
        </p:nvSpPr>
        <p:spPr>
          <a:xfrm>
            <a:off x="5859287"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C76A27C-2453-4634-A57B-266F99055D5A}"/>
              </a:ext>
            </a:extLst>
          </p:cNvPr>
          <p:cNvSpPr/>
          <p:nvPr/>
        </p:nvSpPr>
        <p:spPr>
          <a:xfrm>
            <a:off x="5859287"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E36A048F-DF94-43E8-8BCF-B2F46285E4E5}"/>
              </a:ext>
            </a:extLst>
          </p:cNvPr>
          <p:cNvSpPr/>
          <p:nvPr/>
        </p:nvSpPr>
        <p:spPr>
          <a:xfrm>
            <a:off x="5859287"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63D0A4-60B5-46AB-9BBC-F9E2976BA1A2}"/>
              </a:ext>
            </a:extLst>
          </p:cNvPr>
          <p:cNvSpPr/>
          <p:nvPr/>
        </p:nvSpPr>
        <p:spPr>
          <a:xfrm>
            <a:off x="5859287"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E905245-1A5F-4159-A3D7-FCC1C19B1929}"/>
              </a:ext>
            </a:extLst>
          </p:cNvPr>
          <p:cNvSpPr/>
          <p:nvPr/>
        </p:nvSpPr>
        <p:spPr>
          <a:xfrm>
            <a:off x="5859287"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FD74E82E-ED4C-4BE5-BE8D-C0AC57D15F5B}"/>
              </a:ext>
            </a:extLst>
          </p:cNvPr>
          <p:cNvSpPr/>
          <p:nvPr/>
        </p:nvSpPr>
        <p:spPr>
          <a:xfrm>
            <a:off x="6318562" y="3014016"/>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F1CD6BD-2B2F-475B-B16D-30D530799EA9}"/>
              </a:ext>
            </a:extLst>
          </p:cNvPr>
          <p:cNvSpPr/>
          <p:nvPr/>
        </p:nvSpPr>
        <p:spPr>
          <a:xfrm>
            <a:off x="6452697"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D8EA288D-A887-4939-837C-F2A816FD8359}"/>
              </a:ext>
            </a:extLst>
          </p:cNvPr>
          <p:cNvSpPr/>
          <p:nvPr/>
        </p:nvSpPr>
        <p:spPr>
          <a:xfrm>
            <a:off x="5859287"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5BD92AE2-3804-4EFD-8D39-3B92EAB9D145}"/>
              </a:ext>
            </a:extLst>
          </p:cNvPr>
          <p:cNvSpPr/>
          <p:nvPr/>
        </p:nvSpPr>
        <p:spPr>
          <a:xfrm>
            <a:off x="6091323"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3BAAF11-995D-4C0A-A316-FF5C0459D844}"/>
              </a:ext>
            </a:extLst>
          </p:cNvPr>
          <p:cNvSpPr/>
          <p:nvPr/>
        </p:nvSpPr>
        <p:spPr>
          <a:xfrm>
            <a:off x="6232140"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17BB66FA-6F63-4917-8094-208BC026A579}"/>
              </a:ext>
            </a:extLst>
          </p:cNvPr>
          <p:cNvSpPr/>
          <p:nvPr/>
        </p:nvSpPr>
        <p:spPr>
          <a:xfrm>
            <a:off x="6119515"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BAB482D4-5835-4850-B471-4EC438CB027A}"/>
              </a:ext>
            </a:extLst>
          </p:cNvPr>
          <p:cNvSpPr/>
          <p:nvPr/>
        </p:nvSpPr>
        <p:spPr>
          <a:xfrm>
            <a:off x="5978919" y="3237765"/>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6DD08517-4F3A-47E5-8655-6D19786042A8}"/>
              </a:ext>
            </a:extLst>
          </p:cNvPr>
          <p:cNvSpPr/>
          <p:nvPr/>
        </p:nvSpPr>
        <p:spPr>
          <a:xfrm>
            <a:off x="6581715"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2BC4D4E0-404F-49C6-9E05-81B5983FD087}"/>
              </a:ext>
            </a:extLst>
          </p:cNvPr>
          <p:cNvSpPr/>
          <p:nvPr/>
        </p:nvSpPr>
        <p:spPr>
          <a:xfrm>
            <a:off x="6715253"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3697" y="4293476"/>
            <a:ext cx="5912069" cy="2117834"/>
          </a:xfrm>
        </p:spPr>
        <p:txBody>
          <a:bodyPr anchor="t">
            <a:normAutofit/>
          </a:bodyPr>
          <a:lstStyle/>
          <a:p>
            <a:pPr marL="0" indent="0">
              <a:spcBef>
                <a:spcPts val="1800"/>
              </a:spcBef>
              <a:buNone/>
            </a:pPr>
            <a:r>
              <a:rPr lang="en-US" sz="1900" dirty="0"/>
              <a:t>A term should not contribute disproportionately</a:t>
            </a:r>
          </a:p>
          <a:p>
            <a:pPr marL="0" indent="0">
              <a:spcBef>
                <a:spcPts val="1800"/>
              </a:spcBef>
              <a:buNone/>
            </a:pPr>
            <a:r>
              <a:rPr lang="en-US" sz="1900" dirty="0"/>
              <a:t>Increase in TF should have larger impact for smaller TFs</a:t>
            </a:r>
          </a:p>
          <a:p>
            <a:pPr marL="0" indent="0">
              <a:spcBef>
                <a:spcPts val="1800"/>
              </a:spcBef>
              <a:buNone/>
            </a:pPr>
            <a:r>
              <a:rPr lang="en-US" sz="1900" dirty="0"/>
              <a:t>Tip: put a saturation function over the TF</a:t>
            </a:r>
            <a:endParaRPr lang="en-GB" sz="19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t>Term saturation</a:t>
            </a:r>
            <a:endParaRPr lang="en-US" sz="2400" dirty="0">
              <a:solidFill>
                <a:schemeClr val="bg1">
                  <a:lumMod val="85000"/>
                </a:schemeClr>
              </a:solidFill>
            </a:endParaRPr>
          </a:p>
          <a:p>
            <a:r>
              <a:rPr lang="en-US" sz="2400" dirty="0">
                <a:solidFill>
                  <a:schemeClr val="bg1">
                    <a:lumMod val="85000"/>
                  </a:schemeClr>
                </a:solidFill>
              </a:rPr>
              <a:t>Document length</a:t>
            </a:r>
            <a:endParaRPr lang="en-US" sz="2400" dirty="0"/>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
        <p:nvSpPr>
          <p:cNvPr id="43" name="TextBox 42">
            <a:extLst>
              <a:ext uri="{FF2B5EF4-FFF2-40B4-BE49-F238E27FC236}">
                <a16:creationId xmlns:a16="http://schemas.microsoft.com/office/drawing/2014/main" id="{4DD14302-6857-4A24-A8AE-F337B1D021C3}"/>
              </a:ext>
            </a:extLst>
          </p:cNvPr>
          <p:cNvSpPr txBox="1"/>
          <p:nvPr/>
        </p:nvSpPr>
        <p:spPr>
          <a:xfrm>
            <a:off x="7209204" y="2991878"/>
            <a:ext cx="2167951" cy="400110"/>
          </a:xfrm>
          <a:prstGeom prst="rect">
            <a:avLst/>
          </a:prstGeom>
          <a:noFill/>
        </p:spPr>
        <p:txBody>
          <a:bodyPr wrap="square" rtlCol="0">
            <a:spAutoFit/>
          </a:bodyPr>
          <a:lstStyle/>
          <a:p>
            <a:pPr algn="ctr"/>
            <a:r>
              <a:rPr lang="en-US" sz="2000" dirty="0"/>
              <a:t>preferable over</a:t>
            </a:r>
            <a:endParaRPr lang="en-GB" sz="2000" dirty="0"/>
          </a:p>
        </p:txBody>
      </p:sp>
      <p:grpSp>
        <p:nvGrpSpPr>
          <p:cNvPr id="30" name="Group 29">
            <a:extLst>
              <a:ext uri="{FF2B5EF4-FFF2-40B4-BE49-F238E27FC236}">
                <a16:creationId xmlns:a16="http://schemas.microsoft.com/office/drawing/2014/main" id="{C50B170E-E0B0-4815-BC0C-A25DA48B7376}"/>
              </a:ext>
            </a:extLst>
          </p:cNvPr>
          <p:cNvGrpSpPr/>
          <p:nvPr/>
        </p:nvGrpSpPr>
        <p:grpSpPr>
          <a:xfrm>
            <a:off x="7204085" y="1617081"/>
            <a:ext cx="2178187" cy="307824"/>
            <a:chOff x="6967467" y="5576738"/>
            <a:chExt cx="3035093" cy="428923"/>
          </a:xfrm>
        </p:grpSpPr>
        <p:sp>
          <p:nvSpPr>
            <p:cNvPr id="32" name="Rectangle 31">
              <a:extLst>
                <a:ext uri="{FF2B5EF4-FFF2-40B4-BE49-F238E27FC236}">
                  <a16:creationId xmlns:a16="http://schemas.microsoft.com/office/drawing/2014/main" id="{ECDC5073-464D-4EA0-B716-B0774F40BFEC}"/>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68EAD2E0-EC3A-4964-B9A7-6A372B39788F}"/>
                </a:ext>
              </a:extLst>
            </p:cNvPr>
            <p:cNvGrpSpPr/>
            <p:nvPr/>
          </p:nvGrpSpPr>
          <p:grpSpPr>
            <a:xfrm rot="604810">
              <a:off x="9546511" y="5662933"/>
              <a:ext cx="297739" cy="195920"/>
              <a:chOff x="4325342" y="2733025"/>
              <a:chExt cx="335607" cy="220838"/>
            </a:xfrm>
          </p:grpSpPr>
          <p:sp>
            <p:nvSpPr>
              <p:cNvPr id="34" name="Oval 33">
                <a:extLst>
                  <a:ext uri="{FF2B5EF4-FFF2-40B4-BE49-F238E27FC236}">
                    <a16:creationId xmlns:a16="http://schemas.microsoft.com/office/drawing/2014/main" id="{E8393A10-4922-4536-9572-46C8A70FF7A6}"/>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Rounded Corners 34">
                <a:extLst>
                  <a:ext uri="{FF2B5EF4-FFF2-40B4-BE49-F238E27FC236}">
                    <a16:creationId xmlns:a16="http://schemas.microsoft.com/office/drawing/2014/main" id="{E2C94C0F-FD81-466B-A24D-35BB8E0DCA0C}"/>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31" name="Rectangle 30">
            <a:extLst>
              <a:ext uri="{FF2B5EF4-FFF2-40B4-BE49-F238E27FC236}">
                <a16:creationId xmlns:a16="http://schemas.microsoft.com/office/drawing/2014/main" id="{3EB6AEF1-DECF-40E7-8283-8A5AD7B8E951}"/>
              </a:ext>
            </a:extLst>
          </p:cNvPr>
          <p:cNvSpPr/>
          <p:nvPr/>
        </p:nvSpPr>
        <p:spPr>
          <a:xfrm>
            <a:off x="7327602" y="1728723"/>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DB2BD8E9-BCE5-42E6-B4FE-5369B1318F24}"/>
              </a:ext>
            </a:extLst>
          </p:cNvPr>
          <p:cNvSpPr/>
          <p:nvPr/>
        </p:nvSpPr>
        <p:spPr>
          <a:xfrm>
            <a:off x="7627147" y="1728723"/>
            <a:ext cx="241737" cy="845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2528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488A-A9D3-411D-9E9D-7D79A00DE16C}"/>
              </a:ext>
            </a:extLst>
          </p:cNvPr>
          <p:cNvSpPr>
            <a:spLocks noGrp="1"/>
          </p:cNvSpPr>
          <p:nvPr>
            <p:ph type="title"/>
          </p:nvPr>
        </p:nvSpPr>
        <p:spPr>
          <a:xfrm>
            <a:off x="1146705" y="754938"/>
            <a:ext cx="4170137" cy="1824762"/>
          </a:xfrm>
        </p:spPr>
        <p:txBody>
          <a:bodyPr>
            <a:normAutofit/>
          </a:bodyPr>
          <a:lstStyle/>
          <a:p>
            <a:r>
              <a:rPr lang="en-US" sz="4000" dirty="0"/>
              <a:t>Convolutional DSSM (CDSSM)</a:t>
            </a:r>
            <a:endParaRPr lang="en-GB" sz="4000" dirty="0"/>
          </a:p>
        </p:txBody>
      </p:sp>
      <p:pic>
        <p:nvPicPr>
          <p:cNvPr id="11" name="Content Placeholder 4">
            <a:extLst>
              <a:ext uri="{FF2B5EF4-FFF2-40B4-BE49-F238E27FC236}">
                <a16:creationId xmlns:a16="http://schemas.microsoft.com/office/drawing/2014/main" id="{352CC3CE-EC66-4CB8-A6AF-8DBD15991B10}"/>
              </a:ext>
            </a:extLst>
          </p:cNvPr>
          <p:cNvPicPr>
            <a:picLocks noGrp="1" noChangeAspect="1"/>
          </p:cNvPicPr>
          <p:nvPr>
            <p:ph idx="1"/>
          </p:nvPr>
        </p:nvPicPr>
        <p:blipFill rotWithShape="1">
          <a:blip r:embed="rId2"/>
          <a:srcRect t="31018" b="37298"/>
          <a:stretch/>
        </p:blipFill>
        <p:spPr>
          <a:xfrm>
            <a:off x="1396376" y="4384275"/>
            <a:ext cx="4881920" cy="2034703"/>
          </a:xfrm>
          <a:prstGeom prst="rect">
            <a:avLst/>
          </a:prstGeom>
        </p:spPr>
      </p:pic>
      <p:sp>
        <p:nvSpPr>
          <p:cNvPr id="4" name="Text Placeholder 3">
            <a:extLst>
              <a:ext uri="{FF2B5EF4-FFF2-40B4-BE49-F238E27FC236}">
                <a16:creationId xmlns:a16="http://schemas.microsoft.com/office/drawing/2014/main" id="{5C413767-D76D-4E8E-8035-219487915F7A}"/>
              </a:ext>
            </a:extLst>
          </p:cNvPr>
          <p:cNvSpPr>
            <a:spLocks noGrp="1"/>
          </p:cNvSpPr>
          <p:nvPr>
            <p:ph type="body" sz="half" idx="2"/>
          </p:nvPr>
        </p:nvSpPr>
        <p:spPr>
          <a:xfrm>
            <a:off x="1146706" y="2936979"/>
            <a:ext cx="5302540" cy="1447296"/>
          </a:xfrm>
        </p:spPr>
        <p:txBody>
          <a:bodyPr vert="horz" lIns="91440" tIns="45720" rIns="91440" bIns="45720" rtlCol="0">
            <a:normAutofit/>
          </a:bodyPr>
          <a:lstStyle/>
          <a:p>
            <a:pPr>
              <a:spcBef>
                <a:spcPts val="1800"/>
              </a:spcBef>
            </a:pPr>
            <a:r>
              <a:rPr lang="en-US" sz="1800" dirty="0"/>
              <a:t>Replace bag-of-words assumption by concatenating term vectors in a sequence on the input</a:t>
            </a:r>
          </a:p>
          <a:p>
            <a:pPr lvl="0">
              <a:spcBef>
                <a:spcPts val="1800"/>
              </a:spcBef>
              <a:buSzTx/>
              <a:defRPr/>
            </a:pPr>
            <a:r>
              <a:rPr lang="en-US" sz="1800" dirty="0"/>
              <a:t>Convolution followed by global max-pooling</a:t>
            </a:r>
          </a:p>
        </p:txBody>
      </p:sp>
      <p:sp>
        <p:nvSpPr>
          <p:cNvPr id="7" name="Rectangle 6">
            <a:extLst>
              <a:ext uri="{FF2B5EF4-FFF2-40B4-BE49-F238E27FC236}">
                <a16:creationId xmlns:a16="http://schemas.microsoft.com/office/drawing/2014/main" id="{9296FACF-45ED-455A-BC5E-A058AFB73D21}"/>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3"/>
              </a:rPr>
              <a:t>A latent semantic model with convolutional-pooling structure for information retrieval</a:t>
            </a:r>
            <a:r>
              <a:rPr lang="en-GB" sz="1200" dirty="0"/>
              <a:t>. In CIKM, 2014.</a:t>
            </a:r>
          </a:p>
        </p:txBody>
      </p:sp>
      <p:pic>
        <p:nvPicPr>
          <p:cNvPr id="9" name="Content Placeholder 6">
            <a:extLst>
              <a:ext uri="{FF2B5EF4-FFF2-40B4-BE49-F238E27FC236}">
                <a16:creationId xmlns:a16="http://schemas.microsoft.com/office/drawing/2014/main" id="{2791C840-2F8C-45DD-96F4-905B0ADE4652}"/>
              </a:ext>
            </a:extLst>
          </p:cNvPr>
          <p:cNvPicPr>
            <a:picLocks noChangeAspect="1"/>
          </p:cNvPicPr>
          <p:nvPr/>
        </p:nvPicPr>
        <p:blipFill>
          <a:blip r:embed="rId4"/>
          <a:stretch>
            <a:fillRect/>
          </a:stretch>
        </p:blipFill>
        <p:spPr>
          <a:xfrm>
            <a:off x="6698916" y="1634483"/>
            <a:ext cx="5118942" cy="3767143"/>
          </a:xfrm>
          <a:prstGeom prst="rect">
            <a:avLst/>
          </a:prstGeom>
        </p:spPr>
      </p:pic>
    </p:spTree>
    <p:extLst>
      <p:ext uri="{BB962C8B-B14F-4D97-AF65-F5344CB8AC3E}">
        <p14:creationId xmlns:p14="http://schemas.microsoft.com/office/powerpoint/2010/main" val="26015406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4FF19-C542-4227-A685-86C032925011}"/>
              </a:ext>
            </a:extLst>
          </p:cNvPr>
          <p:cNvPicPr>
            <a:picLocks noChangeAspect="1"/>
          </p:cNvPicPr>
          <p:nvPr/>
        </p:nvPicPr>
        <p:blipFill rotWithShape="1">
          <a:blip r:embed="rId2"/>
          <a:srcRect t="7282"/>
          <a:stretch/>
        </p:blipFill>
        <p:spPr>
          <a:xfrm>
            <a:off x="5234922" y="2249484"/>
            <a:ext cx="5729783" cy="3541715"/>
          </a:xfrm>
          <a:prstGeom prst="rect">
            <a:avLst/>
          </a:prstGeom>
          <a:ln>
            <a:noFill/>
          </a:ln>
          <a:effectLst>
            <a:outerShdw blurRad="292100" dist="139700" dir="2700000" algn="tl" rotWithShape="0">
              <a:srgbClr val="333333">
                <a:alpha val="65000"/>
              </a:srgbClr>
            </a:outerShdw>
          </a:effectLst>
        </p:spPr>
      </p:pic>
      <p:sp>
        <p:nvSpPr>
          <p:cNvPr id="5" name="Title 4">
            <a:extLst>
              <a:ext uri="{FF2B5EF4-FFF2-40B4-BE49-F238E27FC236}">
                <a16:creationId xmlns:a16="http://schemas.microsoft.com/office/drawing/2014/main" id="{A55ED60C-5B99-4839-9C82-984B60F88F61}"/>
              </a:ext>
            </a:extLst>
          </p:cNvPr>
          <p:cNvSpPr>
            <a:spLocks noGrp="1"/>
          </p:cNvSpPr>
          <p:nvPr>
            <p:ph type="title"/>
          </p:nvPr>
        </p:nvSpPr>
        <p:spPr/>
        <p:txBody>
          <a:bodyPr>
            <a:normAutofit/>
          </a:bodyPr>
          <a:lstStyle/>
          <a:p>
            <a:r>
              <a:rPr lang="en-US" sz="4000" dirty="0"/>
              <a:t>Remember…</a:t>
            </a:r>
            <a:endParaRPr lang="en-GB" sz="4000" dirty="0"/>
          </a:p>
        </p:txBody>
      </p:sp>
      <p:sp>
        <p:nvSpPr>
          <p:cNvPr id="7" name="Text Placeholder 6">
            <a:extLst>
              <a:ext uri="{FF2B5EF4-FFF2-40B4-BE49-F238E27FC236}">
                <a16:creationId xmlns:a16="http://schemas.microsoft.com/office/drawing/2014/main" id="{618FBAEE-6DAB-4B73-8638-CA694944E78E}"/>
              </a:ext>
            </a:extLst>
          </p:cNvPr>
          <p:cNvSpPr>
            <a:spLocks noGrp="1"/>
          </p:cNvSpPr>
          <p:nvPr>
            <p:ph type="body" sz="half" idx="2"/>
          </p:nvPr>
        </p:nvSpPr>
        <p:spPr/>
        <p:txBody>
          <a:bodyPr anchor="ctr">
            <a:normAutofit/>
          </a:bodyPr>
          <a:lstStyle/>
          <a:p>
            <a:r>
              <a:rPr lang="en-US" sz="2400" dirty="0"/>
              <a:t>…how different embedding spaces capture different notions of similarity?</a:t>
            </a:r>
            <a:endParaRPr lang="en-GB" sz="2400" dirty="0"/>
          </a:p>
        </p:txBody>
      </p:sp>
    </p:spTree>
    <p:extLst>
      <p:ext uri="{BB962C8B-B14F-4D97-AF65-F5344CB8AC3E}">
        <p14:creationId xmlns:p14="http://schemas.microsoft.com/office/powerpoint/2010/main" val="5646864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ACA9BD-4CAC-4BF8-87DB-6056FD3F1486}"/>
              </a:ext>
            </a:extLst>
          </p:cNvPr>
          <p:cNvSpPr>
            <a:spLocks noGrp="1"/>
          </p:cNvSpPr>
          <p:nvPr>
            <p:ph type="title"/>
          </p:nvPr>
        </p:nvSpPr>
        <p:spPr/>
        <p:txBody>
          <a:bodyPr/>
          <a:lstStyle/>
          <a:p>
            <a:r>
              <a:rPr lang="en-US" dirty="0"/>
              <a:t>DSSM trained on different types of data</a:t>
            </a:r>
            <a:endParaRPr lang="en-GB" dirty="0"/>
          </a:p>
        </p:txBody>
      </p:sp>
      <p:graphicFrame>
        <p:nvGraphicFramePr>
          <p:cNvPr id="13" name="Table 12">
            <a:extLst>
              <a:ext uri="{FF2B5EF4-FFF2-40B4-BE49-F238E27FC236}">
                <a16:creationId xmlns:a16="http://schemas.microsoft.com/office/drawing/2014/main" id="{6AC94AF5-6442-4ABF-B5E6-41A944D3FA8D}"/>
              </a:ext>
            </a:extLst>
          </p:cNvPr>
          <p:cNvGraphicFramePr>
            <a:graphicFrameLocks noGrp="1"/>
          </p:cNvGraphicFramePr>
          <p:nvPr>
            <p:extLst>
              <p:ext uri="{D42A27DB-BD31-4B8C-83A1-F6EECF244321}">
                <p14:modId xmlns:p14="http://schemas.microsoft.com/office/powerpoint/2010/main" val="1444814202"/>
              </p:ext>
            </p:extLst>
          </p:nvPr>
        </p:nvGraphicFramePr>
        <p:xfrm>
          <a:off x="910459" y="2391545"/>
          <a:ext cx="10371082" cy="1925320"/>
        </p:xfrm>
        <a:graphic>
          <a:graphicData uri="http://schemas.openxmlformats.org/drawingml/2006/table">
            <a:tbl>
              <a:tblPr firstRow="1">
                <a:tableStyleId>{7DF18680-E054-41AD-8BC1-D1AEF772440D}</a:tableStyleId>
              </a:tblPr>
              <a:tblGrid>
                <a:gridCol w="2267606">
                  <a:extLst>
                    <a:ext uri="{9D8B030D-6E8A-4147-A177-3AD203B41FA5}">
                      <a16:colId xmlns:a16="http://schemas.microsoft.com/office/drawing/2014/main" val="1423197699"/>
                    </a:ext>
                  </a:extLst>
                </a:gridCol>
                <a:gridCol w="3725917">
                  <a:extLst>
                    <a:ext uri="{9D8B030D-6E8A-4147-A177-3AD203B41FA5}">
                      <a16:colId xmlns:a16="http://schemas.microsoft.com/office/drawing/2014/main" val="846390860"/>
                    </a:ext>
                  </a:extLst>
                </a:gridCol>
                <a:gridCol w="1991711">
                  <a:extLst>
                    <a:ext uri="{9D8B030D-6E8A-4147-A177-3AD203B41FA5}">
                      <a16:colId xmlns:a16="http://schemas.microsoft.com/office/drawing/2014/main" val="3687460836"/>
                    </a:ext>
                  </a:extLst>
                </a:gridCol>
                <a:gridCol w="2385848">
                  <a:extLst>
                    <a:ext uri="{9D8B030D-6E8A-4147-A177-3AD203B41FA5}">
                      <a16:colId xmlns:a16="http://schemas.microsoft.com/office/drawing/2014/main" val="2736542785"/>
                    </a:ext>
                  </a:extLst>
                </a:gridCol>
              </a:tblGrid>
              <a:tr h="370840">
                <a:tc>
                  <a:txBody>
                    <a:bodyPr/>
                    <a:lstStyle/>
                    <a:p>
                      <a:r>
                        <a:rPr lang="en-US" sz="1400" dirty="0"/>
                        <a:t>Trained on pairs of…</a:t>
                      </a:r>
                      <a:endParaRPr lang="en-GB" sz="1400" dirty="0"/>
                    </a:p>
                  </a:txBody>
                  <a:tcPr/>
                </a:tc>
                <a:tc>
                  <a:txBody>
                    <a:bodyPr/>
                    <a:lstStyle/>
                    <a:p>
                      <a:r>
                        <a:rPr lang="en-US" sz="1400" dirty="0"/>
                        <a:t>Sample training data</a:t>
                      </a:r>
                      <a:endParaRPr lang="en-GB" sz="1400" dirty="0"/>
                    </a:p>
                  </a:txBody>
                  <a:tcPr/>
                </a:tc>
                <a:tc>
                  <a:txBody>
                    <a:bodyPr/>
                    <a:lstStyle/>
                    <a:p>
                      <a:r>
                        <a:rPr lang="en-US" sz="1400" dirty="0"/>
                        <a:t>Useful for?</a:t>
                      </a:r>
                      <a:endParaRPr lang="en-GB" sz="1400" dirty="0"/>
                    </a:p>
                  </a:txBody>
                  <a:tcPr/>
                </a:tc>
                <a:tc>
                  <a:txBody>
                    <a:bodyPr/>
                    <a:lstStyle/>
                    <a:p>
                      <a:r>
                        <a:rPr lang="en-US" sz="1400" dirty="0"/>
                        <a:t>Paper</a:t>
                      </a:r>
                      <a:endParaRPr lang="en-GB" sz="1400" dirty="0"/>
                    </a:p>
                  </a:txBody>
                  <a:tcPr/>
                </a:tc>
                <a:extLst>
                  <a:ext uri="{0D108BD9-81ED-4DB2-BD59-A6C34878D82A}">
                    <a16:rowId xmlns:a16="http://schemas.microsoft.com/office/drawing/2014/main" val="4255920734"/>
                  </a:ext>
                </a:extLst>
              </a:tr>
              <a:tr h="370840">
                <a:tc>
                  <a:txBody>
                    <a:bodyPr/>
                    <a:lstStyle/>
                    <a:p>
                      <a:r>
                        <a:rPr lang="en-US" sz="1400" dirty="0"/>
                        <a:t>Query and document titles</a:t>
                      </a:r>
                      <a:endParaRPr lang="en-GB" sz="1400" dirty="0"/>
                    </a:p>
                  </a:txBody>
                  <a:tcPr/>
                </a:tc>
                <a:tc>
                  <a:txBody>
                    <a:bodyPr/>
                    <a:lstStyle/>
                    <a:p>
                      <a:r>
                        <a:rPr lang="en-US" sz="1200" dirty="0"/>
                        <a:t>&lt;“things to do in </a:t>
                      </a:r>
                      <a:r>
                        <a:rPr lang="en-US" sz="1200" dirty="0" err="1"/>
                        <a:t>seattle</a:t>
                      </a:r>
                      <a:r>
                        <a:rPr lang="en-US" sz="1200" dirty="0"/>
                        <a:t>”, “</a:t>
                      </a:r>
                      <a:r>
                        <a:rPr lang="en-US" sz="1200" dirty="0" err="1"/>
                        <a:t>seattle</a:t>
                      </a:r>
                      <a:r>
                        <a:rPr lang="en-US" sz="1200" dirty="0"/>
                        <a:t> tourist attractions”&gt;</a:t>
                      </a:r>
                      <a:endParaRPr lang="en-GB" sz="1200" dirty="0"/>
                    </a:p>
                  </a:txBody>
                  <a:tcPr/>
                </a:tc>
                <a:tc>
                  <a:txBody>
                    <a:bodyPr/>
                    <a:lstStyle/>
                    <a:p>
                      <a:r>
                        <a:rPr lang="en-US" sz="1400" dirty="0"/>
                        <a:t>Document ranking</a:t>
                      </a:r>
                      <a:endParaRPr lang="en-GB" sz="1400" dirty="0"/>
                    </a:p>
                  </a:txBody>
                  <a:tcPr/>
                </a:tc>
                <a:tc>
                  <a:txBody>
                    <a:bodyPr/>
                    <a:lstStyle/>
                    <a:p>
                      <a:r>
                        <a:rPr lang="en-US" sz="1400" dirty="0"/>
                        <a:t>(Shen et al., 2014)</a:t>
                      </a:r>
                    </a:p>
                    <a:p>
                      <a:r>
                        <a:rPr lang="en-GB" sz="1400" dirty="0">
                          <a:hlinkClick r:id="rId2"/>
                        </a:rPr>
                        <a:t>https://dl.acm.org/citation...</a:t>
                      </a:r>
                      <a:endParaRPr lang="en-GB" sz="1400" dirty="0"/>
                    </a:p>
                  </a:txBody>
                  <a:tcPr/>
                </a:tc>
                <a:extLst>
                  <a:ext uri="{0D108BD9-81ED-4DB2-BD59-A6C34878D82A}">
                    <a16:rowId xmlns:a16="http://schemas.microsoft.com/office/drawing/2014/main" val="4006343577"/>
                  </a:ext>
                </a:extLst>
              </a:tr>
              <a:tr h="370840">
                <a:tc>
                  <a:txBody>
                    <a:bodyPr/>
                    <a:lstStyle/>
                    <a:p>
                      <a:r>
                        <a:rPr lang="en-US" sz="1400" dirty="0"/>
                        <a:t>Query prefix and suffix</a:t>
                      </a:r>
                      <a:endParaRPr lang="en-GB" sz="1400" dirty="0"/>
                    </a:p>
                  </a:txBody>
                  <a:tcPr/>
                </a:tc>
                <a:tc>
                  <a:txBody>
                    <a:bodyPr/>
                    <a:lstStyle/>
                    <a:p>
                      <a:r>
                        <a:rPr lang="en-US" sz="1200" dirty="0"/>
                        <a:t>&lt;“things to do in”, “</a:t>
                      </a:r>
                      <a:r>
                        <a:rPr lang="en-US" sz="1200" dirty="0" err="1"/>
                        <a:t>seattle</a:t>
                      </a:r>
                      <a:r>
                        <a:rPr lang="en-US" sz="1200" dirty="0"/>
                        <a:t>”&gt;</a:t>
                      </a:r>
                      <a:endParaRPr lang="en-GB" sz="1200" dirty="0"/>
                    </a:p>
                  </a:txBody>
                  <a:tcPr/>
                </a:tc>
                <a:tc>
                  <a:txBody>
                    <a:bodyPr/>
                    <a:lstStyle/>
                    <a:p>
                      <a:r>
                        <a:rPr lang="en-US" sz="1400" dirty="0"/>
                        <a:t>Query auto-completion</a:t>
                      </a:r>
                      <a:endParaRPr lang="en-GB" sz="1400" dirty="0"/>
                    </a:p>
                  </a:txBody>
                  <a:tcPr/>
                </a:tc>
                <a:tc>
                  <a:txBody>
                    <a:bodyPr/>
                    <a:lstStyle/>
                    <a:p>
                      <a:r>
                        <a:rPr lang="en-US" sz="1400" dirty="0"/>
                        <a:t>(Mitra and Craswell, 2015)</a:t>
                      </a:r>
                    </a:p>
                    <a:p>
                      <a:r>
                        <a:rPr lang="en-GB" sz="1400" dirty="0">
                          <a:hlinkClick r:id="rId3"/>
                        </a:rPr>
                        <a:t>https://dl.acm.org/citation...</a:t>
                      </a:r>
                      <a:endParaRPr lang="en-GB" sz="1400" dirty="0"/>
                    </a:p>
                  </a:txBody>
                  <a:tcPr/>
                </a:tc>
                <a:extLst>
                  <a:ext uri="{0D108BD9-81ED-4DB2-BD59-A6C34878D82A}">
                    <a16:rowId xmlns:a16="http://schemas.microsoft.com/office/drawing/2014/main" val="2915242702"/>
                  </a:ext>
                </a:extLst>
              </a:tr>
              <a:tr h="370840">
                <a:tc>
                  <a:txBody>
                    <a:bodyPr/>
                    <a:lstStyle/>
                    <a:p>
                      <a:r>
                        <a:rPr lang="en-US" sz="1400" dirty="0"/>
                        <a:t>Consecutive queries in user sessions</a:t>
                      </a:r>
                      <a:endParaRPr lang="en-GB" sz="1400" dirty="0"/>
                    </a:p>
                  </a:txBody>
                  <a:tcPr/>
                </a:tc>
                <a:tc>
                  <a:txBody>
                    <a:bodyPr/>
                    <a:lstStyle/>
                    <a:p>
                      <a:r>
                        <a:rPr lang="en-US" sz="1200" dirty="0"/>
                        <a:t>&lt;“things to do in </a:t>
                      </a:r>
                      <a:r>
                        <a:rPr lang="en-US" sz="1200" dirty="0" err="1"/>
                        <a:t>seattle</a:t>
                      </a:r>
                      <a:r>
                        <a:rPr lang="en-US" sz="1200" dirty="0"/>
                        <a:t>”, “space needle”&gt;</a:t>
                      </a:r>
                      <a:endParaRPr lang="en-GB" sz="1200" dirty="0"/>
                    </a:p>
                  </a:txBody>
                  <a:tcPr/>
                </a:tc>
                <a:tc>
                  <a:txBody>
                    <a:bodyPr/>
                    <a:lstStyle/>
                    <a:p>
                      <a:r>
                        <a:rPr lang="en-US" sz="1400" dirty="0"/>
                        <a:t>Next query suggestion</a:t>
                      </a:r>
                      <a:endParaRPr lang="en-GB" sz="1400" dirty="0"/>
                    </a:p>
                  </a:txBody>
                  <a:tcPr/>
                </a:tc>
                <a:tc>
                  <a:txBody>
                    <a:bodyPr/>
                    <a:lstStyle/>
                    <a:p>
                      <a:r>
                        <a:rPr lang="en-US" sz="1400" dirty="0"/>
                        <a:t>(Mitra, 2015)</a:t>
                      </a:r>
                    </a:p>
                    <a:p>
                      <a:r>
                        <a:rPr lang="en-GB" sz="1400" dirty="0">
                          <a:hlinkClick r:id="rId4"/>
                        </a:rPr>
                        <a:t>https://dl.acm.org/citation...</a:t>
                      </a:r>
                      <a:endParaRPr lang="en-GB" sz="1400" dirty="0"/>
                    </a:p>
                  </a:txBody>
                  <a:tcPr/>
                </a:tc>
                <a:extLst>
                  <a:ext uri="{0D108BD9-81ED-4DB2-BD59-A6C34878D82A}">
                    <a16:rowId xmlns:a16="http://schemas.microsoft.com/office/drawing/2014/main" val="178106315"/>
                  </a:ext>
                </a:extLst>
              </a:tr>
            </a:tbl>
          </a:graphicData>
        </a:graphic>
      </p:graphicFrame>
      <p:sp>
        <p:nvSpPr>
          <p:cNvPr id="2" name="TextBox 1">
            <a:extLst>
              <a:ext uri="{FF2B5EF4-FFF2-40B4-BE49-F238E27FC236}">
                <a16:creationId xmlns:a16="http://schemas.microsoft.com/office/drawing/2014/main" id="{C050BBDD-D6EA-4144-99E3-E5CB04D6D24E}"/>
              </a:ext>
            </a:extLst>
          </p:cNvPr>
          <p:cNvSpPr txBox="1"/>
          <p:nvPr/>
        </p:nvSpPr>
        <p:spPr>
          <a:xfrm>
            <a:off x="2055288" y="4743567"/>
            <a:ext cx="8081424" cy="954107"/>
          </a:xfrm>
          <a:prstGeom prst="rect">
            <a:avLst/>
          </a:prstGeom>
          <a:noFill/>
        </p:spPr>
        <p:txBody>
          <a:bodyPr wrap="square" rtlCol="0">
            <a:spAutoFit/>
          </a:bodyPr>
          <a:lstStyle/>
          <a:p>
            <a:pPr algn="ctr"/>
            <a:r>
              <a:rPr lang="en-US" sz="2800" dirty="0"/>
              <a:t>Each model captures a different notion of similarity (or regularity) in the learnt embedding space</a:t>
            </a:r>
            <a:endParaRPr lang="en-GB" sz="2800" dirty="0"/>
          </a:p>
        </p:txBody>
      </p:sp>
      <p:sp>
        <p:nvSpPr>
          <p:cNvPr id="5" name="Rectangle 4">
            <a:extLst>
              <a:ext uri="{FF2B5EF4-FFF2-40B4-BE49-F238E27FC236}">
                <a16:creationId xmlns:a16="http://schemas.microsoft.com/office/drawing/2014/main" id="{351C830D-E42C-4A29-B34A-EBFE74B1E6B2}"/>
              </a:ext>
            </a:extLst>
          </p:cNvPr>
          <p:cNvSpPr/>
          <p:nvPr/>
        </p:nvSpPr>
        <p:spPr>
          <a:xfrm>
            <a:off x="179651" y="6204337"/>
            <a:ext cx="11832699" cy="646331"/>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5"/>
              </a:rPr>
              <a:t>A latent semantic model with convolutional-pooling structure for information retrieval</a:t>
            </a:r>
            <a:r>
              <a:rPr lang="en-GB" sz="1200" dirty="0"/>
              <a:t>. In CIKM, 2014.</a:t>
            </a:r>
          </a:p>
          <a:p>
            <a:pPr lvl="0" algn="ctr" defTabSz="914400">
              <a:defRPr/>
            </a:pPr>
            <a:r>
              <a:rPr lang="en-GB" sz="1200" dirty="0"/>
              <a:t>Bhaskar Mitra and Nick Craswell. </a:t>
            </a:r>
            <a:r>
              <a:rPr lang="en-GB" sz="1200" dirty="0">
                <a:hlinkClick r:id="rId6"/>
              </a:rPr>
              <a:t>Query auto-completion for rare prefixes</a:t>
            </a:r>
            <a:r>
              <a:rPr lang="en-GB" sz="1200" dirty="0"/>
              <a:t>. In CIKM, 2015.</a:t>
            </a:r>
          </a:p>
          <a:p>
            <a:pPr lvl="0" algn="ctr" defTabSz="914400">
              <a:defRPr/>
            </a:pPr>
            <a:r>
              <a:rPr lang="en-GB" sz="1200" dirty="0"/>
              <a:t>Bhaskar Mitra. </a:t>
            </a:r>
            <a:r>
              <a:rPr lang="en-GB" sz="1200" dirty="0">
                <a:hlinkClick r:id="rId7"/>
              </a:rPr>
              <a:t>Exploring session context using distributed representations of queries and reformulations</a:t>
            </a:r>
            <a:r>
              <a:rPr lang="en-GB" sz="1200" dirty="0"/>
              <a:t>. In SIGIR, 2015.</a:t>
            </a:r>
          </a:p>
        </p:txBody>
      </p:sp>
    </p:spTree>
    <p:extLst>
      <p:ext uri="{BB962C8B-B14F-4D97-AF65-F5344CB8AC3E}">
        <p14:creationId xmlns:p14="http://schemas.microsoft.com/office/powerpoint/2010/main" val="1644930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1">
            <a:extLst>
              <a:ext uri="{FF2B5EF4-FFF2-40B4-BE49-F238E27FC236}">
                <a16:creationId xmlns:a16="http://schemas.microsoft.com/office/drawing/2014/main" id="{63A6816D-63AD-4EFF-A3D1-CECF43081674}"/>
              </a:ext>
            </a:extLst>
          </p:cNvPr>
          <p:cNvPicPr>
            <a:picLocks noChangeAspect="1"/>
          </p:cNvPicPr>
          <p:nvPr/>
        </p:nvPicPr>
        <p:blipFill>
          <a:blip r:embed="rId2"/>
          <a:stretch>
            <a:fillRect/>
          </a:stretch>
        </p:blipFill>
        <p:spPr>
          <a:xfrm>
            <a:off x="2327997" y="3577745"/>
            <a:ext cx="7536007" cy="2162554"/>
          </a:xfrm>
          <a:prstGeom prst="rect">
            <a:avLst/>
          </a:prstGeom>
        </p:spPr>
      </p:pic>
      <p:sp>
        <p:nvSpPr>
          <p:cNvPr id="3" name="TextBox 2">
            <a:extLst>
              <a:ext uri="{FF2B5EF4-FFF2-40B4-BE49-F238E27FC236}">
                <a16:creationId xmlns:a16="http://schemas.microsoft.com/office/drawing/2014/main" id="{3E6DFF46-8840-4AE0-B200-28F68D37EE66}"/>
              </a:ext>
            </a:extLst>
          </p:cNvPr>
          <p:cNvSpPr txBox="1"/>
          <p:nvPr/>
        </p:nvSpPr>
        <p:spPr>
          <a:xfrm flipH="1">
            <a:off x="2335978" y="2408756"/>
            <a:ext cx="7516868" cy="923330"/>
          </a:xfrm>
          <a:prstGeom prst="rect">
            <a:avLst/>
          </a:prstGeom>
          <a:noFill/>
        </p:spPr>
        <p:txBody>
          <a:bodyPr wrap="square" rtlCol="0">
            <a:spAutoFit/>
          </a:bodyPr>
          <a:lstStyle/>
          <a:p>
            <a:r>
              <a:rPr lang="en-US" dirty="0"/>
              <a:t>Nearest neighbors for “</a:t>
            </a:r>
            <a:r>
              <a:rPr lang="en-US" dirty="0" err="1"/>
              <a:t>seattle</a:t>
            </a:r>
            <a:r>
              <a:rPr lang="en-US" dirty="0"/>
              <a:t>” and “</a:t>
            </a:r>
            <a:r>
              <a:rPr lang="en-US" dirty="0" err="1"/>
              <a:t>taylor</a:t>
            </a:r>
            <a:r>
              <a:rPr lang="en-US" dirty="0"/>
              <a:t> swift” based on two DSSM models – one trained on query-document pairs and the other trained on query prefix-suffix pairs</a:t>
            </a:r>
            <a:endParaRPr lang="en-GB" dirty="0"/>
          </a:p>
        </p:txBody>
      </p:sp>
      <p:sp>
        <p:nvSpPr>
          <p:cNvPr id="2" name="Title 1">
            <a:extLst>
              <a:ext uri="{FF2B5EF4-FFF2-40B4-BE49-F238E27FC236}">
                <a16:creationId xmlns:a16="http://schemas.microsoft.com/office/drawing/2014/main" id="{1CAD7C05-D707-4B45-A7AA-73607F97E671}"/>
              </a:ext>
            </a:extLst>
          </p:cNvPr>
          <p:cNvSpPr>
            <a:spLocks noGrp="1"/>
          </p:cNvSpPr>
          <p:nvPr>
            <p:ph type="title"/>
          </p:nvPr>
        </p:nvSpPr>
        <p:spPr>
          <a:xfrm>
            <a:off x="838200" y="841780"/>
            <a:ext cx="10515600" cy="1325563"/>
          </a:xfrm>
        </p:spPr>
        <p:txBody>
          <a:bodyPr>
            <a:normAutofit/>
          </a:bodyPr>
          <a:lstStyle/>
          <a:p>
            <a:r>
              <a:rPr lang="en-US" sz="3600" dirty="0"/>
              <a:t>Different regularities in different embedding spaces</a:t>
            </a:r>
            <a:endParaRPr lang="en-GB" sz="3600" dirty="0"/>
          </a:p>
        </p:txBody>
      </p:sp>
      <p:sp>
        <p:nvSpPr>
          <p:cNvPr id="5" name="Rectangle 4">
            <a:extLst>
              <a:ext uri="{FF2B5EF4-FFF2-40B4-BE49-F238E27FC236}">
                <a16:creationId xmlns:a16="http://schemas.microsoft.com/office/drawing/2014/main" id="{5F919A4B-4BCE-4931-B776-0935C8C46C35}"/>
              </a:ext>
            </a:extLst>
          </p:cNvPr>
          <p:cNvSpPr/>
          <p:nvPr/>
        </p:nvSpPr>
        <p:spPr>
          <a:xfrm>
            <a:off x="179651" y="6379954"/>
            <a:ext cx="11832699" cy="461665"/>
          </a:xfrm>
          <a:prstGeom prst="rect">
            <a:avLst/>
          </a:prstGeom>
        </p:spPr>
        <p:txBody>
          <a:bodyPr wrap="square">
            <a:spAutoFit/>
          </a:bodyPr>
          <a:lstStyle/>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3"/>
              </a:rPr>
              <a:t>A latent semantic model with convolutional-pooling structure for information retrieval</a:t>
            </a:r>
            <a:r>
              <a:rPr lang="en-GB" sz="1200" dirty="0"/>
              <a:t>. In CIKM, 2014.</a:t>
            </a:r>
          </a:p>
          <a:p>
            <a:pPr lvl="0" algn="ctr" defTabSz="914400">
              <a:defRPr/>
            </a:pPr>
            <a:r>
              <a:rPr lang="en-GB" sz="1200" dirty="0"/>
              <a:t>Bhaskar Mitra and Nick Craswell. </a:t>
            </a:r>
            <a:r>
              <a:rPr lang="en-GB" sz="1200" dirty="0">
                <a:hlinkClick r:id="rId4"/>
              </a:rPr>
              <a:t>Query auto-completion for rare prefixes</a:t>
            </a:r>
            <a:r>
              <a:rPr lang="en-GB" sz="1200" dirty="0"/>
              <a:t>. In CIKM, 2015.</a:t>
            </a:r>
          </a:p>
        </p:txBody>
      </p:sp>
    </p:spTree>
    <p:extLst>
      <p:ext uri="{BB962C8B-B14F-4D97-AF65-F5344CB8AC3E}">
        <p14:creationId xmlns:p14="http://schemas.microsoft.com/office/powerpoint/2010/main" val="2678518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612BE-54B1-4477-B84D-93789DE387A3}"/>
              </a:ext>
            </a:extLst>
          </p:cNvPr>
          <p:cNvSpPr>
            <a:spLocks noGrp="1"/>
          </p:cNvSpPr>
          <p:nvPr>
            <p:ph idx="1"/>
          </p:nvPr>
        </p:nvSpPr>
        <p:spPr>
          <a:xfrm>
            <a:off x="893132" y="2236871"/>
            <a:ext cx="5872393" cy="1531550"/>
          </a:xfrm>
        </p:spPr>
        <p:txBody>
          <a:bodyPr>
            <a:noAutofit/>
          </a:bodyPr>
          <a:lstStyle/>
          <a:p>
            <a:pPr marL="0" indent="0">
              <a:buNone/>
            </a:pPr>
            <a:r>
              <a:rPr lang="en-US" dirty="0"/>
              <a:t>The DSSM trained on session query pairs can capture regularities in the query space (similar to word2vec for terms)</a:t>
            </a:r>
            <a:endParaRPr lang="en-GB" dirty="0"/>
          </a:p>
        </p:txBody>
      </p:sp>
      <p:pic>
        <p:nvPicPr>
          <p:cNvPr id="4" name="Picture 3">
            <a:extLst>
              <a:ext uri="{FF2B5EF4-FFF2-40B4-BE49-F238E27FC236}">
                <a16:creationId xmlns:a16="http://schemas.microsoft.com/office/drawing/2014/main" id="{7B5F7275-55DF-4A5B-834D-793FAD4CA613}"/>
              </a:ext>
            </a:extLst>
          </p:cNvPr>
          <p:cNvPicPr>
            <a:picLocks noChangeAspect="1"/>
          </p:cNvPicPr>
          <p:nvPr/>
        </p:nvPicPr>
        <p:blipFill>
          <a:blip r:embed="rId2"/>
          <a:stretch>
            <a:fillRect/>
          </a:stretch>
        </p:blipFill>
        <p:spPr>
          <a:xfrm>
            <a:off x="893132" y="3768421"/>
            <a:ext cx="6683244" cy="2531046"/>
          </a:xfrm>
          <a:prstGeom prst="rect">
            <a:avLst/>
          </a:prstGeom>
        </p:spPr>
      </p:pic>
      <p:grpSp>
        <p:nvGrpSpPr>
          <p:cNvPr id="8" name="Group 7">
            <a:extLst>
              <a:ext uri="{FF2B5EF4-FFF2-40B4-BE49-F238E27FC236}">
                <a16:creationId xmlns:a16="http://schemas.microsoft.com/office/drawing/2014/main" id="{55A7565D-93D6-4B69-B690-BD6D00EDA33F}"/>
              </a:ext>
            </a:extLst>
          </p:cNvPr>
          <p:cNvGrpSpPr/>
          <p:nvPr/>
        </p:nvGrpSpPr>
        <p:grpSpPr>
          <a:xfrm>
            <a:off x="8034724" y="1883260"/>
            <a:ext cx="3740555" cy="4416207"/>
            <a:chOff x="8101337" y="2031938"/>
            <a:chExt cx="3740555" cy="4416207"/>
          </a:xfrm>
        </p:grpSpPr>
        <p:pic>
          <p:nvPicPr>
            <p:cNvPr id="5" name="Content Placeholder 7">
              <a:extLst>
                <a:ext uri="{FF2B5EF4-FFF2-40B4-BE49-F238E27FC236}">
                  <a16:creationId xmlns:a16="http://schemas.microsoft.com/office/drawing/2014/main" id="{7DAA033B-91E3-4C10-B119-BF38636A5465}"/>
                </a:ext>
              </a:extLst>
            </p:cNvPr>
            <p:cNvPicPr>
              <a:picLocks noChangeAspect="1"/>
            </p:cNvPicPr>
            <p:nvPr/>
          </p:nvPicPr>
          <p:blipFill>
            <a:blip r:embed="rId3"/>
            <a:stretch>
              <a:fillRect/>
            </a:stretch>
          </p:blipFill>
          <p:spPr>
            <a:xfrm>
              <a:off x="8101337" y="2707590"/>
              <a:ext cx="3740555" cy="3740555"/>
            </a:xfrm>
            <a:prstGeom prst="rect">
              <a:avLst/>
            </a:prstGeom>
          </p:spPr>
        </p:pic>
        <p:sp>
          <p:nvSpPr>
            <p:cNvPr id="7" name="TextBox 6">
              <a:extLst>
                <a:ext uri="{FF2B5EF4-FFF2-40B4-BE49-F238E27FC236}">
                  <a16:creationId xmlns:a16="http://schemas.microsoft.com/office/drawing/2014/main" id="{5FCC2281-8DA2-4992-82E1-2BF3DE3D4855}"/>
                </a:ext>
              </a:extLst>
            </p:cNvPr>
            <p:cNvSpPr txBox="1"/>
            <p:nvPr/>
          </p:nvSpPr>
          <p:spPr>
            <a:xfrm flipH="1">
              <a:off x="8101337" y="2031938"/>
              <a:ext cx="3740554" cy="584775"/>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Groups of similar search intent transitions from a query log</a:t>
              </a:r>
              <a:endParaRPr lang="en-GB" sz="1600" dirty="0">
                <a:latin typeface="Segoe UI" panose="020B0502040204020203" pitchFamily="34" charset="0"/>
                <a:cs typeface="Segoe UI" panose="020B0502040204020203" pitchFamily="34" charset="0"/>
              </a:endParaRPr>
            </a:p>
          </p:txBody>
        </p:sp>
      </p:grpSp>
      <p:sp>
        <p:nvSpPr>
          <p:cNvPr id="9" name="Rectangle 8">
            <a:extLst>
              <a:ext uri="{FF2B5EF4-FFF2-40B4-BE49-F238E27FC236}">
                <a16:creationId xmlns:a16="http://schemas.microsoft.com/office/drawing/2014/main" id="{56239F01-7EDB-4E29-BAD6-5085E4A11B52}"/>
              </a:ext>
            </a:extLst>
          </p:cNvPr>
          <p:cNvSpPr/>
          <p:nvPr/>
        </p:nvSpPr>
        <p:spPr>
          <a:xfrm>
            <a:off x="179651" y="6561620"/>
            <a:ext cx="11832699" cy="276999"/>
          </a:xfrm>
          <a:prstGeom prst="rect">
            <a:avLst/>
          </a:prstGeom>
        </p:spPr>
        <p:txBody>
          <a:bodyPr wrap="square">
            <a:spAutoFit/>
          </a:bodyPr>
          <a:lstStyle/>
          <a:p>
            <a:pPr lvl="0" algn="ctr" defTabSz="914400">
              <a:defRPr/>
            </a:pPr>
            <a:r>
              <a:rPr lang="en-GB" sz="1200" dirty="0"/>
              <a:t>Bhaskar Mitra. </a:t>
            </a:r>
            <a:r>
              <a:rPr lang="en-GB" sz="1200" dirty="0">
                <a:hlinkClick r:id="rId4"/>
              </a:rPr>
              <a:t>Exploring session context using distributed representations of queries and reformulations</a:t>
            </a:r>
            <a:r>
              <a:rPr lang="en-GB" sz="1200" dirty="0"/>
              <a:t>. In SIGIR, 2015.</a:t>
            </a:r>
          </a:p>
        </p:txBody>
      </p:sp>
      <p:sp>
        <p:nvSpPr>
          <p:cNvPr id="11" name="Title 1">
            <a:extLst>
              <a:ext uri="{FF2B5EF4-FFF2-40B4-BE49-F238E27FC236}">
                <a16:creationId xmlns:a16="http://schemas.microsoft.com/office/drawing/2014/main" id="{85107BA3-0AE9-4D30-AE10-5B28F4E56193}"/>
              </a:ext>
            </a:extLst>
          </p:cNvPr>
          <p:cNvSpPr>
            <a:spLocks noGrp="1"/>
          </p:cNvSpPr>
          <p:nvPr>
            <p:ph type="title"/>
          </p:nvPr>
        </p:nvSpPr>
        <p:spPr>
          <a:xfrm>
            <a:off x="838200" y="841780"/>
            <a:ext cx="10515600" cy="1325563"/>
          </a:xfrm>
        </p:spPr>
        <p:txBody>
          <a:bodyPr>
            <a:normAutofit/>
          </a:bodyPr>
          <a:lstStyle/>
          <a:p>
            <a:r>
              <a:rPr lang="en-US" sz="3600" dirty="0"/>
              <a:t>Different regularities in different embedding spaces</a:t>
            </a:r>
            <a:endParaRPr lang="en-GB" sz="3600" dirty="0"/>
          </a:p>
        </p:txBody>
      </p:sp>
    </p:spTree>
    <p:extLst>
      <p:ext uri="{BB962C8B-B14F-4D97-AF65-F5344CB8AC3E}">
        <p14:creationId xmlns:p14="http://schemas.microsoft.com/office/powerpoint/2010/main" val="37554370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9686-AFC9-4E52-8AD6-EA9285EA2F28}"/>
              </a:ext>
            </a:extLst>
          </p:cNvPr>
          <p:cNvSpPr>
            <a:spLocks noGrp="1"/>
          </p:cNvSpPr>
          <p:nvPr>
            <p:ph type="title"/>
          </p:nvPr>
        </p:nvSpPr>
        <p:spPr>
          <a:xfrm>
            <a:off x="1141413" y="867103"/>
            <a:ext cx="9905998" cy="2417380"/>
          </a:xfrm>
        </p:spPr>
        <p:txBody>
          <a:bodyPr>
            <a:normAutofit/>
          </a:bodyPr>
          <a:lstStyle/>
          <a:p>
            <a:r>
              <a:rPr lang="en-US" dirty="0"/>
              <a:t>DSSM trained on Session query pairs Allows for analogies over short text! </a:t>
            </a:r>
            <a:br>
              <a:rPr lang="en-GB" dirty="0"/>
            </a:br>
            <a:endParaRPr lang="en-GB" dirty="0"/>
          </a:p>
        </p:txBody>
      </p:sp>
      <p:pic>
        <p:nvPicPr>
          <p:cNvPr id="7" name="Picture 6">
            <a:extLst>
              <a:ext uri="{FF2B5EF4-FFF2-40B4-BE49-F238E27FC236}">
                <a16:creationId xmlns:a16="http://schemas.microsoft.com/office/drawing/2014/main" id="{569CCF8B-1B9E-4C96-8BB0-4D466240673A}"/>
              </a:ext>
            </a:extLst>
          </p:cNvPr>
          <p:cNvPicPr>
            <a:picLocks noChangeAspect="1"/>
          </p:cNvPicPr>
          <p:nvPr/>
        </p:nvPicPr>
        <p:blipFill>
          <a:blip r:embed="rId2"/>
          <a:stretch>
            <a:fillRect/>
          </a:stretch>
        </p:blipFill>
        <p:spPr>
          <a:xfrm>
            <a:off x="1498598" y="2540689"/>
            <a:ext cx="9191625" cy="3724275"/>
          </a:xfrm>
          <a:prstGeom prst="rect">
            <a:avLst/>
          </a:prstGeom>
        </p:spPr>
      </p:pic>
      <p:sp>
        <p:nvSpPr>
          <p:cNvPr id="4" name="Rectangle 3">
            <a:extLst>
              <a:ext uri="{FF2B5EF4-FFF2-40B4-BE49-F238E27FC236}">
                <a16:creationId xmlns:a16="http://schemas.microsoft.com/office/drawing/2014/main" id="{88D70B81-7AC3-4095-80B1-14B7F3B6862D}"/>
              </a:ext>
            </a:extLst>
          </p:cNvPr>
          <p:cNvSpPr/>
          <p:nvPr/>
        </p:nvSpPr>
        <p:spPr>
          <a:xfrm>
            <a:off x="179651" y="6561620"/>
            <a:ext cx="11832699" cy="276999"/>
          </a:xfrm>
          <a:prstGeom prst="rect">
            <a:avLst/>
          </a:prstGeom>
        </p:spPr>
        <p:txBody>
          <a:bodyPr wrap="square">
            <a:spAutoFit/>
          </a:bodyPr>
          <a:lstStyle/>
          <a:p>
            <a:pPr lvl="0" algn="ctr" defTabSz="914400">
              <a:defRPr/>
            </a:pPr>
            <a:r>
              <a:rPr lang="en-GB" sz="1200" dirty="0"/>
              <a:t>Bhaskar Mitra. </a:t>
            </a:r>
            <a:r>
              <a:rPr lang="en-GB" sz="1200" dirty="0">
                <a:hlinkClick r:id="rId3"/>
              </a:rPr>
              <a:t>Exploring session context using distributed representations of queries and reformulations</a:t>
            </a:r>
            <a:r>
              <a:rPr lang="en-GB" sz="1200" dirty="0"/>
              <a:t>. In SIGIR, 2015.</a:t>
            </a:r>
          </a:p>
        </p:txBody>
      </p:sp>
    </p:spTree>
    <p:extLst>
      <p:ext uri="{BB962C8B-B14F-4D97-AF65-F5344CB8AC3E}">
        <p14:creationId xmlns:p14="http://schemas.microsoft.com/office/powerpoint/2010/main" val="11797289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8905-4732-488B-990F-A1CACDB10C92}"/>
              </a:ext>
            </a:extLst>
          </p:cNvPr>
          <p:cNvSpPr>
            <a:spLocks noGrp="1"/>
          </p:cNvSpPr>
          <p:nvPr>
            <p:ph type="title"/>
          </p:nvPr>
        </p:nvSpPr>
        <p:spPr>
          <a:xfrm>
            <a:off x="1141413" y="609600"/>
            <a:ext cx="5204886" cy="1639886"/>
          </a:xfrm>
        </p:spPr>
        <p:txBody>
          <a:bodyPr/>
          <a:lstStyle/>
          <a:p>
            <a:r>
              <a:rPr lang="en-US" dirty="0"/>
              <a:t>Interaction-based networks</a:t>
            </a:r>
            <a:endParaRPr lang="en-GB"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BCCFB5FE-0135-4D5B-A803-670FA2CB9476}"/>
                  </a:ext>
                </a:extLst>
              </p:cNvPr>
              <p:cNvSpPr>
                <a:spLocks noGrp="1"/>
              </p:cNvSpPr>
              <p:nvPr>
                <p:ph type="body" sz="half" idx="2"/>
              </p:nvPr>
            </p:nvSpPr>
            <p:spPr>
              <a:xfrm>
                <a:off x="1141409" y="2773478"/>
                <a:ext cx="5628783" cy="3017722"/>
              </a:xfrm>
            </p:spPr>
            <p:txBody>
              <a:bodyPr vert="horz" lIns="91440" tIns="45720" rIns="91440" bIns="45720" rtlCol="0">
                <a:normAutofit/>
              </a:bodyPr>
              <a:lstStyle/>
              <a:p>
                <a:pPr>
                  <a:spcBef>
                    <a:spcPts val="1800"/>
                  </a:spcBef>
                </a:pPr>
                <a:r>
                  <a:rPr lang="en-US" sz="1800" dirty="0"/>
                  <a:t>Typically a document is relevant if some part of the document contains information relevant to the query</a:t>
                </a:r>
              </a:p>
              <a:p>
                <a:pPr>
                  <a:spcBef>
                    <a:spcPts val="1800"/>
                  </a:spcBef>
                </a:pPr>
                <a:r>
                  <a:rPr lang="en-US" sz="1800" dirty="0"/>
                  <a:t>Interaction matrix </a:t>
                </a:r>
                <a14:m>
                  <m:oMath xmlns:m="http://schemas.openxmlformats.org/officeDocument/2006/math">
                    <m:r>
                      <a:rPr lang="en-US" sz="1800">
                        <a:latin typeface="Cambria Math" panose="02040503050406030204" pitchFamily="18" charset="0"/>
                      </a:rPr>
                      <m:t>𝑋</m:t>
                    </m:r>
                  </m:oMath>
                </a14:m>
                <a:r>
                  <a:rPr lang="en-US" sz="1800" dirty="0"/>
                  <a:t>—where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𝑥</m:t>
                        </m:r>
                      </m:e>
                      <m:sub>
                        <m:r>
                          <a:rPr lang="en-US" sz="1800" b="0" i="1" dirty="0" smtClean="0">
                            <a:latin typeface="Cambria Math" panose="02040503050406030204" pitchFamily="18" charset="0"/>
                          </a:rPr>
                          <m:t>𝑖𝑗</m:t>
                        </m:r>
                      </m:sub>
                    </m:sSub>
                  </m:oMath>
                </a14:m>
                <a:r>
                  <a:rPr lang="en-US" sz="1800" dirty="0"/>
                  <a:t> is obtained by comparing the i</a:t>
                </a:r>
                <a:r>
                  <a:rPr lang="en-US" sz="1800" baseline="30000" dirty="0"/>
                  <a:t>th</a:t>
                </a:r>
                <a:r>
                  <a:rPr lang="en-US" sz="1800" dirty="0"/>
                  <a:t> window over query terms with the j</a:t>
                </a:r>
                <a:r>
                  <a:rPr lang="en-US" sz="1800" baseline="30000" dirty="0"/>
                  <a:t>th</a:t>
                </a:r>
                <a:r>
                  <a:rPr lang="en-US" sz="1800" dirty="0"/>
                  <a:t> window over the document terms—captures evidence of relevance from different parts of the document</a:t>
                </a:r>
              </a:p>
              <a:p>
                <a:pPr>
                  <a:spcBef>
                    <a:spcPts val="1800"/>
                  </a:spcBef>
                </a:pPr>
                <a:r>
                  <a:rPr lang="en-US" sz="1800" dirty="0"/>
                  <a:t>Additional neural network layers can inspect the interaction matrix and aggregate the evidence to estimate overall relevance</a:t>
                </a:r>
              </a:p>
              <a:p>
                <a:pPr>
                  <a:spcBef>
                    <a:spcPts val="1800"/>
                  </a:spcBef>
                </a:pPr>
                <a:endParaRPr lang="en-GB" sz="1800" dirty="0"/>
              </a:p>
            </p:txBody>
          </p:sp>
        </mc:Choice>
        <mc:Fallback xmlns="">
          <p:sp>
            <p:nvSpPr>
              <p:cNvPr id="6" name="Text Placeholder 5">
                <a:extLst>
                  <a:ext uri="{FF2B5EF4-FFF2-40B4-BE49-F238E27FC236}">
                    <a16:creationId xmlns:a16="http://schemas.microsoft.com/office/drawing/2014/main" id="{BCCFB5FE-0135-4D5B-A803-670FA2CB9476}"/>
                  </a:ext>
                </a:extLst>
              </p:cNvPr>
              <p:cNvSpPr>
                <a:spLocks noGrp="1" noRot="1" noChangeAspect="1" noMove="1" noResize="1" noEditPoints="1" noAdjustHandles="1" noChangeArrowheads="1" noChangeShapeType="1" noTextEdit="1"/>
              </p:cNvSpPr>
              <p:nvPr>
                <p:ph type="body" sz="half" idx="2"/>
              </p:nvPr>
            </p:nvSpPr>
            <p:spPr>
              <a:xfrm>
                <a:off x="1141409" y="2773478"/>
                <a:ext cx="5628783" cy="3017722"/>
              </a:xfrm>
              <a:blipFill>
                <a:blip r:embed="rId2"/>
                <a:stretch>
                  <a:fillRect l="-866" t="-2020" r="-1623"/>
                </a:stretch>
              </a:blipFill>
            </p:spPr>
            <p:txBody>
              <a:bodyPr/>
              <a:lstStyle/>
              <a:p>
                <a:r>
                  <a:rPr lang="en-CA">
                    <a:noFill/>
                  </a:rPr>
                  <a:t> </a:t>
                </a:r>
              </a:p>
            </p:txBody>
          </p:sp>
        </mc:Fallback>
      </mc:AlternateContent>
      <p:pic>
        <p:nvPicPr>
          <p:cNvPr id="7" name="Picture 6">
            <a:extLst>
              <a:ext uri="{FF2B5EF4-FFF2-40B4-BE49-F238E27FC236}">
                <a16:creationId xmlns:a16="http://schemas.microsoft.com/office/drawing/2014/main" id="{3833FAE5-84D1-48B8-BC56-DAFBD98F0EC6}"/>
              </a:ext>
            </a:extLst>
          </p:cNvPr>
          <p:cNvPicPr>
            <a:picLocks noChangeAspect="1"/>
          </p:cNvPicPr>
          <p:nvPr/>
        </p:nvPicPr>
        <p:blipFill>
          <a:blip r:embed="rId3"/>
          <a:stretch>
            <a:fillRect/>
          </a:stretch>
        </p:blipFill>
        <p:spPr>
          <a:xfrm>
            <a:off x="6346299" y="2773478"/>
            <a:ext cx="5700682" cy="2894647"/>
          </a:xfrm>
          <a:prstGeom prst="rect">
            <a:avLst/>
          </a:prstGeom>
        </p:spPr>
      </p:pic>
      <p:sp>
        <p:nvSpPr>
          <p:cNvPr id="8" name="Rectangle 7">
            <a:extLst>
              <a:ext uri="{FF2B5EF4-FFF2-40B4-BE49-F238E27FC236}">
                <a16:creationId xmlns:a16="http://schemas.microsoft.com/office/drawing/2014/main" id="{D9ACE813-C7A0-4A0D-9BF2-A2991B64BF0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err="1"/>
              <a:t>Zhengdong</a:t>
            </a:r>
            <a:r>
              <a:rPr lang="en-GB" sz="1200" dirty="0"/>
              <a:t> Lu and Hang Li. </a:t>
            </a:r>
            <a:r>
              <a:rPr lang="en-GB" sz="1200" dirty="0">
                <a:hlinkClick r:id="rId4"/>
              </a:rPr>
              <a:t>A deep architecture for matching short texts</a:t>
            </a:r>
            <a:r>
              <a:rPr lang="en-GB" sz="1200" dirty="0"/>
              <a:t>. In NIPS, 2013.</a:t>
            </a:r>
          </a:p>
        </p:txBody>
      </p:sp>
    </p:spTree>
    <p:extLst>
      <p:ext uri="{BB962C8B-B14F-4D97-AF65-F5344CB8AC3E}">
        <p14:creationId xmlns:p14="http://schemas.microsoft.com/office/powerpoint/2010/main" val="24128493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5ED60C-5B99-4839-9C82-984B60F88F61}"/>
              </a:ext>
            </a:extLst>
          </p:cNvPr>
          <p:cNvSpPr>
            <a:spLocks noGrp="1"/>
          </p:cNvSpPr>
          <p:nvPr>
            <p:ph type="title"/>
          </p:nvPr>
        </p:nvSpPr>
        <p:spPr/>
        <p:txBody>
          <a:bodyPr>
            <a:normAutofit/>
          </a:bodyPr>
          <a:lstStyle/>
          <a:p>
            <a:r>
              <a:rPr lang="en-US" sz="4000" dirty="0"/>
              <a:t>Remember…</a:t>
            </a:r>
            <a:endParaRPr lang="en-GB" sz="4000" dirty="0"/>
          </a:p>
        </p:txBody>
      </p:sp>
      <p:pic>
        <p:nvPicPr>
          <p:cNvPr id="11" name="Content Placeholder 10">
            <a:extLst>
              <a:ext uri="{FF2B5EF4-FFF2-40B4-BE49-F238E27FC236}">
                <a16:creationId xmlns:a16="http://schemas.microsoft.com/office/drawing/2014/main" id="{0CBF36CE-FDEF-4AAA-BD0A-2236BE76944B}"/>
              </a:ext>
            </a:extLst>
          </p:cNvPr>
          <p:cNvPicPr>
            <a:picLocks noGrp="1" noChangeAspect="1"/>
          </p:cNvPicPr>
          <p:nvPr>
            <p:ph idx="1"/>
          </p:nvPr>
        </p:nvPicPr>
        <p:blipFill rotWithShape="1">
          <a:blip r:embed="rId2"/>
          <a:srcRect t="7282"/>
          <a:stretch/>
        </p:blipFill>
        <p:spPr>
          <a:xfrm>
            <a:off x="5234923" y="2249485"/>
            <a:ext cx="5729783" cy="3541715"/>
          </a:xfrm>
          <a:prstGeom prst="rect">
            <a:avLst/>
          </a:prstGeom>
          <a:ln>
            <a:noFill/>
          </a:ln>
          <a:effectLst>
            <a:outerShdw blurRad="292100" dist="139700" dir="2700000" algn="tl" rotWithShape="0">
              <a:srgbClr val="333333">
                <a:alpha val="65000"/>
              </a:srgbClr>
            </a:outerShdw>
          </a:effectLst>
        </p:spPr>
      </p:pic>
      <p:sp>
        <p:nvSpPr>
          <p:cNvPr id="7" name="Text Placeholder 6">
            <a:extLst>
              <a:ext uri="{FF2B5EF4-FFF2-40B4-BE49-F238E27FC236}">
                <a16:creationId xmlns:a16="http://schemas.microsoft.com/office/drawing/2014/main" id="{618FBAEE-6DAB-4B73-8638-CA694944E78E}"/>
              </a:ext>
            </a:extLst>
          </p:cNvPr>
          <p:cNvSpPr>
            <a:spLocks noGrp="1"/>
          </p:cNvSpPr>
          <p:nvPr>
            <p:ph type="body" sz="half" idx="2"/>
          </p:nvPr>
        </p:nvSpPr>
        <p:spPr/>
        <p:txBody>
          <a:bodyPr anchor="ctr">
            <a:normAutofit/>
          </a:bodyPr>
          <a:lstStyle/>
          <a:p>
            <a:r>
              <a:rPr lang="en-US" sz="2400" dirty="0"/>
              <a:t>…the important of incorporating exact term matches as well as matches in the latent space for estimating relevance?</a:t>
            </a:r>
            <a:endParaRPr lang="en-GB" sz="2400" dirty="0"/>
          </a:p>
        </p:txBody>
      </p:sp>
    </p:spTree>
    <p:extLst>
      <p:ext uri="{BB962C8B-B14F-4D97-AF65-F5344CB8AC3E}">
        <p14:creationId xmlns:p14="http://schemas.microsoft.com/office/powerpoint/2010/main" val="35307534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p:pic>
        <p:nvPicPr>
          <p:cNvPr id="8" name="Content Placeholder 7">
            <a:extLst>
              <a:ext uri="{FF2B5EF4-FFF2-40B4-BE49-F238E27FC236}">
                <a16:creationId xmlns:a16="http://schemas.microsoft.com/office/drawing/2014/main" id="{DA15E828-4F20-44DC-A41C-09F652ECE96B}"/>
              </a:ext>
            </a:extLst>
          </p:cNvPr>
          <p:cNvPicPr>
            <a:picLocks noGrp="1" noChangeAspect="1"/>
          </p:cNvPicPr>
          <p:nvPr>
            <p:ph idx="1"/>
          </p:nvPr>
        </p:nvPicPr>
        <p:blipFill>
          <a:blip r:embed="rId2"/>
          <a:stretch>
            <a:fillRect/>
          </a:stretch>
        </p:blipFill>
        <p:spPr>
          <a:xfrm>
            <a:off x="5786302" y="1088444"/>
            <a:ext cx="6172200" cy="4370029"/>
          </a:xfrm>
          <a:prstGeom prst="rect">
            <a:avLst/>
          </a:prstGeom>
        </p:spPr>
      </p:pic>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767422"/>
            <a:ext cx="4491086" cy="3023777"/>
          </a:xfrm>
        </p:spPr>
        <p:txBody>
          <a:bodyPr vert="horz" lIns="91440" tIns="45720" rIns="91440" bIns="45720" rtlCol="0">
            <a:normAutofit/>
          </a:bodyPr>
          <a:lstStyle/>
          <a:p>
            <a:pPr>
              <a:spcBef>
                <a:spcPts val="1800"/>
              </a:spcBef>
            </a:pPr>
            <a:r>
              <a:rPr lang="en-US" sz="1800" dirty="0"/>
              <a:t>Mitra et al. [2016] argue that both lexical and semantic matching is important for document ranking</a:t>
            </a:r>
          </a:p>
          <a:p>
            <a:pPr>
              <a:spcBef>
                <a:spcPts val="1800"/>
              </a:spcBef>
            </a:pPr>
            <a:r>
              <a:rPr lang="en-US" sz="1800" dirty="0"/>
              <a:t>Duet model is a linear combination of two DNNs—focusing on lexical and semantic matching, respectively—jointly trained on labelled data</a:t>
            </a:r>
            <a:endParaRPr lang="en-GB" sz="1800" dirty="0"/>
          </a:p>
        </p:txBody>
      </p:sp>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14673678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p:pic>
        <p:nvPicPr>
          <p:cNvPr id="11" name="Content Placeholder 4">
            <a:extLst>
              <a:ext uri="{FF2B5EF4-FFF2-40B4-BE49-F238E27FC236}">
                <a16:creationId xmlns:a16="http://schemas.microsoft.com/office/drawing/2014/main" id="{716BF9A1-8551-46E6-BA79-6C4E55F8945F}"/>
              </a:ext>
            </a:extLst>
          </p:cNvPr>
          <p:cNvPicPr>
            <a:picLocks noGrp="1" noChangeAspect="1"/>
          </p:cNvPicPr>
          <p:nvPr>
            <p:ph idx="1"/>
          </p:nvPr>
        </p:nvPicPr>
        <p:blipFill>
          <a:blip r:embed="rId2"/>
          <a:stretch>
            <a:fillRect/>
          </a:stretch>
        </p:blipFill>
        <p:spPr>
          <a:xfrm>
            <a:off x="5703618" y="2053291"/>
            <a:ext cx="6172200" cy="3500650"/>
          </a:xfrm>
          <a:prstGeom prst="rect">
            <a:avLst/>
          </a:prstGeom>
        </p:spPr>
      </p:pic>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1146705" y="2449915"/>
                <a:ext cx="4478974" cy="3690493"/>
              </a:xfrm>
            </p:spPr>
            <p:txBody>
              <a:bodyPr vert="horz" lIns="91440" tIns="45720" rIns="91440" bIns="45720" rtlCol="0">
                <a:noAutofit/>
              </a:bodyPr>
              <a:lstStyle/>
              <a:p>
                <a:pPr>
                  <a:lnSpc>
                    <a:spcPct val="140000"/>
                  </a:lnSpc>
                  <a:spcBef>
                    <a:spcPts val="1800"/>
                  </a:spcBef>
                </a:pPr>
                <a:r>
                  <a:rPr lang="en-US" dirty="0"/>
                  <a:t>Lexical sub-model operates over input matrix </a:t>
                </a:r>
                <a14:m>
                  <m:oMath xmlns:m="http://schemas.openxmlformats.org/officeDocument/2006/math">
                    <m:r>
                      <a:rPr lang="en-US" b="0" i="1" smtClean="0">
                        <a:latin typeface="Cambria Math" panose="02040503050406030204" pitchFamily="18" charset="0"/>
                      </a:rPr>
                      <m:t>𝑋</m:t>
                    </m:r>
                  </m:oMath>
                </a14:m>
                <a:endParaRPr lang="en-US" dirty="0"/>
              </a:p>
              <a:p>
                <a:pPr>
                  <a:spcBef>
                    <a:spcPts val="2400"/>
                  </a:spcBef>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1, </m:t>
                              </m:r>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𝑑</m:t>
                                  </m:r>
                                  <m:r>
                                    <a:rPr lang="en-US" b="0" i="1" smtClean="0">
                                      <a:latin typeface="Cambria Math" panose="02040503050406030204" pitchFamily="18" charset="0"/>
                                    </a:rPr>
                                    <m:t>,</m:t>
                                  </m:r>
                                  <m:r>
                                    <a:rPr lang="en-US" i="1">
                                      <a:latin typeface="Cambria Math" panose="02040503050406030204" pitchFamily="18" charset="0"/>
                                    </a:rPr>
                                    <m:t>𝑗</m:t>
                                  </m:r>
                                </m:sub>
                              </m:sSub>
                            </m:e>
                            <m:e>
                              <m:r>
                                <a:rPr lang="en-US" i="1">
                                  <a:latin typeface="Cambria Math" panose="02040503050406030204" pitchFamily="18" charset="0"/>
                                </a:rPr>
                                <m:t>  0, </m:t>
                              </m:r>
                              <m:r>
                                <a:rPr lang="en-US" i="1">
                                  <a:latin typeface="Cambria Math" panose="02040503050406030204" pitchFamily="18" charset="0"/>
                                </a:rPr>
                                <m:t>𝑜𝑡h𝑒𝑟𝑤𝑖𝑠𝑒</m:t>
                              </m:r>
                            </m:e>
                          </m:eqArr>
                        </m:e>
                      </m:d>
                    </m:oMath>
                  </m:oMathPara>
                </a14:m>
                <a:endParaRPr lang="en-US" dirty="0"/>
              </a:p>
              <a:p>
                <a:pPr>
                  <a:spcBef>
                    <a:spcPts val="2400"/>
                  </a:spcBef>
                </a:pPr>
                <a:r>
                  <a:rPr lang="en-US" dirty="0"/>
                  <a:t>In relevant documents,</a:t>
                </a:r>
              </a:p>
              <a:p>
                <a:pPr marL="342900" indent="-342900">
                  <a:lnSpc>
                    <a:spcPct val="140000"/>
                  </a:lnSpc>
                  <a:spcBef>
                    <a:spcPts val="0"/>
                  </a:spcBef>
                  <a:buFont typeface="+mj-lt"/>
                  <a:buAutoNum type="arabicPeriod"/>
                </a:pPr>
                <a:r>
                  <a:rPr lang="en-US" dirty="0"/>
                  <a:t>Many matches, typically in clusters</a:t>
                </a:r>
              </a:p>
              <a:p>
                <a:pPr marL="342900" indent="-342900">
                  <a:lnSpc>
                    <a:spcPct val="140000"/>
                  </a:lnSpc>
                  <a:spcBef>
                    <a:spcPts val="0"/>
                  </a:spcBef>
                  <a:buFont typeface="+mj-lt"/>
                  <a:buAutoNum type="arabicPeriod"/>
                </a:pPr>
                <a:r>
                  <a:rPr lang="en-US" dirty="0"/>
                  <a:t>Matches localized early in document</a:t>
                </a:r>
              </a:p>
              <a:p>
                <a:pPr marL="342900" indent="-342900">
                  <a:lnSpc>
                    <a:spcPct val="140000"/>
                  </a:lnSpc>
                  <a:spcBef>
                    <a:spcPts val="0"/>
                  </a:spcBef>
                  <a:buFont typeface="+mj-lt"/>
                  <a:buAutoNum type="arabicPeriod"/>
                </a:pPr>
                <a:r>
                  <a:rPr lang="en-US" dirty="0"/>
                  <a:t>Matches for all query terms</a:t>
                </a:r>
              </a:p>
              <a:p>
                <a:pPr marL="342900" indent="-342900">
                  <a:lnSpc>
                    <a:spcPct val="140000"/>
                  </a:lnSpc>
                  <a:spcBef>
                    <a:spcPts val="0"/>
                  </a:spcBef>
                  <a:buFont typeface="+mj-lt"/>
                  <a:buAutoNum type="arabicPeriod"/>
                </a:pPr>
                <a:r>
                  <a:rPr lang="en-US" dirty="0"/>
                  <a:t>In-order (phrasal) matches</a:t>
                </a:r>
              </a:p>
            </p:txBody>
          </p:sp>
        </mc:Choice>
        <mc:Fallback xmlns="">
          <p:sp>
            <p:nvSpPr>
              <p:cNvPr id="7" name="Text Placeholder 6">
                <a:extLst>
                  <a:ext uri="{FF2B5EF4-FFF2-40B4-BE49-F238E27FC236}">
                    <a16:creationId xmlns:a16="http://schemas.microsoft.com/office/drawing/2014/main" id="{71A611D5-5922-4466-8A35-1301B17DEDC7}"/>
                  </a:ext>
                </a:extLst>
              </p:cNvPr>
              <p:cNvSpPr>
                <a:spLocks noGrp="1" noRot="1" noChangeAspect="1" noMove="1" noResize="1" noEditPoints="1" noAdjustHandles="1" noChangeArrowheads="1" noChangeShapeType="1" noTextEdit="1"/>
              </p:cNvSpPr>
              <p:nvPr>
                <p:ph type="body" sz="half" idx="2"/>
              </p:nvPr>
            </p:nvSpPr>
            <p:spPr>
              <a:xfrm>
                <a:off x="1146705" y="2449915"/>
                <a:ext cx="4478974" cy="3690493"/>
              </a:xfrm>
              <a:blipFill>
                <a:blip r:embed="rId3"/>
                <a:stretch>
                  <a:fillRect l="-1769"/>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4"/>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244193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Folded Corner 54">
            <a:extLst>
              <a:ext uri="{FF2B5EF4-FFF2-40B4-BE49-F238E27FC236}">
                <a16:creationId xmlns:a16="http://schemas.microsoft.com/office/drawing/2014/main" id="{9F9151DA-AE39-4B5E-8B72-7A6BAE769A26}"/>
              </a:ext>
            </a:extLst>
          </p:cNvPr>
          <p:cNvSpPr/>
          <p:nvPr/>
        </p:nvSpPr>
        <p:spPr>
          <a:xfrm>
            <a:off x="9618892"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4" name="Rectangle 63">
            <a:extLst>
              <a:ext uri="{FF2B5EF4-FFF2-40B4-BE49-F238E27FC236}">
                <a16:creationId xmlns:a16="http://schemas.microsoft.com/office/drawing/2014/main" id="{85CAC2EB-9115-47D9-9323-1314FA260167}"/>
              </a:ext>
            </a:extLst>
          </p:cNvPr>
          <p:cNvSpPr/>
          <p:nvPr/>
        </p:nvSpPr>
        <p:spPr>
          <a:xfrm>
            <a:off x="9716226"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AFEAF8C4-BA8E-4677-957D-A8E4AB97A456}"/>
              </a:ext>
            </a:extLst>
          </p:cNvPr>
          <p:cNvSpPr/>
          <p:nvPr/>
        </p:nvSpPr>
        <p:spPr>
          <a:xfrm>
            <a:off x="9716226"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B51FD471-2D68-40E2-AD2F-5201202AA52E}"/>
              </a:ext>
            </a:extLst>
          </p:cNvPr>
          <p:cNvSpPr/>
          <p:nvPr/>
        </p:nvSpPr>
        <p:spPr>
          <a:xfrm>
            <a:off x="9716226"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92689954-3F64-4A2F-B406-25D7446F8EC8}"/>
              </a:ext>
            </a:extLst>
          </p:cNvPr>
          <p:cNvSpPr/>
          <p:nvPr/>
        </p:nvSpPr>
        <p:spPr>
          <a:xfrm>
            <a:off x="9716226"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5FF5F320-9977-41BA-8982-18DFCD1E64E6}"/>
              </a:ext>
            </a:extLst>
          </p:cNvPr>
          <p:cNvSpPr/>
          <p:nvPr/>
        </p:nvSpPr>
        <p:spPr>
          <a:xfrm>
            <a:off x="9716226"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95594513-4520-4776-A5B3-747853F571AC}"/>
              </a:ext>
            </a:extLst>
          </p:cNvPr>
          <p:cNvSpPr/>
          <p:nvPr/>
        </p:nvSpPr>
        <p:spPr>
          <a:xfrm>
            <a:off x="9716226"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DEA32E1F-6ABC-459B-8E7F-EF2A5FFE259F}"/>
              </a:ext>
            </a:extLst>
          </p:cNvPr>
          <p:cNvSpPr/>
          <p:nvPr/>
        </p:nvSpPr>
        <p:spPr>
          <a:xfrm>
            <a:off x="10175501"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46B20C00-3703-48D4-B9F1-1DB5074BD1D7}"/>
              </a:ext>
            </a:extLst>
          </p:cNvPr>
          <p:cNvSpPr/>
          <p:nvPr/>
        </p:nvSpPr>
        <p:spPr>
          <a:xfrm>
            <a:off x="10309636"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12C11E8-9DC5-4F76-A99F-E5673BA3E5CE}"/>
              </a:ext>
            </a:extLst>
          </p:cNvPr>
          <p:cNvSpPr/>
          <p:nvPr/>
        </p:nvSpPr>
        <p:spPr>
          <a:xfrm>
            <a:off x="9716226"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EE2DEB6D-9E18-4123-BEF4-11FDDED394F5}"/>
              </a:ext>
            </a:extLst>
          </p:cNvPr>
          <p:cNvSpPr/>
          <p:nvPr/>
        </p:nvSpPr>
        <p:spPr>
          <a:xfrm>
            <a:off x="9948262"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55A1065A-1E77-4732-B6AF-1CBF0B684429}"/>
              </a:ext>
            </a:extLst>
          </p:cNvPr>
          <p:cNvSpPr/>
          <p:nvPr/>
        </p:nvSpPr>
        <p:spPr>
          <a:xfrm>
            <a:off x="10089079"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900880EB-392B-4D13-B2A1-2718C76A2B21}"/>
              </a:ext>
            </a:extLst>
          </p:cNvPr>
          <p:cNvSpPr/>
          <p:nvPr/>
        </p:nvSpPr>
        <p:spPr>
          <a:xfrm>
            <a:off x="9976454"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8D4C53C5-C039-4822-8975-FE357D55FE73}"/>
              </a:ext>
            </a:extLst>
          </p:cNvPr>
          <p:cNvSpPr/>
          <p:nvPr/>
        </p:nvSpPr>
        <p:spPr>
          <a:xfrm>
            <a:off x="9835858" y="3237765"/>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29BDC906-37D8-45E7-BBDF-3AC45E73DA73}"/>
              </a:ext>
            </a:extLst>
          </p:cNvPr>
          <p:cNvSpPr/>
          <p:nvPr/>
        </p:nvSpPr>
        <p:spPr>
          <a:xfrm>
            <a:off x="10438654"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800931-1928-41B5-9D76-FBF12A049DF4}"/>
              </a:ext>
            </a:extLst>
          </p:cNvPr>
          <p:cNvSpPr/>
          <p:nvPr/>
        </p:nvSpPr>
        <p:spPr>
          <a:xfrm>
            <a:off x="10572192"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8952" y="4293476"/>
            <a:ext cx="5508457" cy="1497724"/>
          </a:xfrm>
        </p:spPr>
        <p:txBody>
          <a:bodyPr anchor="t">
            <a:normAutofit/>
          </a:bodyPr>
          <a:lstStyle/>
          <a:p>
            <a:pPr marL="0" indent="0">
              <a:spcBef>
                <a:spcPts val="3600"/>
              </a:spcBef>
              <a:buNone/>
            </a:pPr>
            <a:r>
              <a:rPr lang="en-US" sz="2000" dirty="0"/>
              <a:t>A document containing more non-relevant terms is likely to be less relevant</a:t>
            </a:r>
          </a:p>
          <a:p>
            <a:pPr marL="0" indent="0">
              <a:spcBef>
                <a:spcPts val="3600"/>
              </a:spcBef>
              <a:buNone/>
            </a:pPr>
            <a:r>
              <a:rPr lang="en-US" sz="2000" dirty="0"/>
              <a:t>Tip: perform document length normalization</a:t>
            </a:r>
            <a:endParaRPr lang="en-GB" sz="20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
        <p:nvSpPr>
          <p:cNvPr id="43" name="TextBox 42">
            <a:extLst>
              <a:ext uri="{FF2B5EF4-FFF2-40B4-BE49-F238E27FC236}">
                <a16:creationId xmlns:a16="http://schemas.microsoft.com/office/drawing/2014/main" id="{4DD14302-6857-4A24-A8AE-F337B1D021C3}"/>
              </a:ext>
            </a:extLst>
          </p:cNvPr>
          <p:cNvSpPr txBox="1"/>
          <p:nvPr/>
        </p:nvSpPr>
        <p:spPr>
          <a:xfrm>
            <a:off x="7209204" y="2991878"/>
            <a:ext cx="2167951" cy="400110"/>
          </a:xfrm>
          <a:prstGeom prst="rect">
            <a:avLst/>
          </a:prstGeom>
          <a:noFill/>
        </p:spPr>
        <p:txBody>
          <a:bodyPr wrap="square" rtlCol="0">
            <a:spAutoFit/>
          </a:bodyPr>
          <a:lstStyle/>
          <a:p>
            <a:pPr algn="ctr"/>
            <a:r>
              <a:rPr lang="en-US" sz="2000" dirty="0"/>
              <a:t>preferable over</a:t>
            </a:r>
            <a:endParaRPr lang="en-GB" sz="2000" dirty="0"/>
          </a:p>
        </p:txBody>
      </p:sp>
      <p:grpSp>
        <p:nvGrpSpPr>
          <p:cNvPr id="85" name="Group 84">
            <a:extLst>
              <a:ext uri="{FF2B5EF4-FFF2-40B4-BE49-F238E27FC236}">
                <a16:creationId xmlns:a16="http://schemas.microsoft.com/office/drawing/2014/main" id="{4A4BA8D8-F2D3-4D48-A50C-1FAACB26E0DD}"/>
              </a:ext>
            </a:extLst>
          </p:cNvPr>
          <p:cNvGrpSpPr/>
          <p:nvPr/>
        </p:nvGrpSpPr>
        <p:grpSpPr>
          <a:xfrm>
            <a:off x="5761597" y="2657361"/>
            <a:ext cx="1216380" cy="1069144"/>
            <a:chOff x="5751087" y="2657361"/>
            <a:chExt cx="1216380" cy="1069144"/>
          </a:xfrm>
        </p:grpSpPr>
        <p:sp>
          <p:nvSpPr>
            <p:cNvPr id="54" name="Rectangle: Folded Corner 53">
              <a:extLst>
                <a:ext uri="{FF2B5EF4-FFF2-40B4-BE49-F238E27FC236}">
                  <a16:creationId xmlns:a16="http://schemas.microsoft.com/office/drawing/2014/main" id="{654DA7C1-6419-4EE6-930D-F835781437A6}"/>
                </a:ext>
              </a:extLst>
            </p:cNvPr>
            <p:cNvSpPr/>
            <p:nvPr/>
          </p:nvSpPr>
          <p:spPr>
            <a:xfrm>
              <a:off x="5751087"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6" name="Rectangle 55">
              <a:extLst>
                <a:ext uri="{FF2B5EF4-FFF2-40B4-BE49-F238E27FC236}">
                  <a16:creationId xmlns:a16="http://schemas.microsoft.com/office/drawing/2014/main" id="{71D387DC-CAE3-4CED-B805-A9570F93FE5A}"/>
                </a:ext>
              </a:extLst>
            </p:cNvPr>
            <p:cNvSpPr/>
            <p:nvPr/>
          </p:nvSpPr>
          <p:spPr>
            <a:xfrm>
              <a:off x="5848421"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2B9A445-2925-480B-A03A-2232534E6112}"/>
                </a:ext>
              </a:extLst>
            </p:cNvPr>
            <p:cNvSpPr/>
            <p:nvPr/>
          </p:nvSpPr>
          <p:spPr>
            <a:xfrm>
              <a:off x="5848421"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FF1C9A5C-D6BE-42F3-A0E5-1A0D5973BC05}"/>
                </a:ext>
              </a:extLst>
            </p:cNvPr>
            <p:cNvSpPr/>
            <p:nvPr/>
          </p:nvSpPr>
          <p:spPr>
            <a:xfrm>
              <a:off x="5848421"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F0F2D4-6F25-463E-9E0A-E83A69B13020}"/>
                </a:ext>
              </a:extLst>
            </p:cNvPr>
            <p:cNvSpPr/>
            <p:nvPr/>
          </p:nvSpPr>
          <p:spPr>
            <a:xfrm>
              <a:off x="5848421"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F823AF07-18DD-416A-AA21-5B3614BDC2D9}"/>
                </a:ext>
              </a:extLst>
            </p:cNvPr>
            <p:cNvSpPr/>
            <p:nvPr/>
          </p:nvSpPr>
          <p:spPr>
            <a:xfrm>
              <a:off x="5848421"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968BFE-6231-44F2-8173-29E44508FF12}"/>
                </a:ext>
              </a:extLst>
            </p:cNvPr>
            <p:cNvSpPr/>
            <p:nvPr/>
          </p:nvSpPr>
          <p:spPr>
            <a:xfrm>
              <a:off x="5848421"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C58F661-31F4-4E31-8D35-5F801D97D5C2}"/>
                </a:ext>
              </a:extLst>
            </p:cNvPr>
            <p:cNvSpPr/>
            <p:nvPr/>
          </p:nvSpPr>
          <p:spPr>
            <a:xfrm>
              <a:off x="6307696"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26CC6020-D4B6-4FDD-BC20-8466A4FA5E66}"/>
                </a:ext>
              </a:extLst>
            </p:cNvPr>
            <p:cNvSpPr/>
            <p:nvPr/>
          </p:nvSpPr>
          <p:spPr>
            <a:xfrm>
              <a:off x="6441831"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738A2970-DD1C-4624-91D0-FE19753A260F}"/>
                </a:ext>
              </a:extLst>
            </p:cNvPr>
            <p:cNvSpPr/>
            <p:nvPr/>
          </p:nvSpPr>
          <p:spPr>
            <a:xfrm>
              <a:off x="5848421"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CD29EC71-231F-4274-930E-A0B037D90F50}"/>
                </a:ext>
              </a:extLst>
            </p:cNvPr>
            <p:cNvSpPr/>
            <p:nvPr/>
          </p:nvSpPr>
          <p:spPr>
            <a:xfrm>
              <a:off x="6080457"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8DCF7F0-3C2B-4B5C-815E-6C00015B0CD6}"/>
                </a:ext>
              </a:extLst>
            </p:cNvPr>
            <p:cNvSpPr/>
            <p:nvPr/>
          </p:nvSpPr>
          <p:spPr>
            <a:xfrm>
              <a:off x="6221274"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15200A7D-9EEF-4466-940C-D2D567940CC5}"/>
                </a:ext>
              </a:extLst>
            </p:cNvPr>
            <p:cNvSpPr/>
            <p:nvPr/>
          </p:nvSpPr>
          <p:spPr>
            <a:xfrm>
              <a:off x="6108649"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4DC40A16-91C7-435D-8B6E-E7CA20CB8EB2}"/>
                </a:ext>
              </a:extLst>
            </p:cNvPr>
            <p:cNvSpPr/>
            <p:nvPr/>
          </p:nvSpPr>
          <p:spPr>
            <a:xfrm>
              <a:off x="5968053" y="3237765"/>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109E1D8-F118-49EB-8CDB-3CE554683E20}"/>
                </a:ext>
              </a:extLst>
            </p:cNvPr>
            <p:cNvSpPr/>
            <p:nvPr/>
          </p:nvSpPr>
          <p:spPr>
            <a:xfrm>
              <a:off x="6570849"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26BBEDE9-73B3-45E0-8BEB-039E4F3C4AE7}"/>
                </a:ext>
              </a:extLst>
            </p:cNvPr>
            <p:cNvSpPr/>
            <p:nvPr/>
          </p:nvSpPr>
          <p:spPr>
            <a:xfrm>
              <a:off x="6704387"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AD7340A6-8828-42FA-8119-08861B6DE7BC}"/>
              </a:ext>
            </a:extLst>
          </p:cNvPr>
          <p:cNvGrpSpPr/>
          <p:nvPr/>
        </p:nvGrpSpPr>
        <p:grpSpPr>
          <a:xfrm>
            <a:off x="7204085" y="1617081"/>
            <a:ext cx="2178187" cy="307824"/>
            <a:chOff x="6775632" y="1463170"/>
            <a:chExt cx="2178187" cy="307824"/>
          </a:xfrm>
        </p:grpSpPr>
        <p:grpSp>
          <p:nvGrpSpPr>
            <p:cNvPr id="82" name="Group 81">
              <a:extLst>
                <a:ext uri="{FF2B5EF4-FFF2-40B4-BE49-F238E27FC236}">
                  <a16:creationId xmlns:a16="http://schemas.microsoft.com/office/drawing/2014/main" id="{3612F3B6-90E3-460F-99C6-79AAC40180AC}"/>
                </a:ext>
              </a:extLst>
            </p:cNvPr>
            <p:cNvGrpSpPr/>
            <p:nvPr/>
          </p:nvGrpSpPr>
          <p:grpSpPr>
            <a:xfrm>
              <a:off x="6775632" y="1463170"/>
              <a:ext cx="2178187" cy="307824"/>
              <a:chOff x="6967467" y="5576738"/>
              <a:chExt cx="3035093" cy="428923"/>
            </a:xfrm>
          </p:grpSpPr>
          <p:sp>
            <p:nvSpPr>
              <p:cNvPr id="78" name="Rectangle 77">
                <a:extLst>
                  <a:ext uri="{FF2B5EF4-FFF2-40B4-BE49-F238E27FC236}">
                    <a16:creationId xmlns:a16="http://schemas.microsoft.com/office/drawing/2014/main" id="{0F268E4C-206B-4F38-B817-15921A381A94}"/>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9" name="Group 78">
                <a:extLst>
                  <a:ext uri="{FF2B5EF4-FFF2-40B4-BE49-F238E27FC236}">
                    <a16:creationId xmlns:a16="http://schemas.microsoft.com/office/drawing/2014/main" id="{BD16AAD3-36DC-4CBB-B8C9-3DE1A7A46DB8}"/>
                  </a:ext>
                </a:extLst>
              </p:cNvPr>
              <p:cNvGrpSpPr/>
              <p:nvPr/>
            </p:nvGrpSpPr>
            <p:grpSpPr>
              <a:xfrm rot="604810">
                <a:off x="9546511" y="5662933"/>
                <a:ext cx="297739" cy="195920"/>
                <a:chOff x="4325342" y="2733025"/>
                <a:chExt cx="335607" cy="220838"/>
              </a:xfrm>
            </p:grpSpPr>
            <p:sp>
              <p:nvSpPr>
                <p:cNvPr id="80" name="Oval 79">
                  <a:extLst>
                    <a:ext uri="{FF2B5EF4-FFF2-40B4-BE49-F238E27FC236}">
                      <a16:creationId xmlns:a16="http://schemas.microsoft.com/office/drawing/2014/main" id="{A3B363A8-9333-4DCE-B20D-5CE83A8CB8B8}"/>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1" name="Rectangle: Rounded Corners 80">
                  <a:extLst>
                    <a:ext uri="{FF2B5EF4-FFF2-40B4-BE49-F238E27FC236}">
                      <a16:creationId xmlns:a16="http://schemas.microsoft.com/office/drawing/2014/main" id="{5B32E552-AD22-494E-8C58-3CA384CF4222}"/>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83" name="Rectangle 82">
              <a:extLst>
                <a:ext uri="{FF2B5EF4-FFF2-40B4-BE49-F238E27FC236}">
                  <a16:creationId xmlns:a16="http://schemas.microsoft.com/office/drawing/2014/main" id="{2C854142-C768-427B-87E8-EB2BB964DB78}"/>
                </a:ext>
              </a:extLst>
            </p:cNvPr>
            <p:cNvSpPr/>
            <p:nvPr/>
          </p:nvSpPr>
          <p:spPr>
            <a:xfrm>
              <a:off x="6899149" y="1574812"/>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 name="Picture 4">
            <a:extLst>
              <a:ext uri="{FF2B5EF4-FFF2-40B4-BE49-F238E27FC236}">
                <a16:creationId xmlns:a16="http://schemas.microsoft.com/office/drawing/2014/main" id="{DD849EED-B631-4710-8148-2E2C5523E3EF}"/>
              </a:ext>
            </a:extLst>
          </p:cNvPr>
          <p:cNvPicPr>
            <a:picLocks noChangeAspect="1"/>
          </p:cNvPicPr>
          <p:nvPr/>
        </p:nvPicPr>
        <p:blipFill rotWithShape="1">
          <a:blip r:embed="rId2"/>
          <a:srcRect t="46288"/>
          <a:stretch/>
        </p:blipFill>
        <p:spPr>
          <a:xfrm>
            <a:off x="9597650" y="3530753"/>
            <a:ext cx="1257427" cy="596319"/>
          </a:xfrm>
          <a:prstGeom prst="rect">
            <a:avLst/>
          </a:prstGeom>
        </p:spPr>
      </p:pic>
      <p:sp>
        <p:nvSpPr>
          <p:cNvPr id="95" name="Rectangle 94">
            <a:extLst>
              <a:ext uri="{FF2B5EF4-FFF2-40B4-BE49-F238E27FC236}">
                <a16:creationId xmlns:a16="http://schemas.microsoft.com/office/drawing/2014/main" id="{D6BF3092-3B2E-44B7-BDD9-48BA31962CF2}"/>
              </a:ext>
            </a:extLst>
          </p:cNvPr>
          <p:cNvSpPr/>
          <p:nvPr/>
        </p:nvSpPr>
        <p:spPr>
          <a:xfrm>
            <a:off x="9712380" y="359286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D299D464-5EE6-48C2-999B-0CD2CC024F0E}"/>
              </a:ext>
            </a:extLst>
          </p:cNvPr>
          <p:cNvSpPr/>
          <p:nvPr/>
        </p:nvSpPr>
        <p:spPr>
          <a:xfrm>
            <a:off x="9712379" y="371872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5463702C-5D44-4948-8AF6-A3B4DFA26609}"/>
              </a:ext>
            </a:extLst>
          </p:cNvPr>
          <p:cNvSpPr/>
          <p:nvPr/>
        </p:nvSpPr>
        <p:spPr>
          <a:xfrm>
            <a:off x="9712379" y="384290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1442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6798454" y="2476752"/>
                <a:ext cx="5213896" cy="1647132"/>
              </a:xfrm>
            </p:spPr>
            <p:txBody>
              <a:bodyPr vert="horz" lIns="91440" tIns="45720" rIns="91440" bIns="45720" rtlCol="0">
                <a:noAutofit/>
              </a:bodyPr>
              <a:lstStyle/>
              <a:p>
                <a:pPr>
                  <a:spcBef>
                    <a:spcPts val="1200"/>
                  </a:spcBef>
                </a:pPr>
                <a:r>
                  <a:rPr lang="en-US" sz="1800" dirty="0"/>
                  <a:t>Convolve </a:t>
                </a:r>
                <a:r>
                  <a:rPr lang="en-GB" sz="1800" dirty="0"/>
                  <a:t>using window of size </a:t>
                </a:r>
                <a14:m>
                  <m:oMath xmlns:m="http://schemas.openxmlformats.org/officeDocument/2006/math">
                    <m:sSub>
                      <m:sSubPr>
                        <m:ctrlPr>
                          <a:rPr lang="en-GB"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𝑑</m:t>
                        </m:r>
                      </m:sub>
                    </m:sSub>
                    <m:r>
                      <a:rPr lang="en-GB"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1</m:t>
                    </m:r>
                  </m:oMath>
                </a14:m>
                <a:endParaRPr lang="en-US" sz="1800" dirty="0">
                  <a:ea typeface="Cambria Math" panose="02040503050406030204" pitchFamily="18" charset="0"/>
                </a:endParaRPr>
              </a:p>
              <a:p>
                <a:pPr>
                  <a:spcBef>
                    <a:spcPts val="1200"/>
                  </a:spcBef>
                </a:pPr>
                <a:r>
                  <a:rPr lang="en-US" sz="1800" dirty="0"/>
                  <a:t>Each window instance compares a query term w/ whole document</a:t>
                </a:r>
              </a:p>
            </p:txBody>
          </p:sp>
        </mc:Choice>
        <mc:Fallback xmlns="">
          <p:sp>
            <p:nvSpPr>
              <p:cNvPr id="7" name="Text Placeholder 6">
                <a:extLst>
                  <a:ext uri="{FF2B5EF4-FFF2-40B4-BE49-F238E27FC236}">
                    <a16:creationId xmlns:a16="http://schemas.microsoft.com/office/drawing/2014/main" id="{71A611D5-5922-4466-8A35-1301B17DEDC7}"/>
                  </a:ext>
                </a:extLst>
              </p:cNvPr>
              <p:cNvSpPr>
                <a:spLocks noGrp="1" noRot="1" noChangeAspect="1" noMove="1" noResize="1" noEditPoints="1" noAdjustHandles="1" noChangeArrowheads="1" noChangeShapeType="1" noTextEdit="1"/>
              </p:cNvSpPr>
              <p:nvPr>
                <p:ph type="body" sz="half" idx="2"/>
              </p:nvPr>
            </p:nvSpPr>
            <p:spPr>
              <a:xfrm>
                <a:off x="6798454" y="2476752"/>
                <a:ext cx="5213896" cy="1647132"/>
              </a:xfrm>
              <a:blipFill>
                <a:blip r:embed="rId2"/>
                <a:stretch>
                  <a:fillRect l="-935"/>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3"/>
              </a:rPr>
              <a:t>Learning to match using local and distributed representations of text for web search</a:t>
            </a:r>
            <a:r>
              <a:rPr lang="en-GB" sz="1200" dirty="0"/>
              <a:t>. In WWW, 2017.</a:t>
            </a:r>
          </a:p>
        </p:txBody>
      </p:sp>
      <p:pic>
        <p:nvPicPr>
          <p:cNvPr id="5" name="Picture 4">
            <a:extLst>
              <a:ext uri="{FF2B5EF4-FFF2-40B4-BE49-F238E27FC236}">
                <a16:creationId xmlns:a16="http://schemas.microsoft.com/office/drawing/2014/main" id="{AAB6C60C-CDB5-49F2-AAAF-D1EA7DACA40F}"/>
              </a:ext>
            </a:extLst>
          </p:cNvPr>
          <p:cNvPicPr>
            <a:picLocks noChangeAspect="1"/>
          </p:cNvPicPr>
          <p:nvPr/>
        </p:nvPicPr>
        <p:blipFill>
          <a:blip r:embed="rId4"/>
          <a:stretch>
            <a:fillRect/>
          </a:stretch>
        </p:blipFill>
        <p:spPr>
          <a:xfrm>
            <a:off x="711822" y="2234876"/>
            <a:ext cx="7544392" cy="4314636"/>
          </a:xfrm>
          <a:prstGeom prst="rect">
            <a:avLst/>
          </a:prstGeom>
        </p:spPr>
      </p:pic>
    </p:spTree>
    <p:extLst>
      <p:ext uri="{BB962C8B-B14F-4D97-AF65-F5344CB8AC3E}">
        <p14:creationId xmlns:p14="http://schemas.microsoft.com/office/powerpoint/2010/main" val="35138144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0EF-79A6-43D3-B0DA-FB349EF69359}"/>
              </a:ext>
            </a:extLst>
          </p:cNvPr>
          <p:cNvSpPr>
            <a:spLocks noGrp="1"/>
          </p:cNvSpPr>
          <p:nvPr>
            <p:ph type="title"/>
          </p:nvPr>
        </p:nvSpPr>
        <p:spPr>
          <a:xfrm>
            <a:off x="1146705" y="609601"/>
            <a:ext cx="5114816" cy="1639884"/>
          </a:xfrm>
        </p:spPr>
        <p:txBody>
          <a:bodyPr>
            <a:normAutofit/>
          </a:bodyPr>
          <a:lstStyle/>
          <a:p>
            <a:r>
              <a:rPr lang="en-US" sz="4000" dirty="0"/>
              <a:t>Lexical and semantic matching networks</a:t>
            </a:r>
            <a:endParaRPr lang="en-GB" sz="4000" dirty="0"/>
          </a:p>
        </p:txBody>
      </p:sp>
      <p:sp>
        <p:nvSpPr>
          <p:cNvPr id="7" name="Text Placeholder 6">
            <a:extLst>
              <a:ext uri="{FF2B5EF4-FFF2-40B4-BE49-F238E27FC236}">
                <a16:creationId xmlns:a16="http://schemas.microsoft.com/office/drawing/2014/main" id="{71A611D5-5922-4466-8A35-1301B17DEDC7}"/>
              </a:ext>
            </a:extLst>
          </p:cNvPr>
          <p:cNvSpPr>
            <a:spLocks noGrp="1"/>
          </p:cNvSpPr>
          <p:nvPr>
            <p:ph type="body" sz="half" idx="2"/>
          </p:nvPr>
        </p:nvSpPr>
        <p:spPr>
          <a:xfrm>
            <a:off x="6568340" y="2143909"/>
            <a:ext cx="5213896" cy="2083137"/>
          </a:xfrm>
        </p:spPr>
        <p:txBody>
          <a:bodyPr vert="horz" lIns="91440" tIns="45720" rIns="91440" bIns="45720" rtlCol="0">
            <a:noAutofit/>
          </a:bodyPr>
          <a:lstStyle/>
          <a:p>
            <a:pPr>
              <a:spcBef>
                <a:spcPts val="1200"/>
              </a:spcBef>
            </a:pPr>
            <a:r>
              <a:rPr lang="en-GB" sz="1800" dirty="0"/>
              <a:t>Semantic sub-model matches in the latent embedding space</a:t>
            </a:r>
          </a:p>
          <a:p>
            <a:pPr>
              <a:spcBef>
                <a:spcPts val="1200"/>
              </a:spcBef>
            </a:pPr>
            <a:r>
              <a:rPr lang="en-GB" sz="1800" dirty="0"/>
              <a:t>Match query with moving windows over document</a:t>
            </a:r>
          </a:p>
          <a:p>
            <a:pPr>
              <a:spcBef>
                <a:spcPts val="1200"/>
              </a:spcBef>
            </a:pPr>
            <a:r>
              <a:rPr lang="en-GB" sz="1800" dirty="0"/>
              <a:t>Learn text embeddings specifically for the task</a:t>
            </a:r>
          </a:p>
        </p:txBody>
      </p:sp>
      <p:sp>
        <p:nvSpPr>
          <p:cNvPr id="9" name="Rectangle 8">
            <a:extLst>
              <a:ext uri="{FF2B5EF4-FFF2-40B4-BE49-F238E27FC236}">
                <a16:creationId xmlns:a16="http://schemas.microsoft.com/office/drawing/2014/main" id="{04D97CAF-9E36-4201-BB31-7DB9DA2B0290}"/>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2"/>
              </a:rPr>
              <a:t>Learning to match using local and distributed representations of text for web search</a:t>
            </a:r>
            <a:r>
              <a:rPr lang="en-GB" sz="1200" dirty="0"/>
              <a:t>. In WWW, 2017.</a:t>
            </a:r>
          </a:p>
        </p:txBody>
      </p:sp>
      <p:pic>
        <p:nvPicPr>
          <p:cNvPr id="3" name="Picture 2">
            <a:extLst>
              <a:ext uri="{FF2B5EF4-FFF2-40B4-BE49-F238E27FC236}">
                <a16:creationId xmlns:a16="http://schemas.microsoft.com/office/drawing/2014/main" id="{A7303DF6-F733-4B58-BDBA-49DC4A90BDEE}"/>
              </a:ext>
            </a:extLst>
          </p:cNvPr>
          <p:cNvPicPr>
            <a:picLocks noChangeAspect="1"/>
          </p:cNvPicPr>
          <p:nvPr/>
        </p:nvPicPr>
        <p:blipFill>
          <a:blip r:embed="rId3"/>
          <a:stretch>
            <a:fillRect/>
          </a:stretch>
        </p:blipFill>
        <p:spPr>
          <a:xfrm>
            <a:off x="363338" y="2331633"/>
            <a:ext cx="7038866" cy="4030155"/>
          </a:xfrm>
          <a:prstGeom prst="rect">
            <a:avLst/>
          </a:prstGeom>
        </p:spPr>
      </p:pic>
    </p:spTree>
    <p:extLst>
      <p:ext uri="{BB962C8B-B14F-4D97-AF65-F5344CB8AC3E}">
        <p14:creationId xmlns:p14="http://schemas.microsoft.com/office/powerpoint/2010/main" val="31447026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609601"/>
            <a:ext cx="6238930" cy="1552259"/>
          </a:xfrm>
        </p:spPr>
        <p:txBody>
          <a:bodyPr>
            <a:normAutofit/>
          </a:bodyPr>
          <a:lstStyle/>
          <a:p>
            <a:r>
              <a:rPr lang="en-US" sz="4000" dirty="0"/>
              <a:t>Big vs. small data regimes</a:t>
            </a:r>
            <a:endParaRPr lang="en-GB" sz="4000" dirty="0"/>
          </a:p>
        </p:txBody>
      </p:sp>
      <p:pic>
        <p:nvPicPr>
          <p:cNvPr id="5" name="Content Placeholder 4"/>
          <p:cNvPicPr>
            <a:picLocks noGrp="1" noChangeAspect="1"/>
          </p:cNvPicPr>
          <p:nvPr>
            <p:ph idx="1"/>
          </p:nvPr>
        </p:nvPicPr>
        <p:blipFill rotWithShape="1">
          <a:blip r:embed="rId2"/>
          <a:srcRect b="25909"/>
          <a:stretch/>
        </p:blipFill>
        <p:spPr>
          <a:xfrm>
            <a:off x="7484301" y="987427"/>
            <a:ext cx="3699060" cy="2291802"/>
          </a:xfrm>
          <a:prstGeom prst="rect">
            <a:avLst/>
          </a:prstGeom>
        </p:spPr>
      </p:pic>
      <p:sp>
        <p:nvSpPr>
          <p:cNvPr id="4" name="Text Placeholder 3"/>
          <p:cNvSpPr>
            <a:spLocks noGrp="1"/>
          </p:cNvSpPr>
          <p:nvPr>
            <p:ph type="body" sz="half" idx="2"/>
          </p:nvPr>
        </p:nvSpPr>
        <p:spPr>
          <a:xfrm>
            <a:off x="839788" y="2482637"/>
            <a:ext cx="6238929" cy="1773640"/>
          </a:xfrm>
        </p:spPr>
        <p:txBody>
          <a:bodyPr>
            <a:normAutofit/>
          </a:bodyPr>
          <a:lstStyle/>
          <a:p>
            <a:pPr>
              <a:lnSpc>
                <a:spcPct val="100000"/>
              </a:lnSpc>
              <a:spcBef>
                <a:spcPts val="1800"/>
              </a:spcBef>
            </a:pPr>
            <a:r>
              <a:rPr lang="en-US" sz="1800" dirty="0"/>
              <a:t>Big data seems to be more crucial for models that focus on good representation learning for text</a:t>
            </a:r>
          </a:p>
          <a:p>
            <a:pPr>
              <a:lnSpc>
                <a:spcPct val="100000"/>
              </a:lnSpc>
              <a:spcBef>
                <a:spcPts val="1800"/>
              </a:spcBef>
            </a:pPr>
            <a:r>
              <a:rPr lang="en-US" sz="1800" dirty="0"/>
              <a:t>Partial supervision strategies (e.g., unsupervised pre-training of word embeddings) can be effective but may be leaving the bigger gains on the table</a:t>
            </a:r>
            <a:endParaRPr lang="en-GB" sz="1800" dirty="0"/>
          </a:p>
        </p:txBody>
      </p:sp>
      <p:pic>
        <p:nvPicPr>
          <p:cNvPr id="6" name="Picture 5"/>
          <p:cNvPicPr>
            <a:picLocks noChangeAspect="1"/>
          </p:cNvPicPr>
          <p:nvPr/>
        </p:nvPicPr>
        <p:blipFill>
          <a:blip r:embed="rId3"/>
          <a:stretch>
            <a:fillRect/>
          </a:stretch>
        </p:blipFill>
        <p:spPr>
          <a:xfrm>
            <a:off x="4772025" y="4441813"/>
            <a:ext cx="6411336" cy="2053323"/>
          </a:xfrm>
          <a:prstGeom prst="rect">
            <a:avLst/>
          </a:prstGeom>
        </p:spPr>
      </p:pic>
      <p:sp>
        <p:nvSpPr>
          <p:cNvPr id="7" name="Text Placeholder 3"/>
          <p:cNvSpPr txBox="1">
            <a:spLocks/>
          </p:cNvSpPr>
          <p:nvPr/>
        </p:nvSpPr>
        <p:spPr>
          <a:xfrm>
            <a:off x="839787" y="4337713"/>
            <a:ext cx="3690172" cy="177364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tx1"/>
                </a:solidFill>
                <a:effectLst/>
                <a:uLnTx/>
                <a:uFillTx/>
                <a:latin typeface="+mn-lt"/>
                <a:ea typeface="+mn-ea"/>
                <a:cs typeface="+mn-cs"/>
              </a:rPr>
              <a:t>Learning to train on unlabeled data may be key to making progress on neural ad-hoc retrieval</a:t>
            </a: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TextBox 2"/>
          <p:cNvSpPr txBox="1"/>
          <p:nvPr/>
        </p:nvSpPr>
        <p:spPr>
          <a:xfrm>
            <a:off x="7484301" y="3238767"/>
            <a:ext cx="3694387" cy="9233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Which IR models are similar?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Clustering based on query level retrieval performance.</a:t>
            </a:r>
            <a:endParaRPr kumimoji="0" lang="en-GB" sz="1800" b="0" i="0" u="none" strike="noStrike" kern="0" cap="none" spc="0" normalizeH="0" baseline="0" noProof="0" dirty="0">
              <a:ln>
                <a:noFill/>
              </a:ln>
              <a:solidFill>
                <a:sysClr val="windowText" lastClr="000000"/>
              </a:solidFill>
              <a:effectLst/>
              <a:uLnTx/>
              <a:uFillTx/>
            </a:endParaRPr>
          </a:p>
        </p:txBody>
      </p:sp>
      <p:sp>
        <p:nvSpPr>
          <p:cNvPr id="8" name="Rectangle 7">
            <a:extLst>
              <a:ext uri="{FF2B5EF4-FFF2-40B4-BE49-F238E27FC236}">
                <a16:creationId xmlns:a16="http://schemas.microsoft.com/office/drawing/2014/main" id="{17371139-4C46-4168-93C3-19A005C9BA6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Bhaskar Mitra, Fernando Diaz, and Nick Craswell. </a:t>
            </a:r>
            <a:r>
              <a:rPr lang="en-GB" sz="1200" dirty="0">
                <a:hlinkClick r:id="rId4"/>
              </a:rPr>
              <a:t>Learning to match using local and distributed representations of text for web search</a:t>
            </a:r>
            <a:r>
              <a:rPr lang="en-GB" sz="1200" dirty="0"/>
              <a:t>. In WWW, 2017.</a:t>
            </a:r>
          </a:p>
        </p:txBody>
      </p:sp>
    </p:spTree>
    <p:extLst>
      <p:ext uri="{BB962C8B-B14F-4D97-AF65-F5344CB8AC3E}">
        <p14:creationId xmlns:p14="http://schemas.microsoft.com/office/powerpoint/2010/main" val="10194501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735C-8D7B-4ADE-B5F8-EC25C5F3C219}"/>
              </a:ext>
            </a:extLst>
          </p:cNvPr>
          <p:cNvSpPr>
            <a:spLocks noGrp="1"/>
          </p:cNvSpPr>
          <p:nvPr>
            <p:ph type="title"/>
          </p:nvPr>
        </p:nvSpPr>
        <p:spPr/>
        <p:txBody>
          <a:bodyPr>
            <a:normAutofit/>
          </a:bodyPr>
          <a:lstStyle/>
          <a:p>
            <a:r>
              <a:rPr lang="en-US" sz="4800" dirty="0"/>
              <a:t>Challenge</a:t>
            </a:r>
            <a:endParaRPr lang="en-GB" sz="4800" dirty="0"/>
          </a:p>
        </p:txBody>
      </p:sp>
      <p:sp>
        <p:nvSpPr>
          <p:cNvPr id="3" name="Content Placeholder 2">
            <a:extLst>
              <a:ext uri="{FF2B5EF4-FFF2-40B4-BE49-F238E27FC236}">
                <a16:creationId xmlns:a16="http://schemas.microsoft.com/office/drawing/2014/main" id="{3639B41A-2097-494A-AB11-74FCCF2200B1}"/>
              </a:ext>
            </a:extLst>
          </p:cNvPr>
          <p:cNvSpPr>
            <a:spLocks noGrp="1"/>
          </p:cNvSpPr>
          <p:nvPr>
            <p:ph idx="1"/>
          </p:nvPr>
        </p:nvSpPr>
        <p:spPr>
          <a:xfrm>
            <a:off x="5792042" y="1877244"/>
            <a:ext cx="5891209" cy="2331419"/>
          </a:xfrm>
        </p:spPr>
        <p:txBody>
          <a:bodyPr>
            <a:normAutofit/>
          </a:bodyPr>
          <a:lstStyle/>
          <a:p>
            <a:pPr marL="0" indent="0" algn="ctr">
              <a:buNone/>
            </a:pPr>
            <a:r>
              <a:rPr lang="en-GB" dirty="0"/>
              <a:t>Duet implementation on CNTK (python)</a:t>
            </a:r>
          </a:p>
          <a:p>
            <a:pPr marL="0" indent="0" algn="ctr">
              <a:buNone/>
            </a:pPr>
            <a:r>
              <a:rPr lang="en-GB" sz="2800" dirty="0">
                <a:hlinkClick r:id="rId2"/>
              </a:rPr>
              <a:t>http://bit.ly/CodeDUET</a:t>
            </a:r>
            <a:endParaRPr lang="en-GB" sz="2800" dirty="0"/>
          </a:p>
        </p:txBody>
      </p:sp>
      <p:sp>
        <p:nvSpPr>
          <p:cNvPr id="4" name="Text Placeholder 3">
            <a:extLst>
              <a:ext uri="{FF2B5EF4-FFF2-40B4-BE49-F238E27FC236}">
                <a16:creationId xmlns:a16="http://schemas.microsoft.com/office/drawing/2014/main" id="{7BE4EFC5-7567-4F5A-A362-C24F82F90ECD}"/>
              </a:ext>
            </a:extLst>
          </p:cNvPr>
          <p:cNvSpPr>
            <a:spLocks noGrp="1"/>
          </p:cNvSpPr>
          <p:nvPr>
            <p:ph type="body" sz="half" idx="2"/>
          </p:nvPr>
        </p:nvSpPr>
        <p:spPr>
          <a:xfrm>
            <a:off x="1146705" y="2676588"/>
            <a:ext cx="4218582" cy="2573890"/>
          </a:xfrm>
        </p:spPr>
        <p:txBody>
          <a:bodyPr anchor="b">
            <a:normAutofit/>
          </a:bodyPr>
          <a:lstStyle/>
          <a:p>
            <a:r>
              <a:rPr lang="en-US" sz="2800" dirty="0"/>
              <a:t>Can you evaluate the duet model on a popular community question-answering task?</a:t>
            </a:r>
            <a:endParaRPr lang="en-GB" sz="2800" dirty="0"/>
          </a:p>
        </p:txBody>
      </p:sp>
      <p:sp>
        <p:nvSpPr>
          <p:cNvPr id="5" name="Rectangle: Rounded Corners 4">
            <a:hlinkClick r:id="rId2"/>
            <a:extLst>
              <a:ext uri="{FF2B5EF4-FFF2-40B4-BE49-F238E27FC236}">
                <a16:creationId xmlns:a16="http://schemas.microsoft.com/office/drawing/2014/main" id="{BEAAF848-17DF-4801-9216-58D8DA1BFAD1}"/>
              </a:ext>
            </a:extLst>
          </p:cNvPr>
          <p:cNvSpPr/>
          <p:nvPr/>
        </p:nvSpPr>
        <p:spPr>
          <a:xfrm>
            <a:off x="6687735" y="4329529"/>
            <a:ext cx="4099821" cy="9209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400" cap="all" dirty="0">
                <a:solidFill>
                  <a:schemeClr val="tx1">
                    <a:lumMod val="65000"/>
                    <a:lumOff val="35000"/>
                  </a:schemeClr>
                </a:solidFill>
              </a:rPr>
              <a:t>Get the code</a:t>
            </a:r>
            <a:endParaRPr lang="en-GB" sz="4400" cap="all" dirty="0">
              <a:solidFill>
                <a:schemeClr val="tx1">
                  <a:lumMod val="65000"/>
                  <a:lumOff val="35000"/>
                </a:schemeClr>
              </a:solidFill>
            </a:endParaRPr>
          </a:p>
        </p:txBody>
      </p:sp>
    </p:spTree>
    <p:extLst>
      <p:ext uri="{BB962C8B-B14F-4D97-AF65-F5344CB8AC3E}">
        <p14:creationId xmlns:p14="http://schemas.microsoft.com/office/powerpoint/2010/main" val="2906904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Grp="1" noChangeAspect="1"/>
          </p:cNvPicPr>
          <p:nvPr>
            <p:ph idx="1"/>
          </p:nvPr>
        </p:nvPicPr>
        <p:blipFill>
          <a:blip r:embed="rId2"/>
          <a:stretch>
            <a:fillRect/>
          </a:stretch>
        </p:blipFill>
        <p:spPr>
          <a:xfrm>
            <a:off x="7261600" y="4294689"/>
            <a:ext cx="3259354" cy="2279137"/>
          </a:xfrm>
          <a:prstGeom prst="rect">
            <a:avLst/>
          </a:prstGeom>
        </p:spPr>
      </p:pic>
      <p:sp>
        <p:nvSpPr>
          <p:cNvPr id="5" name="Title 4"/>
          <p:cNvSpPr>
            <a:spLocks noGrp="1"/>
          </p:cNvSpPr>
          <p:nvPr>
            <p:ph type="title"/>
          </p:nvPr>
        </p:nvSpPr>
        <p:spPr>
          <a:xfrm>
            <a:off x="353253" y="544496"/>
            <a:ext cx="8051032" cy="1478570"/>
          </a:xfrm>
        </p:spPr>
        <p:txBody>
          <a:bodyPr>
            <a:normAutofit/>
          </a:bodyPr>
          <a:lstStyle/>
          <a:p>
            <a:r>
              <a:rPr lang="en-US" dirty="0"/>
              <a:t>Many other neural architectures</a:t>
            </a:r>
            <a:endParaRPr lang="en-GB" dirty="0"/>
          </a:p>
        </p:txBody>
      </p:sp>
      <p:sp>
        <p:nvSpPr>
          <p:cNvPr id="10" name="TextBox 9"/>
          <p:cNvSpPr txBox="1"/>
          <p:nvPr/>
        </p:nvSpPr>
        <p:spPr>
          <a:xfrm>
            <a:off x="8308425" y="6573826"/>
            <a:ext cx="11657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3"/>
              </a:rPr>
              <a:t>Palangi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4"/>
          <a:stretch>
            <a:fillRect/>
          </a:stretch>
        </p:blipFill>
        <p:spPr>
          <a:xfrm>
            <a:off x="217494" y="1936896"/>
            <a:ext cx="1847838" cy="2357793"/>
          </a:xfrm>
          <a:prstGeom prst="rect">
            <a:avLst/>
          </a:prstGeom>
        </p:spPr>
      </p:pic>
      <p:sp>
        <p:nvSpPr>
          <p:cNvPr id="12" name="TextBox 11"/>
          <p:cNvSpPr txBox="1"/>
          <p:nvPr/>
        </p:nvSpPr>
        <p:spPr>
          <a:xfrm>
            <a:off x="410283" y="4294689"/>
            <a:ext cx="1462260"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5"/>
              </a:rPr>
              <a:t>Kalchbrenner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3" name="Picture 12"/>
          <p:cNvPicPr>
            <a:picLocks noChangeAspect="1"/>
          </p:cNvPicPr>
          <p:nvPr/>
        </p:nvPicPr>
        <p:blipFill>
          <a:blip r:embed="rId6"/>
          <a:stretch>
            <a:fillRect/>
          </a:stretch>
        </p:blipFill>
        <p:spPr>
          <a:xfrm>
            <a:off x="2414672" y="1831291"/>
            <a:ext cx="3122168" cy="1465087"/>
          </a:xfrm>
          <a:prstGeom prst="rect">
            <a:avLst/>
          </a:prstGeom>
        </p:spPr>
      </p:pic>
      <p:sp>
        <p:nvSpPr>
          <p:cNvPr id="14" name="TextBox 13"/>
          <p:cNvSpPr txBox="1"/>
          <p:nvPr/>
        </p:nvSpPr>
        <p:spPr>
          <a:xfrm>
            <a:off x="3444200" y="3296378"/>
            <a:ext cx="10631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7"/>
              </a:rPr>
              <a:t>Denil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5" name="Picture 14"/>
          <p:cNvPicPr>
            <a:picLocks noChangeAspect="1"/>
          </p:cNvPicPr>
          <p:nvPr/>
        </p:nvPicPr>
        <p:blipFill>
          <a:blip r:embed="rId8"/>
          <a:stretch>
            <a:fillRect/>
          </a:stretch>
        </p:blipFill>
        <p:spPr>
          <a:xfrm>
            <a:off x="2797624" y="3572439"/>
            <a:ext cx="3858122" cy="1618388"/>
          </a:xfrm>
          <a:prstGeom prst="rect">
            <a:avLst/>
          </a:prstGeom>
        </p:spPr>
      </p:pic>
      <p:sp>
        <p:nvSpPr>
          <p:cNvPr id="16" name="TextBox 15"/>
          <p:cNvSpPr txBox="1"/>
          <p:nvPr/>
        </p:nvSpPr>
        <p:spPr>
          <a:xfrm>
            <a:off x="4744191" y="5100496"/>
            <a:ext cx="72648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9"/>
              </a:rPr>
              <a:t>Kim,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17" name="Picture 16"/>
          <p:cNvPicPr>
            <a:picLocks noChangeAspect="1"/>
          </p:cNvPicPr>
          <p:nvPr/>
        </p:nvPicPr>
        <p:blipFill>
          <a:blip r:embed="rId10"/>
          <a:stretch>
            <a:fillRect/>
          </a:stretch>
        </p:blipFill>
        <p:spPr>
          <a:xfrm>
            <a:off x="5660113" y="1760973"/>
            <a:ext cx="3694762" cy="1640688"/>
          </a:xfrm>
          <a:prstGeom prst="rect">
            <a:avLst/>
          </a:prstGeom>
        </p:spPr>
      </p:pic>
      <p:sp>
        <p:nvSpPr>
          <p:cNvPr id="18" name="TextBox 17"/>
          <p:cNvSpPr txBox="1"/>
          <p:nvPr/>
        </p:nvSpPr>
        <p:spPr>
          <a:xfrm>
            <a:off x="6692206" y="3401661"/>
            <a:ext cx="163057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1"/>
              </a:rPr>
              <a:t>Severyn and Moschitti,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 name="Picture 1"/>
          <p:cNvPicPr>
            <a:picLocks noChangeAspect="1"/>
          </p:cNvPicPr>
          <p:nvPr/>
        </p:nvPicPr>
        <p:blipFill rotWithShape="1">
          <a:blip r:embed="rId12"/>
          <a:srcRect r="3143"/>
          <a:stretch/>
        </p:blipFill>
        <p:spPr>
          <a:xfrm>
            <a:off x="3046632" y="5248096"/>
            <a:ext cx="1701691" cy="1265144"/>
          </a:xfrm>
          <a:prstGeom prst="rect">
            <a:avLst/>
          </a:prstGeom>
        </p:spPr>
      </p:pic>
      <p:pic>
        <p:nvPicPr>
          <p:cNvPr id="3" name="Picture 2"/>
          <p:cNvPicPr>
            <a:picLocks noChangeAspect="1"/>
          </p:cNvPicPr>
          <p:nvPr/>
        </p:nvPicPr>
        <p:blipFill>
          <a:blip r:embed="rId13"/>
          <a:stretch>
            <a:fillRect/>
          </a:stretch>
        </p:blipFill>
        <p:spPr>
          <a:xfrm>
            <a:off x="5009811" y="5425515"/>
            <a:ext cx="2252764" cy="1087725"/>
          </a:xfrm>
          <a:prstGeom prst="rect">
            <a:avLst/>
          </a:prstGeom>
        </p:spPr>
      </p:pic>
      <p:sp>
        <p:nvSpPr>
          <p:cNvPr id="20" name="TextBox 19"/>
          <p:cNvSpPr txBox="1"/>
          <p:nvPr/>
        </p:nvSpPr>
        <p:spPr>
          <a:xfrm>
            <a:off x="5607041" y="6513240"/>
            <a:ext cx="1058303"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4"/>
              </a:rPr>
              <a:t>Zhao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4" name="Picture 3"/>
          <p:cNvPicPr>
            <a:picLocks noChangeAspect="1"/>
          </p:cNvPicPr>
          <p:nvPr/>
        </p:nvPicPr>
        <p:blipFill>
          <a:blip r:embed="rId15"/>
          <a:stretch>
            <a:fillRect/>
          </a:stretch>
        </p:blipFill>
        <p:spPr>
          <a:xfrm>
            <a:off x="9967531" y="5473408"/>
            <a:ext cx="1901491" cy="1039832"/>
          </a:xfrm>
          <a:prstGeom prst="rect">
            <a:avLst/>
          </a:prstGeom>
        </p:spPr>
      </p:pic>
      <p:sp>
        <p:nvSpPr>
          <p:cNvPr id="21" name="TextBox 20"/>
          <p:cNvSpPr txBox="1"/>
          <p:nvPr/>
        </p:nvSpPr>
        <p:spPr>
          <a:xfrm>
            <a:off x="10442023" y="6513240"/>
            <a:ext cx="95250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6"/>
              </a:rPr>
              <a:t>Hu et al., 2014</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pic>
        <p:nvPicPr>
          <p:cNvPr id="22" name="Content Placeholder 9">
            <a:extLst>
              <a:ext uri="{FF2B5EF4-FFF2-40B4-BE49-F238E27FC236}">
                <a16:creationId xmlns:a16="http://schemas.microsoft.com/office/drawing/2014/main" id="{F8FFCD0E-666A-4DB1-9083-C0901B6756AF}"/>
              </a:ext>
            </a:extLst>
          </p:cNvPr>
          <p:cNvPicPr>
            <a:picLocks noChangeAspect="1"/>
          </p:cNvPicPr>
          <p:nvPr/>
        </p:nvPicPr>
        <p:blipFill>
          <a:blip r:embed="rId17"/>
          <a:stretch>
            <a:fillRect/>
          </a:stretch>
        </p:blipFill>
        <p:spPr>
          <a:xfrm>
            <a:off x="46176" y="4868030"/>
            <a:ext cx="2879272" cy="1399942"/>
          </a:xfrm>
          <a:prstGeom prst="rect">
            <a:avLst/>
          </a:prstGeom>
        </p:spPr>
      </p:pic>
      <p:sp>
        <p:nvSpPr>
          <p:cNvPr id="23" name="TextBox 22">
            <a:extLst>
              <a:ext uri="{FF2B5EF4-FFF2-40B4-BE49-F238E27FC236}">
                <a16:creationId xmlns:a16="http://schemas.microsoft.com/office/drawing/2014/main" id="{55099638-E543-4E72-8B9B-691E6377722A}"/>
              </a:ext>
            </a:extLst>
          </p:cNvPr>
          <p:cNvSpPr txBox="1"/>
          <p:nvPr/>
        </p:nvSpPr>
        <p:spPr>
          <a:xfrm>
            <a:off x="3576031" y="6665640"/>
            <a:ext cx="947695"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t>
            </a:r>
            <a:r>
              <a:rPr kumimoji="0" lang="en-US" sz="900" b="0" i="0" u="none" strike="noStrike" kern="0" cap="none" spc="0" normalizeH="0" baseline="0" noProof="0" dirty="0">
                <a:ln>
                  <a:noFill/>
                </a:ln>
                <a:solidFill>
                  <a:sysClr val="windowText" lastClr="000000"/>
                </a:solidFill>
                <a:effectLst/>
                <a:uLnTx/>
                <a:uFillTx/>
                <a:hlinkClick r:id="rId18"/>
              </a:rPr>
              <a:t>Tai et al., 2015</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
        <p:nvSpPr>
          <p:cNvPr id="24" name="TextBox 23">
            <a:extLst>
              <a:ext uri="{FF2B5EF4-FFF2-40B4-BE49-F238E27FC236}">
                <a16:creationId xmlns:a16="http://schemas.microsoft.com/office/drawing/2014/main" id="{47E77192-8AC7-418D-A5D8-D7D50ABD6C50}"/>
              </a:ext>
            </a:extLst>
          </p:cNvPr>
          <p:cNvSpPr txBox="1"/>
          <p:nvPr/>
        </p:nvSpPr>
        <p:spPr>
          <a:xfrm>
            <a:off x="979102" y="6267680"/>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19"/>
              </a:rPr>
              <a:t>Guo et al., 2016</a:t>
            </a:r>
            <a:r>
              <a:rPr lang="en-US" dirty="0"/>
              <a:t>)</a:t>
            </a:r>
            <a:endParaRPr lang="en-GB" dirty="0"/>
          </a:p>
        </p:txBody>
      </p:sp>
      <p:pic>
        <p:nvPicPr>
          <p:cNvPr id="6" name="Picture 5">
            <a:extLst>
              <a:ext uri="{FF2B5EF4-FFF2-40B4-BE49-F238E27FC236}">
                <a16:creationId xmlns:a16="http://schemas.microsoft.com/office/drawing/2014/main" id="{C000F3FE-C1D4-483B-A3BC-673915EF15E3}"/>
              </a:ext>
            </a:extLst>
          </p:cNvPr>
          <p:cNvPicPr>
            <a:picLocks noChangeAspect="1"/>
          </p:cNvPicPr>
          <p:nvPr/>
        </p:nvPicPr>
        <p:blipFill>
          <a:blip r:embed="rId20"/>
          <a:stretch>
            <a:fillRect/>
          </a:stretch>
        </p:blipFill>
        <p:spPr>
          <a:xfrm>
            <a:off x="8782511" y="1097080"/>
            <a:ext cx="3319023" cy="913801"/>
          </a:xfrm>
          <a:prstGeom prst="rect">
            <a:avLst/>
          </a:prstGeom>
        </p:spPr>
      </p:pic>
      <p:sp>
        <p:nvSpPr>
          <p:cNvPr id="25" name="TextBox 24">
            <a:extLst>
              <a:ext uri="{FF2B5EF4-FFF2-40B4-BE49-F238E27FC236}">
                <a16:creationId xmlns:a16="http://schemas.microsoft.com/office/drawing/2014/main" id="{CBC82E81-3522-481C-B168-9775A13F0D1B}"/>
              </a:ext>
            </a:extLst>
          </p:cNvPr>
          <p:cNvSpPr txBox="1"/>
          <p:nvPr/>
        </p:nvSpPr>
        <p:spPr>
          <a:xfrm>
            <a:off x="9935312" y="1940829"/>
            <a:ext cx="1013419"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1"/>
              </a:rPr>
              <a:t>Hui et al., 2017</a:t>
            </a:r>
            <a:r>
              <a:rPr lang="en-US" dirty="0"/>
              <a:t>)</a:t>
            </a:r>
            <a:endParaRPr lang="en-GB" dirty="0"/>
          </a:p>
        </p:txBody>
      </p:sp>
      <p:pic>
        <p:nvPicPr>
          <p:cNvPr id="7" name="Picture 6">
            <a:extLst>
              <a:ext uri="{FF2B5EF4-FFF2-40B4-BE49-F238E27FC236}">
                <a16:creationId xmlns:a16="http://schemas.microsoft.com/office/drawing/2014/main" id="{9C4F9DD1-1C2D-47EC-BFA8-BFDFDEB49B88}"/>
              </a:ext>
            </a:extLst>
          </p:cNvPr>
          <p:cNvPicPr>
            <a:picLocks noChangeAspect="1"/>
          </p:cNvPicPr>
          <p:nvPr/>
        </p:nvPicPr>
        <p:blipFill>
          <a:blip r:embed="rId22"/>
          <a:stretch>
            <a:fillRect/>
          </a:stretch>
        </p:blipFill>
        <p:spPr>
          <a:xfrm>
            <a:off x="9354875" y="2572917"/>
            <a:ext cx="2595384" cy="505657"/>
          </a:xfrm>
          <a:prstGeom prst="rect">
            <a:avLst/>
          </a:prstGeom>
        </p:spPr>
      </p:pic>
      <p:sp>
        <p:nvSpPr>
          <p:cNvPr id="26" name="TextBox 25">
            <a:extLst>
              <a:ext uri="{FF2B5EF4-FFF2-40B4-BE49-F238E27FC236}">
                <a16:creationId xmlns:a16="http://schemas.microsoft.com/office/drawing/2014/main" id="{25E21EA4-6713-4BE4-A614-CBBD4AD49430}"/>
              </a:ext>
            </a:extLst>
          </p:cNvPr>
          <p:cNvSpPr txBox="1"/>
          <p:nvPr/>
        </p:nvSpPr>
        <p:spPr>
          <a:xfrm>
            <a:off x="10100699" y="3074184"/>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3"/>
              </a:rPr>
              <a:t>Pang et al., 2017</a:t>
            </a:r>
            <a:r>
              <a:rPr lang="en-US" dirty="0"/>
              <a:t>)</a:t>
            </a:r>
            <a:endParaRPr lang="en-GB" dirty="0"/>
          </a:p>
        </p:txBody>
      </p:sp>
      <p:pic>
        <p:nvPicPr>
          <p:cNvPr id="8" name="Picture 7">
            <a:extLst>
              <a:ext uri="{FF2B5EF4-FFF2-40B4-BE49-F238E27FC236}">
                <a16:creationId xmlns:a16="http://schemas.microsoft.com/office/drawing/2014/main" id="{06486FE5-F532-4469-932C-8917B6BCA874}"/>
              </a:ext>
            </a:extLst>
          </p:cNvPr>
          <p:cNvPicPr>
            <a:picLocks noChangeAspect="1"/>
          </p:cNvPicPr>
          <p:nvPr/>
        </p:nvPicPr>
        <p:blipFill>
          <a:blip r:embed="rId24"/>
          <a:stretch>
            <a:fillRect/>
          </a:stretch>
        </p:blipFill>
        <p:spPr>
          <a:xfrm>
            <a:off x="8580704" y="3280620"/>
            <a:ext cx="1786850" cy="738130"/>
          </a:xfrm>
          <a:prstGeom prst="rect">
            <a:avLst/>
          </a:prstGeom>
        </p:spPr>
      </p:pic>
      <p:sp>
        <p:nvSpPr>
          <p:cNvPr id="27" name="TextBox 26">
            <a:extLst>
              <a:ext uri="{FF2B5EF4-FFF2-40B4-BE49-F238E27FC236}">
                <a16:creationId xmlns:a16="http://schemas.microsoft.com/office/drawing/2014/main" id="{74020023-635C-4D51-92A3-F7429F18C40E}"/>
              </a:ext>
            </a:extLst>
          </p:cNvPr>
          <p:cNvSpPr txBox="1"/>
          <p:nvPr/>
        </p:nvSpPr>
        <p:spPr>
          <a:xfrm>
            <a:off x="8922261" y="4025857"/>
            <a:ext cx="1103736" cy="230832"/>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solidFill>
                  <a:sysClr val="windowText" lastClr="000000"/>
                </a:solidFill>
                <a:effectLst/>
                <a:uLnTx/>
                <a:uFillTx/>
              </a:defRPr>
            </a:lvl1pPr>
          </a:lstStyle>
          <a:p>
            <a:r>
              <a:rPr lang="en-US" dirty="0"/>
              <a:t>(</a:t>
            </a:r>
            <a:r>
              <a:rPr lang="en-US" dirty="0">
                <a:hlinkClick r:id="rId25"/>
              </a:rPr>
              <a:t>Jaech et al., 2017</a:t>
            </a:r>
            <a:r>
              <a:rPr lang="en-US" dirty="0"/>
              <a:t>)</a:t>
            </a:r>
            <a:endParaRPr lang="en-GB" dirty="0"/>
          </a:p>
        </p:txBody>
      </p:sp>
      <p:pic>
        <p:nvPicPr>
          <p:cNvPr id="28" name="Picture 27">
            <a:extLst>
              <a:ext uri="{FF2B5EF4-FFF2-40B4-BE49-F238E27FC236}">
                <a16:creationId xmlns:a16="http://schemas.microsoft.com/office/drawing/2014/main" id="{8EDDFF28-BF78-45AF-AC8B-CBB38CA499FC}"/>
              </a:ext>
            </a:extLst>
          </p:cNvPr>
          <p:cNvPicPr>
            <a:picLocks noChangeAspect="1"/>
          </p:cNvPicPr>
          <p:nvPr/>
        </p:nvPicPr>
        <p:blipFill rotWithShape="1">
          <a:blip r:embed="rId26"/>
          <a:srcRect r="699"/>
          <a:stretch/>
        </p:blipFill>
        <p:spPr>
          <a:xfrm>
            <a:off x="10557414" y="3440887"/>
            <a:ext cx="1346115" cy="899166"/>
          </a:xfrm>
          <a:prstGeom prst="rect">
            <a:avLst/>
          </a:prstGeom>
        </p:spPr>
      </p:pic>
      <p:sp>
        <p:nvSpPr>
          <p:cNvPr id="29" name="TextBox 28">
            <a:extLst>
              <a:ext uri="{FF2B5EF4-FFF2-40B4-BE49-F238E27FC236}">
                <a16:creationId xmlns:a16="http://schemas.microsoft.com/office/drawing/2014/main" id="{072216CB-F287-4F35-A8CF-0218EB205FB4}"/>
              </a:ext>
            </a:extLst>
          </p:cNvPr>
          <p:cNvSpPr txBox="1"/>
          <p:nvPr/>
        </p:nvSpPr>
        <p:spPr>
          <a:xfrm>
            <a:off x="10570469" y="4340053"/>
            <a:ext cx="132000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hlinkClick r:id="rId27"/>
              </a:rPr>
              <a:t>(</a:t>
            </a:r>
            <a:r>
              <a:rPr lang="en-US" sz="900" kern="0" dirty="0">
                <a:solidFill>
                  <a:sysClr val="windowText" lastClr="000000"/>
                </a:solidFill>
                <a:hlinkClick r:id="rId27"/>
              </a:rPr>
              <a:t>Dehghani et al., 2017</a:t>
            </a:r>
            <a:r>
              <a:rPr kumimoji="0" lang="en-US" sz="900" b="0" i="0" u="none" strike="noStrike" kern="0" cap="none" spc="0" normalizeH="0" baseline="0" noProof="0" dirty="0">
                <a:ln>
                  <a:noFill/>
                </a:ln>
                <a:solidFill>
                  <a:sysClr val="windowText" lastClr="000000"/>
                </a:solidFill>
                <a:effectLst/>
                <a:uLnTx/>
                <a:uFillTx/>
              </a:rPr>
              <a:t>)</a:t>
            </a:r>
            <a:endParaRPr kumimoji="0" lang="en-GB" sz="9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891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00" fill="hold"/>
                                        <p:tgtEl>
                                          <p:spTgt spid="11"/>
                                        </p:tgtEl>
                                        <p:attrNameLst>
                                          <p:attrName>ppt_w</p:attrName>
                                        </p:attrNameLst>
                                      </p:cBhvr>
                                      <p:tavLst>
                                        <p:tav tm="0">
                                          <p:val>
                                            <p:fltVal val="0"/>
                                          </p:val>
                                        </p:tav>
                                        <p:tav tm="100000">
                                          <p:val>
                                            <p:strVal val="#ppt_w"/>
                                          </p:val>
                                        </p:tav>
                                      </p:tavLst>
                                    </p:anim>
                                    <p:anim calcmode="lin" valueType="num">
                                      <p:cBhvr>
                                        <p:cTn id="8" dur="200" fill="hold"/>
                                        <p:tgtEl>
                                          <p:spTgt spid="11"/>
                                        </p:tgtEl>
                                        <p:attrNameLst>
                                          <p:attrName>ppt_h</p:attrName>
                                        </p:attrNameLst>
                                      </p:cBhvr>
                                      <p:tavLst>
                                        <p:tav tm="0">
                                          <p:val>
                                            <p:fltVal val="0"/>
                                          </p:val>
                                        </p:tav>
                                        <p:tav tm="100000">
                                          <p:val>
                                            <p:strVal val="#ppt_h"/>
                                          </p:val>
                                        </p:tav>
                                      </p:tavLst>
                                    </p:anim>
                                    <p:animEffect transition="in" filter="fade">
                                      <p:cBhvr>
                                        <p:cTn id="9" dur="2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 fill="hold"/>
                                        <p:tgtEl>
                                          <p:spTgt spid="12"/>
                                        </p:tgtEl>
                                        <p:attrNameLst>
                                          <p:attrName>ppt_w</p:attrName>
                                        </p:attrNameLst>
                                      </p:cBhvr>
                                      <p:tavLst>
                                        <p:tav tm="0">
                                          <p:val>
                                            <p:fltVal val="0"/>
                                          </p:val>
                                        </p:tav>
                                        <p:tav tm="100000">
                                          <p:val>
                                            <p:strVal val="#ppt_w"/>
                                          </p:val>
                                        </p:tav>
                                      </p:tavLst>
                                    </p:anim>
                                    <p:anim calcmode="lin" valueType="num">
                                      <p:cBhvr>
                                        <p:cTn id="13" dur="200" fill="hold"/>
                                        <p:tgtEl>
                                          <p:spTgt spid="12"/>
                                        </p:tgtEl>
                                        <p:attrNameLst>
                                          <p:attrName>ppt_h</p:attrName>
                                        </p:attrNameLst>
                                      </p:cBhvr>
                                      <p:tavLst>
                                        <p:tav tm="0">
                                          <p:val>
                                            <p:fltVal val="0"/>
                                          </p:val>
                                        </p:tav>
                                        <p:tav tm="100000">
                                          <p:val>
                                            <p:strVal val="#ppt_h"/>
                                          </p:val>
                                        </p:tav>
                                      </p:tavLst>
                                    </p:anim>
                                    <p:animEffect transition="in" filter="fade">
                                      <p:cBhvr>
                                        <p:cTn id="14" dur="200"/>
                                        <p:tgtEl>
                                          <p:spTgt spid="12"/>
                                        </p:tgtEl>
                                      </p:cBhvr>
                                    </p:animEffect>
                                  </p:childTnLst>
                                </p:cTn>
                              </p:par>
                            </p:childTnLst>
                          </p:cTn>
                        </p:par>
                        <p:par>
                          <p:cTn id="15" fill="hold">
                            <p:stCondLst>
                              <p:cond delay="2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200" fill="hold"/>
                                        <p:tgtEl>
                                          <p:spTgt spid="17"/>
                                        </p:tgtEl>
                                        <p:attrNameLst>
                                          <p:attrName>ppt_w</p:attrName>
                                        </p:attrNameLst>
                                      </p:cBhvr>
                                      <p:tavLst>
                                        <p:tav tm="0">
                                          <p:val>
                                            <p:fltVal val="0"/>
                                          </p:val>
                                        </p:tav>
                                        <p:tav tm="100000">
                                          <p:val>
                                            <p:strVal val="#ppt_w"/>
                                          </p:val>
                                        </p:tav>
                                      </p:tavLst>
                                    </p:anim>
                                    <p:anim calcmode="lin" valueType="num">
                                      <p:cBhvr>
                                        <p:cTn id="19" dur="200" fill="hold"/>
                                        <p:tgtEl>
                                          <p:spTgt spid="17"/>
                                        </p:tgtEl>
                                        <p:attrNameLst>
                                          <p:attrName>ppt_h</p:attrName>
                                        </p:attrNameLst>
                                      </p:cBhvr>
                                      <p:tavLst>
                                        <p:tav tm="0">
                                          <p:val>
                                            <p:fltVal val="0"/>
                                          </p:val>
                                        </p:tav>
                                        <p:tav tm="100000">
                                          <p:val>
                                            <p:strVal val="#ppt_h"/>
                                          </p:val>
                                        </p:tav>
                                      </p:tavLst>
                                    </p:anim>
                                    <p:animEffect transition="in" filter="fade">
                                      <p:cBhvr>
                                        <p:cTn id="20" dur="2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200" fill="hold"/>
                                        <p:tgtEl>
                                          <p:spTgt spid="18"/>
                                        </p:tgtEl>
                                        <p:attrNameLst>
                                          <p:attrName>ppt_w</p:attrName>
                                        </p:attrNameLst>
                                      </p:cBhvr>
                                      <p:tavLst>
                                        <p:tav tm="0">
                                          <p:val>
                                            <p:fltVal val="0"/>
                                          </p:val>
                                        </p:tav>
                                        <p:tav tm="100000">
                                          <p:val>
                                            <p:strVal val="#ppt_w"/>
                                          </p:val>
                                        </p:tav>
                                      </p:tavLst>
                                    </p:anim>
                                    <p:anim calcmode="lin" valueType="num">
                                      <p:cBhvr>
                                        <p:cTn id="24" dur="200" fill="hold"/>
                                        <p:tgtEl>
                                          <p:spTgt spid="18"/>
                                        </p:tgtEl>
                                        <p:attrNameLst>
                                          <p:attrName>ppt_h</p:attrName>
                                        </p:attrNameLst>
                                      </p:cBhvr>
                                      <p:tavLst>
                                        <p:tav tm="0">
                                          <p:val>
                                            <p:fltVal val="0"/>
                                          </p:val>
                                        </p:tav>
                                        <p:tav tm="100000">
                                          <p:val>
                                            <p:strVal val="#ppt_h"/>
                                          </p:val>
                                        </p:tav>
                                      </p:tavLst>
                                    </p:anim>
                                    <p:animEffect transition="in" filter="fade">
                                      <p:cBhvr>
                                        <p:cTn id="25" dur="200"/>
                                        <p:tgtEl>
                                          <p:spTgt spid="18"/>
                                        </p:tgtEl>
                                      </p:cBhvr>
                                    </p:animEffect>
                                  </p:childTnLst>
                                </p:cTn>
                              </p:par>
                            </p:childTnLst>
                          </p:cTn>
                        </p:par>
                        <p:par>
                          <p:cTn id="26" fill="hold">
                            <p:stCondLst>
                              <p:cond delay="4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animEffect transition="in" filter="fade">
                                      <p:cBhvr>
                                        <p:cTn id="31" dur="200"/>
                                        <p:tgtEl>
                                          <p:spTgt spid="2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200" fill="hold"/>
                                        <p:tgtEl>
                                          <p:spTgt spid="24"/>
                                        </p:tgtEl>
                                        <p:attrNameLst>
                                          <p:attrName>ppt_w</p:attrName>
                                        </p:attrNameLst>
                                      </p:cBhvr>
                                      <p:tavLst>
                                        <p:tav tm="0">
                                          <p:val>
                                            <p:fltVal val="0"/>
                                          </p:val>
                                        </p:tav>
                                        <p:tav tm="100000">
                                          <p:val>
                                            <p:strVal val="#ppt_w"/>
                                          </p:val>
                                        </p:tav>
                                      </p:tavLst>
                                    </p:anim>
                                    <p:anim calcmode="lin" valueType="num">
                                      <p:cBhvr>
                                        <p:cTn id="35" dur="200" fill="hold"/>
                                        <p:tgtEl>
                                          <p:spTgt spid="24"/>
                                        </p:tgtEl>
                                        <p:attrNameLst>
                                          <p:attrName>ppt_h</p:attrName>
                                        </p:attrNameLst>
                                      </p:cBhvr>
                                      <p:tavLst>
                                        <p:tav tm="0">
                                          <p:val>
                                            <p:fltVal val="0"/>
                                          </p:val>
                                        </p:tav>
                                        <p:tav tm="100000">
                                          <p:val>
                                            <p:strVal val="#ppt_h"/>
                                          </p:val>
                                        </p:tav>
                                      </p:tavLst>
                                    </p:anim>
                                    <p:animEffect transition="in" filter="fade">
                                      <p:cBhvr>
                                        <p:cTn id="36" dur="200"/>
                                        <p:tgtEl>
                                          <p:spTgt spid="24"/>
                                        </p:tgtEl>
                                      </p:cBhvr>
                                    </p:animEffect>
                                  </p:childTnLst>
                                </p:cTn>
                              </p:par>
                            </p:childTnLst>
                          </p:cTn>
                        </p:par>
                        <p:par>
                          <p:cTn id="37" fill="hold">
                            <p:stCondLst>
                              <p:cond delay="600"/>
                            </p:stCondLst>
                            <p:childTnLst>
                              <p:par>
                                <p:cTn id="38" presetID="53" presetClass="entr" presetSubtype="16"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200" fill="hold"/>
                                        <p:tgtEl>
                                          <p:spTgt spid="9"/>
                                        </p:tgtEl>
                                        <p:attrNameLst>
                                          <p:attrName>ppt_w</p:attrName>
                                        </p:attrNameLst>
                                      </p:cBhvr>
                                      <p:tavLst>
                                        <p:tav tm="0">
                                          <p:val>
                                            <p:fltVal val="0"/>
                                          </p:val>
                                        </p:tav>
                                        <p:tav tm="100000">
                                          <p:val>
                                            <p:strVal val="#ppt_w"/>
                                          </p:val>
                                        </p:tav>
                                      </p:tavLst>
                                    </p:anim>
                                    <p:anim calcmode="lin" valueType="num">
                                      <p:cBhvr>
                                        <p:cTn id="41" dur="200" fill="hold"/>
                                        <p:tgtEl>
                                          <p:spTgt spid="9"/>
                                        </p:tgtEl>
                                        <p:attrNameLst>
                                          <p:attrName>ppt_h</p:attrName>
                                        </p:attrNameLst>
                                      </p:cBhvr>
                                      <p:tavLst>
                                        <p:tav tm="0">
                                          <p:val>
                                            <p:fltVal val="0"/>
                                          </p:val>
                                        </p:tav>
                                        <p:tav tm="100000">
                                          <p:val>
                                            <p:strVal val="#ppt_h"/>
                                          </p:val>
                                        </p:tav>
                                      </p:tavLst>
                                    </p:anim>
                                    <p:animEffect transition="in" filter="fade">
                                      <p:cBhvr>
                                        <p:cTn id="42" dur="200"/>
                                        <p:tgtEl>
                                          <p:spTgt spid="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200" fill="hold"/>
                                        <p:tgtEl>
                                          <p:spTgt spid="10"/>
                                        </p:tgtEl>
                                        <p:attrNameLst>
                                          <p:attrName>ppt_w</p:attrName>
                                        </p:attrNameLst>
                                      </p:cBhvr>
                                      <p:tavLst>
                                        <p:tav tm="0">
                                          <p:val>
                                            <p:fltVal val="0"/>
                                          </p:val>
                                        </p:tav>
                                        <p:tav tm="100000">
                                          <p:val>
                                            <p:strVal val="#ppt_w"/>
                                          </p:val>
                                        </p:tav>
                                      </p:tavLst>
                                    </p:anim>
                                    <p:anim calcmode="lin" valueType="num">
                                      <p:cBhvr>
                                        <p:cTn id="46" dur="200" fill="hold"/>
                                        <p:tgtEl>
                                          <p:spTgt spid="10"/>
                                        </p:tgtEl>
                                        <p:attrNameLst>
                                          <p:attrName>ppt_h</p:attrName>
                                        </p:attrNameLst>
                                      </p:cBhvr>
                                      <p:tavLst>
                                        <p:tav tm="0">
                                          <p:val>
                                            <p:fltVal val="0"/>
                                          </p:val>
                                        </p:tav>
                                        <p:tav tm="100000">
                                          <p:val>
                                            <p:strVal val="#ppt_h"/>
                                          </p:val>
                                        </p:tav>
                                      </p:tavLst>
                                    </p:anim>
                                    <p:animEffect transition="in" filter="fade">
                                      <p:cBhvr>
                                        <p:cTn id="47" dur="200"/>
                                        <p:tgtEl>
                                          <p:spTgt spid="10"/>
                                        </p:tgtEl>
                                      </p:cBhvr>
                                    </p:animEffect>
                                  </p:childTnLst>
                                </p:cTn>
                              </p:par>
                            </p:childTnLst>
                          </p:cTn>
                        </p:par>
                        <p:par>
                          <p:cTn id="48" fill="hold">
                            <p:stCondLst>
                              <p:cond delay="800"/>
                            </p:stCondLst>
                            <p:childTnLst>
                              <p:par>
                                <p:cTn id="49" presetID="53" presetClass="entr" presetSubtype="16"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200" fill="hold"/>
                                        <p:tgtEl>
                                          <p:spTgt spid="6"/>
                                        </p:tgtEl>
                                        <p:attrNameLst>
                                          <p:attrName>ppt_w</p:attrName>
                                        </p:attrNameLst>
                                      </p:cBhvr>
                                      <p:tavLst>
                                        <p:tav tm="0">
                                          <p:val>
                                            <p:fltVal val="0"/>
                                          </p:val>
                                        </p:tav>
                                        <p:tav tm="100000">
                                          <p:val>
                                            <p:strVal val="#ppt_w"/>
                                          </p:val>
                                        </p:tav>
                                      </p:tavLst>
                                    </p:anim>
                                    <p:anim calcmode="lin" valueType="num">
                                      <p:cBhvr>
                                        <p:cTn id="52" dur="200" fill="hold"/>
                                        <p:tgtEl>
                                          <p:spTgt spid="6"/>
                                        </p:tgtEl>
                                        <p:attrNameLst>
                                          <p:attrName>ppt_h</p:attrName>
                                        </p:attrNameLst>
                                      </p:cBhvr>
                                      <p:tavLst>
                                        <p:tav tm="0">
                                          <p:val>
                                            <p:fltVal val="0"/>
                                          </p:val>
                                        </p:tav>
                                        <p:tav tm="100000">
                                          <p:val>
                                            <p:strVal val="#ppt_h"/>
                                          </p:val>
                                        </p:tav>
                                      </p:tavLst>
                                    </p:anim>
                                    <p:animEffect transition="in" filter="fade">
                                      <p:cBhvr>
                                        <p:cTn id="53" dur="200"/>
                                        <p:tgtEl>
                                          <p:spTgt spid="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200" fill="hold"/>
                                        <p:tgtEl>
                                          <p:spTgt spid="25"/>
                                        </p:tgtEl>
                                        <p:attrNameLst>
                                          <p:attrName>ppt_w</p:attrName>
                                        </p:attrNameLst>
                                      </p:cBhvr>
                                      <p:tavLst>
                                        <p:tav tm="0">
                                          <p:val>
                                            <p:fltVal val="0"/>
                                          </p:val>
                                        </p:tav>
                                        <p:tav tm="100000">
                                          <p:val>
                                            <p:strVal val="#ppt_w"/>
                                          </p:val>
                                        </p:tav>
                                      </p:tavLst>
                                    </p:anim>
                                    <p:anim calcmode="lin" valueType="num">
                                      <p:cBhvr>
                                        <p:cTn id="57" dur="200" fill="hold"/>
                                        <p:tgtEl>
                                          <p:spTgt spid="25"/>
                                        </p:tgtEl>
                                        <p:attrNameLst>
                                          <p:attrName>ppt_h</p:attrName>
                                        </p:attrNameLst>
                                      </p:cBhvr>
                                      <p:tavLst>
                                        <p:tav tm="0">
                                          <p:val>
                                            <p:fltVal val="0"/>
                                          </p:val>
                                        </p:tav>
                                        <p:tav tm="100000">
                                          <p:val>
                                            <p:strVal val="#ppt_h"/>
                                          </p:val>
                                        </p:tav>
                                      </p:tavLst>
                                    </p:anim>
                                    <p:animEffect transition="in" filter="fade">
                                      <p:cBhvr>
                                        <p:cTn id="58" dur="200"/>
                                        <p:tgtEl>
                                          <p:spTgt spid="25"/>
                                        </p:tgtEl>
                                      </p:cBhvr>
                                    </p:animEffect>
                                  </p:childTnLst>
                                </p:cTn>
                              </p:par>
                            </p:childTnLst>
                          </p:cTn>
                        </p:par>
                        <p:par>
                          <p:cTn id="59" fill="hold">
                            <p:stCondLst>
                              <p:cond delay="1000"/>
                            </p:stCondLst>
                            <p:childTnLst>
                              <p:par>
                                <p:cTn id="60" presetID="53"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200" fill="hold"/>
                                        <p:tgtEl>
                                          <p:spTgt spid="15"/>
                                        </p:tgtEl>
                                        <p:attrNameLst>
                                          <p:attrName>ppt_w</p:attrName>
                                        </p:attrNameLst>
                                      </p:cBhvr>
                                      <p:tavLst>
                                        <p:tav tm="0">
                                          <p:val>
                                            <p:fltVal val="0"/>
                                          </p:val>
                                        </p:tav>
                                        <p:tav tm="100000">
                                          <p:val>
                                            <p:strVal val="#ppt_w"/>
                                          </p:val>
                                        </p:tav>
                                      </p:tavLst>
                                    </p:anim>
                                    <p:anim calcmode="lin" valueType="num">
                                      <p:cBhvr>
                                        <p:cTn id="63" dur="200" fill="hold"/>
                                        <p:tgtEl>
                                          <p:spTgt spid="15"/>
                                        </p:tgtEl>
                                        <p:attrNameLst>
                                          <p:attrName>ppt_h</p:attrName>
                                        </p:attrNameLst>
                                      </p:cBhvr>
                                      <p:tavLst>
                                        <p:tav tm="0">
                                          <p:val>
                                            <p:fltVal val="0"/>
                                          </p:val>
                                        </p:tav>
                                        <p:tav tm="100000">
                                          <p:val>
                                            <p:strVal val="#ppt_h"/>
                                          </p:val>
                                        </p:tav>
                                      </p:tavLst>
                                    </p:anim>
                                    <p:animEffect transition="in" filter="fade">
                                      <p:cBhvr>
                                        <p:cTn id="64" dur="200"/>
                                        <p:tgtEl>
                                          <p:spTgt spid="1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200" fill="hold"/>
                                        <p:tgtEl>
                                          <p:spTgt spid="16"/>
                                        </p:tgtEl>
                                        <p:attrNameLst>
                                          <p:attrName>ppt_w</p:attrName>
                                        </p:attrNameLst>
                                      </p:cBhvr>
                                      <p:tavLst>
                                        <p:tav tm="0">
                                          <p:val>
                                            <p:fltVal val="0"/>
                                          </p:val>
                                        </p:tav>
                                        <p:tav tm="100000">
                                          <p:val>
                                            <p:strVal val="#ppt_w"/>
                                          </p:val>
                                        </p:tav>
                                      </p:tavLst>
                                    </p:anim>
                                    <p:anim calcmode="lin" valueType="num">
                                      <p:cBhvr>
                                        <p:cTn id="68" dur="200" fill="hold"/>
                                        <p:tgtEl>
                                          <p:spTgt spid="16"/>
                                        </p:tgtEl>
                                        <p:attrNameLst>
                                          <p:attrName>ppt_h</p:attrName>
                                        </p:attrNameLst>
                                      </p:cBhvr>
                                      <p:tavLst>
                                        <p:tav tm="0">
                                          <p:val>
                                            <p:fltVal val="0"/>
                                          </p:val>
                                        </p:tav>
                                        <p:tav tm="100000">
                                          <p:val>
                                            <p:strVal val="#ppt_h"/>
                                          </p:val>
                                        </p:tav>
                                      </p:tavLst>
                                    </p:anim>
                                    <p:animEffect transition="in" filter="fade">
                                      <p:cBhvr>
                                        <p:cTn id="69" dur="200"/>
                                        <p:tgtEl>
                                          <p:spTgt spid="16"/>
                                        </p:tgtEl>
                                      </p:cBhvr>
                                    </p:animEffect>
                                  </p:childTnLst>
                                </p:cTn>
                              </p:par>
                            </p:childTnLst>
                          </p:cTn>
                        </p:par>
                        <p:par>
                          <p:cTn id="70" fill="hold">
                            <p:stCondLst>
                              <p:cond delay="1200"/>
                            </p:stCondLst>
                            <p:childTnLst>
                              <p:par>
                                <p:cTn id="71" presetID="53" presetClass="entr" presetSubtype="16" fill="hold"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200" fill="hold"/>
                                        <p:tgtEl>
                                          <p:spTgt spid="4"/>
                                        </p:tgtEl>
                                        <p:attrNameLst>
                                          <p:attrName>ppt_w</p:attrName>
                                        </p:attrNameLst>
                                      </p:cBhvr>
                                      <p:tavLst>
                                        <p:tav tm="0">
                                          <p:val>
                                            <p:fltVal val="0"/>
                                          </p:val>
                                        </p:tav>
                                        <p:tav tm="100000">
                                          <p:val>
                                            <p:strVal val="#ppt_w"/>
                                          </p:val>
                                        </p:tav>
                                      </p:tavLst>
                                    </p:anim>
                                    <p:anim calcmode="lin" valueType="num">
                                      <p:cBhvr>
                                        <p:cTn id="74" dur="200" fill="hold"/>
                                        <p:tgtEl>
                                          <p:spTgt spid="4"/>
                                        </p:tgtEl>
                                        <p:attrNameLst>
                                          <p:attrName>ppt_h</p:attrName>
                                        </p:attrNameLst>
                                      </p:cBhvr>
                                      <p:tavLst>
                                        <p:tav tm="0">
                                          <p:val>
                                            <p:fltVal val="0"/>
                                          </p:val>
                                        </p:tav>
                                        <p:tav tm="100000">
                                          <p:val>
                                            <p:strVal val="#ppt_h"/>
                                          </p:val>
                                        </p:tav>
                                      </p:tavLst>
                                    </p:anim>
                                    <p:animEffect transition="in" filter="fade">
                                      <p:cBhvr>
                                        <p:cTn id="75" dur="200"/>
                                        <p:tgtEl>
                                          <p:spTgt spid="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200" fill="hold"/>
                                        <p:tgtEl>
                                          <p:spTgt spid="21"/>
                                        </p:tgtEl>
                                        <p:attrNameLst>
                                          <p:attrName>ppt_w</p:attrName>
                                        </p:attrNameLst>
                                      </p:cBhvr>
                                      <p:tavLst>
                                        <p:tav tm="0">
                                          <p:val>
                                            <p:fltVal val="0"/>
                                          </p:val>
                                        </p:tav>
                                        <p:tav tm="100000">
                                          <p:val>
                                            <p:strVal val="#ppt_w"/>
                                          </p:val>
                                        </p:tav>
                                      </p:tavLst>
                                    </p:anim>
                                    <p:anim calcmode="lin" valueType="num">
                                      <p:cBhvr>
                                        <p:cTn id="79" dur="200" fill="hold"/>
                                        <p:tgtEl>
                                          <p:spTgt spid="21"/>
                                        </p:tgtEl>
                                        <p:attrNameLst>
                                          <p:attrName>ppt_h</p:attrName>
                                        </p:attrNameLst>
                                      </p:cBhvr>
                                      <p:tavLst>
                                        <p:tav tm="0">
                                          <p:val>
                                            <p:fltVal val="0"/>
                                          </p:val>
                                        </p:tav>
                                        <p:tav tm="100000">
                                          <p:val>
                                            <p:strVal val="#ppt_h"/>
                                          </p:val>
                                        </p:tav>
                                      </p:tavLst>
                                    </p:anim>
                                    <p:animEffect transition="in" filter="fade">
                                      <p:cBhvr>
                                        <p:cTn id="80" dur="200"/>
                                        <p:tgtEl>
                                          <p:spTgt spid="21"/>
                                        </p:tgtEl>
                                      </p:cBhvr>
                                    </p:animEffect>
                                  </p:childTnLst>
                                </p:cTn>
                              </p:par>
                            </p:childTnLst>
                          </p:cTn>
                        </p:par>
                        <p:par>
                          <p:cTn id="81" fill="hold">
                            <p:stCondLst>
                              <p:cond delay="1400"/>
                            </p:stCondLst>
                            <p:childTnLst>
                              <p:par>
                                <p:cTn id="82" presetID="53" presetClass="entr" presetSubtype="16" fill="hold" nodeType="after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p:cTn id="84" dur="200" fill="hold"/>
                                        <p:tgtEl>
                                          <p:spTgt spid="2"/>
                                        </p:tgtEl>
                                        <p:attrNameLst>
                                          <p:attrName>ppt_w</p:attrName>
                                        </p:attrNameLst>
                                      </p:cBhvr>
                                      <p:tavLst>
                                        <p:tav tm="0">
                                          <p:val>
                                            <p:fltVal val="0"/>
                                          </p:val>
                                        </p:tav>
                                        <p:tav tm="100000">
                                          <p:val>
                                            <p:strVal val="#ppt_w"/>
                                          </p:val>
                                        </p:tav>
                                      </p:tavLst>
                                    </p:anim>
                                    <p:anim calcmode="lin" valueType="num">
                                      <p:cBhvr>
                                        <p:cTn id="85" dur="200" fill="hold"/>
                                        <p:tgtEl>
                                          <p:spTgt spid="2"/>
                                        </p:tgtEl>
                                        <p:attrNameLst>
                                          <p:attrName>ppt_h</p:attrName>
                                        </p:attrNameLst>
                                      </p:cBhvr>
                                      <p:tavLst>
                                        <p:tav tm="0">
                                          <p:val>
                                            <p:fltVal val="0"/>
                                          </p:val>
                                        </p:tav>
                                        <p:tav tm="100000">
                                          <p:val>
                                            <p:strVal val="#ppt_h"/>
                                          </p:val>
                                        </p:tav>
                                      </p:tavLst>
                                    </p:anim>
                                    <p:animEffect transition="in" filter="fade">
                                      <p:cBhvr>
                                        <p:cTn id="86" dur="200"/>
                                        <p:tgtEl>
                                          <p:spTgt spid="2"/>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00" fill="hold"/>
                                        <p:tgtEl>
                                          <p:spTgt spid="23"/>
                                        </p:tgtEl>
                                        <p:attrNameLst>
                                          <p:attrName>ppt_w</p:attrName>
                                        </p:attrNameLst>
                                      </p:cBhvr>
                                      <p:tavLst>
                                        <p:tav tm="0">
                                          <p:val>
                                            <p:fltVal val="0"/>
                                          </p:val>
                                        </p:tav>
                                        <p:tav tm="100000">
                                          <p:val>
                                            <p:strVal val="#ppt_w"/>
                                          </p:val>
                                        </p:tav>
                                      </p:tavLst>
                                    </p:anim>
                                    <p:anim calcmode="lin" valueType="num">
                                      <p:cBhvr>
                                        <p:cTn id="90" dur="200" fill="hold"/>
                                        <p:tgtEl>
                                          <p:spTgt spid="23"/>
                                        </p:tgtEl>
                                        <p:attrNameLst>
                                          <p:attrName>ppt_h</p:attrName>
                                        </p:attrNameLst>
                                      </p:cBhvr>
                                      <p:tavLst>
                                        <p:tav tm="0">
                                          <p:val>
                                            <p:fltVal val="0"/>
                                          </p:val>
                                        </p:tav>
                                        <p:tav tm="100000">
                                          <p:val>
                                            <p:strVal val="#ppt_h"/>
                                          </p:val>
                                        </p:tav>
                                      </p:tavLst>
                                    </p:anim>
                                    <p:animEffect transition="in" filter="fade">
                                      <p:cBhvr>
                                        <p:cTn id="91" dur="200"/>
                                        <p:tgtEl>
                                          <p:spTgt spid="23"/>
                                        </p:tgtEl>
                                      </p:cBhvr>
                                    </p:animEffect>
                                  </p:childTnLst>
                                </p:cTn>
                              </p:par>
                            </p:childTnLst>
                          </p:cTn>
                        </p:par>
                        <p:par>
                          <p:cTn id="92" fill="hold">
                            <p:stCondLst>
                              <p:cond delay="1600"/>
                            </p:stCondLst>
                            <p:childTnLst>
                              <p:par>
                                <p:cTn id="93" presetID="53" presetClass="entr" presetSubtype="16"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p:cTn id="95" dur="200" fill="hold"/>
                                        <p:tgtEl>
                                          <p:spTgt spid="28"/>
                                        </p:tgtEl>
                                        <p:attrNameLst>
                                          <p:attrName>ppt_w</p:attrName>
                                        </p:attrNameLst>
                                      </p:cBhvr>
                                      <p:tavLst>
                                        <p:tav tm="0">
                                          <p:val>
                                            <p:fltVal val="0"/>
                                          </p:val>
                                        </p:tav>
                                        <p:tav tm="100000">
                                          <p:val>
                                            <p:strVal val="#ppt_w"/>
                                          </p:val>
                                        </p:tav>
                                      </p:tavLst>
                                    </p:anim>
                                    <p:anim calcmode="lin" valueType="num">
                                      <p:cBhvr>
                                        <p:cTn id="96" dur="200" fill="hold"/>
                                        <p:tgtEl>
                                          <p:spTgt spid="28"/>
                                        </p:tgtEl>
                                        <p:attrNameLst>
                                          <p:attrName>ppt_h</p:attrName>
                                        </p:attrNameLst>
                                      </p:cBhvr>
                                      <p:tavLst>
                                        <p:tav tm="0">
                                          <p:val>
                                            <p:fltVal val="0"/>
                                          </p:val>
                                        </p:tav>
                                        <p:tav tm="100000">
                                          <p:val>
                                            <p:strVal val="#ppt_h"/>
                                          </p:val>
                                        </p:tav>
                                      </p:tavLst>
                                    </p:anim>
                                    <p:animEffect transition="in" filter="fade">
                                      <p:cBhvr>
                                        <p:cTn id="97" dur="200"/>
                                        <p:tgtEl>
                                          <p:spTgt spid="28"/>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200" fill="hold"/>
                                        <p:tgtEl>
                                          <p:spTgt spid="29"/>
                                        </p:tgtEl>
                                        <p:attrNameLst>
                                          <p:attrName>ppt_w</p:attrName>
                                        </p:attrNameLst>
                                      </p:cBhvr>
                                      <p:tavLst>
                                        <p:tav tm="0">
                                          <p:val>
                                            <p:fltVal val="0"/>
                                          </p:val>
                                        </p:tav>
                                        <p:tav tm="100000">
                                          <p:val>
                                            <p:strVal val="#ppt_w"/>
                                          </p:val>
                                        </p:tav>
                                      </p:tavLst>
                                    </p:anim>
                                    <p:anim calcmode="lin" valueType="num">
                                      <p:cBhvr>
                                        <p:cTn id="101" dur="200" fill="hold"/>
                                        <p:tgtEl>
                                          <p:spTgt spid="29"/>
                                        </p:tgtEl>
                                        <p:attrNameLst>
                                          <p:attrName>ppt_h</p:attrName>
                                        </p:attrNameLst>
                                      </p:cBhvr>
                                      <p:tavLst>
                                        <p:tav tm="0">
                                          <p:val>
                                            <p:fltVal val="0"/>
                                          </p:val>
                                        </p:tav>
                                        <p:tav tm="100000">
                                          <p:val>
                                            <p:strVal val="#ppt_h"/>
                                          </p:val>
                                        </p:tav>
                                      </p:tavLst>
                                    </p:anim>
                                    <p:animEffect transition="in" filter="fade">
                                      <p:cBhvr>
                                        <p:cTn id="102" dur="200"/>
                                        <p:tgtEl>
                                          <p:spTgt spid="29"/>
                                        </p:tgtEl>
                                      </p:cBhvr>
                                    </p:animEffect>
                                  </p:childTnLst>
                                </p:cTn>
                              </p:par>
                            </p:childTnLst>
                          </p:cTn>
                        </p:par>
                        <p:par>
                          <p:cTn id="103" fill="hold">
                            <p:stCondLst>
                              <p:cond delay="1800"/>
                            </p:stCondLst>
                            <p:childTnLst>
                              <p:par>
                                <p:cTn id="104" presetID="53" presetClass="entr" presetSubtype="16" fill="hold" grpId="0" nodeType="after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p:cTn id="106" dur="200" fill="hold"/>
                                        <p:tgtEl>
                                          <p:spTgt spid="14"/>
                                        </p:tgtEl>
                                        <p:attrNameLst>
                                          <p:attrName>ppt_w</p:attrName>
                                        </p:attrNameLst>
                                      </p:cBhvr>
                                      <p:tavLst>
                                        <p:tav tm="0">
                                          <p:val>
                                            <p:fltVal val="0"/>
                                          </p:val>
                                        </p:tav>
                                        <p:tav tm="100000">
                                          <p:val>
                                            <p:strVal val="#ppt_w"/>
                                          </p:val>
                                        </p:tav>
                                      </p:tavLst>
                                    </p:anim>
                                    <p:anim calcmode="lin" valueType="num">
                                      <p:cBhvr>
                                        <p:cTn id="107" dur="200" fill="hold"/>
                                        <p:tgtEl>
                                          <p:spTgt spid="14"/>
                                        </p:tgtEl>
                                        <p:attrNameLst>
                                          <p:attrName>ppt_h</p:attrName>
                                        </p:attrNameLst>
                                      </p:cBhvr>
                                      <p:tavLst>
                                        <p:tav tm="0">
                                          <p:val>
                                            <p:fltVal val="0"/>
                                          </p:val>
                                        </p:tav>
                                        <p:tav tm="100000">
                                          <p:val>
                                            <p:strVal val="#ppt_h"/>
                                          </p:val>
                                        </p:tav>
                                      </p:tavLst>
                                    </p:anim>
                                    <p:animEffect transition="in" filter="fade">
                                      <p:cBhvr>
                                        <p:cTn id="108" dur="200"/>
                                        <p:tgtEl>
                                          <p:spTgt spid="14"/>
                                        </p:tgtEl>
                                      </p:cBhvr>
                                    </p:animEffect>
                                  </p:childTnLst>
                                </p:cTn>
                              </p:par>
                              <p:par>
                                <p:cTn id="109" presetID="53" presetClass="entr" presetSubtype="16"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200" fill="hold"/>
                                        <p:tgtEl>
                                          <p:spTgt spid="13"/>
                                        </p:tgtEl>
                                        <p:attrNameLst>
                                          <p:attrName>ppt_w</p:attrName>
                                        </p:attrNameLst>
                                      </p:cBhvr>
                                      <p:tavLst>
                                        <p:tav tm="0">
                                          <p:val>
                                            <p:fltVal val="0"/>
                                          </p:val>
                                        </p:tav>
                                        <p:tav tm="100000">
                                          <p:val>
                                            <p:strVal val="#ppt_w"/>
                                          </p:val>
                                        </p:tav>
                                      </p:tavLst>
                                    </p:anim>
                                    <p:anim calcmode="lin" valueType="num">
                                      <p:cBhvr>
                                        <p:cTn id="112" dur="200" fill="hold"/>
                                        <p:tgtEl>
                                          <p:spTgt spid="13"/>
                                        </p:tgtEl>
                                        <p:attrNameLst>
                                          <p:attrName>ppt_h</p:attrName>
                                        </p:attrNameLst>
                                      </p:cBhvr>
                                      <p:tavLst>
                                        <p:tav tm="0">
                                          <p:val>
                                            <p:fltVal val="0"/>
                                          </p:val>
                                        </p:tav>
                                        <p:tav tm="100000">
                                          <p:val>
                                            <p:strVal val="#ppt_h"/>
                                          </p:val>
                                        </p:tav>
                                      </p:tavLst>
                                    </p:anim>
                                    <p:animEffect transition="in" filter="fade">
                                      <p:cBhvr>
                                        <p:cTn id="113" dur="200"/>
                                        <p:tgtEl>
                                          <p:spTgt spid="13"/>
                                        </p:tgtEl>
                                      </p:cBhvr>
                                    </p:animEffect>
                                  </p:childTnLst>
                                </p:cTn>
                              </p:par>
                            </p:childTnLst>
                          </p:cTn>
                        </p:par>
                        <p:par>
                          <p:cTn id="114" fill="hold">
                            <p:stCondLst>
                              <p:cond delay="2000"/>
                            </p:stCondLst>
                            <p:childTnLst>
                              <p:par>
                                <p:cTn id="115" presetID="53" presetClass="entr" presetSubtype="16" fill="hold" nodeType="afterEffect">
                                  <p:stCondLst>
                                    <p:cond delay="0"/>
                                  </p:stCondLst>
                                  <p:childTnLst>
                                    <p:set>
                                      <p:cBhvr>
                                        <p:cTn id="116" dur="1" fill="hold">
                                          <p:stCondLst>
                                            <p:cond delay="0"/>
                                          </p:stCondLst>
                                        </p:cTn>
                                        <p:tgtEl>
                                          <p:spTgt spid="7"/>
                                        </p:tgtEl>
                                        <p:attrNameLst>
                                          <p:attrName>style.visibility</p:attrName>
                                        </p:attrNameLst>
                                      </p:cBhvr>
                                      <p:to>
                                        <p:strVal val="visible"/>
                                      </p:to>
                                    </p:set>
                                    <p:anim calcmode="lin" valueType="num">
                                      <p:cBhvr>
                                        <p:cTn id="117" dur="200" fill="hold"/>
                                        <p:tgtEl>
                                          <p:spTgt spid="7"/>
                                        </p:tgtEl>
                                        <p:attrNameLst>
                                          <p:attrName>ppt_w</p:attrName>
                                        </p:attrNameLst>
                                      </p:cBhvr>
                                      <p:tavLst>
                                        <p:tav tm="0">
                                          <p:val>
                                            <p:fltVal val="0"/>
                                          </p:val>
                                        </p:tav>
                                        <p:tav tm="100000">
                                          <p:val>
                                            <p:strVal val="#ppt_w"/>
                                          </p:val>
                                        </p:tav>
                                      </p:tavLst>
                                    </p:anim>
                                    <p:anim calcmode="lin" valueType="num">
                                      <p:cBhvr>
                                        <p:cTn id="118" dur="200" fill="hold"/>
                                        <p:tgtEl>
                                          <p:spTgt spid="7"/>
                                        </p:tgtEl>
                                        <p:attrNameLst>
                                          <p:attrName>ppt_h</p:attrName>
                                        </p:attrNameLst>
                                      </p:cBhvr>
                                      <p:tavLst>
                                        <p:tav tm="0">
                                          <p:val>
                                            <p:fltVal val="0"/>
                                          </p:val>
                                        </p:tav>
                                        <p:tav tm="100000">
                                          <p:val>
                                            <p:strVal val="#ppt_h"/>
                                          </p:val>
                                        </p:tav>
                                      </p:tavLst>
                                    </p:anim>
                                    <p:animEffect transition="in" filter="fade">
                                      <p:cBhvr>
                                        <p:cTn id="119" dur="200"/>
                                        <p:tgtEl>
                                          <p:spTgt spid="7"/>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200" fill="hold"/>
                                        <p:tgtEl>
                                          <p:spTgt spid="26"/>
                                        </p:tgtEl>
                                        <p:attrNameLst>
                                          <p:attrName>ppt_w</p:attrName>
                                        </p:attrNameLst>
                                      </p:cBhvr>
                                      <p:tavLst>
                                        <p:tav tm="0">
                                          <p:val>
                                            <p:fltVal val="0"/>
                                          </p:val>
                                        </p:tav>
                                        <p:tav tm="100000">
                                          <p:val>
                                            <p:strVal val="#ppt_w"/>
                                          </p:val>
                                        </p:tav>
                                      </p:tavLst>
                                    </p:anim>
                                    <p:anim calcmode="lin" valueType="num">
                                      <p:cBhvr>
                                        <p:cTn id="123" dur="200" fill="hold"/>
                                        <p:tgtEl>
                                          <p:spTgt spid="26"/>
                                        </p:tgtEl>
                                        <p:attrNameLst>
                                          <p:attrName>ppt_h</p:attrName>
                                        </p:attrNameLst>
                                      </p:cBhvr>
                                      <p:tavLst>
                                        <p:tav tm="0">
                                          <p:val>
                                            <p:fltVal val="0"/>
                                          </p:val>
                                        </p:tav>
                                        <p:tav tm="100000">
                                          <p:val>
                                            <p:strVal val="#ppt_h"/>
                                          </p:val>
                                        </p:tav>
                                      </p:tavLst>
                                    </p:anim>
                                    <p:animEffect transition="in" filter="fade">
                                      <p:cBhvr>
                                        <p:cTn id="124" dur="200"/>
                                        <p:tgtEl>
                                          <p:spTgt spid="26"/>
                                        </p:tgtEl>
                                      </p:cBhvr>
                                    </p:animEffect>
                                  </p:childTnLst>
                                </p:cTn>
                              </p:par>
                            </p:childTnLst>
                          </p:cTn>
                        </p:par>
                        <p:par>
                          <p:cTn id="125" fill="hold">
                            <p:stCondLst>
                              <p:cond delay="2200"/>
                            </p:stCondLst>
                            <p:childTnLst>
                              <p:par>
                                <p:cTn id="126" presetID="53" presetClass="entr" presetSubtype="16" fill="hold"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p:cTn id="128" dur="200" fill="hold"/>
                                        <p:tgtEl>
                                          <p:spTgt spid="3"/>
                                        </p:tgtEl>
                                        <p:attrNameLst>
                                          <p:attrName>ppt_w</p:attrName>
                                        </p:attrNameLst>
                                      </p:cBhvr>
                                      <p:tavLst>
                                        <p:tav tm="0">
                                          <p:val>
                                            <p:fltVal val="0"/>
                                          </p:val>
                                        </p:tav>
                                        <p:tav tm="100000">
                                          <p:val>
                                            <p:strVal val="#ppt_w"/>
                                          </p:val>
                                        </p:tav>
                                      </p:tavLst>
                                    </p:anim>
                                    <p:anim calcmode="lin" valueType="num">
                                      <p:cBhvr>
                                        <p:cTn id="129" dur="200" fill="hold"/>
                                        <p:tgtEl>
                                          <p:spTgt spid="3"/>
                                        </p:tgtEl>
                                        <p:attrNameLst>
                                          <p:attrName>ppt_h</p:attrName>
                                        </p:attrNameLst>
                                      </p:cBhvr>
                                      <p:tavLst>
                                        <p:tav tm="0">
                                          <p:val>
                                            <p:fltVal val="0"/>
                                          </p:val>
                                        </p:tav>
                                        <p:tav tm="100000">
                                          <p:val>
                                            <p:strVal val="#ppt_h"/>
                                          </p:val>
                                        </p:tav>
                                      </p:tavLst>
                                    </p:anim>
                                    <p:animEffect transition="in" filter="fade">
                                      <p:cBhvr>
                                        <p:cTn id="130" dur="200"/>
                                        <p:tgtEl>
                                          <p:spTgt spid="3"/>
                                        </p:tgtEl>
                                      </p:cBhvr>
                                    </p:animEffect>
                                  </p:childTnLst>
                                </p:cTn>
                              </p:par>
                              <p:par>
                                <p:cTn id="131" presetID="53" presetClass="entr" presetSubtype="16" fill="hold" grpId="0" nodeType="withEffect">
                                  <p:stCondLst>
                                    <p:cond delay="0"/>
                                  </p:stCondLst>
                                  <p:childTnLst>
                                    <p:set>
                                      <p:cBhvr>
                                        <p:cTn id="132" dur="1" fill="hold">
                                          <p:stCondLst>
                                            <p:cond delay="0"/>
                                          </p:stCondLst>
                                        </p:cTn>
                                        <p:tgtEl>
                                          <p:spTgt spid="20"/>
                                        </p:tgtEl>
                                        <p:attrNameLst>
                                          <p:attrName>style.visibility</p:attrName>
                                        </p:attrNameLst>
                                      </p:cBhvr>
                                      <p:to>
                                        <p:strVal val="visible"/>
                                      </p:to>
                                    </p:set>
                                    <p:anim calcmode="lin" valueType="num">
                                      <p:cBhvr>
                                        <p:cTn id="133" dur="200" fill="hold"/>
                                        <p:tgtEl>
                                          <p:spTgt spid="20"/>
                                        </p:tgtEl>
                                        <p:attrNameLst>
                                          <p:attrName>ppt_w</p:attrName>
                                        </p:attrNameLst>
                                      </p:cBhvr>
                                      <p:tavLst>
                                        <p:tav tm="0">
                                          <p:val>
                                            <p:fltVal val="0"/>
                                          </p:val>
                                        </p:tav>
                                        <p:tav tm="100000">
                                          <p:val>
                                            <p:strVal val="#ppt_w"/>
                                          </p:val>
                                        </p:tav>
                                      </p:tavLst>
                                    </p:anim>
                                    <p:anim calcmode="lin" valueType="num">
                                      <p:cBhvr>
                                        <p:cTn id="134" dur="200" fill="hold"/>
                                        <p:tgtEl>
                                          <p:spTgt spid="20"/>
                                        </p:tgtEl>
                                        <p:attrNameLst>
                                          <p:attrName>ppt_h</p:attrName>
                                        </p:attrNameLst>
                                      </p:cBhvr>
                                      <p:tavLst>
                                        <p:tav tm="0">
                                          <p:val>
                                            <p:fltVal val="0"/>
                                          </p:val>
                                        </p:tav>
                                        <p:tav tm="100000">
                                          <p:val>
                                            <p:strVal val="#ppt_h"/>
                                          </p:val>
                                        </p:tav>
                                      </p:tavLst>
                                    </p:anim>
                                    <p:animEffect transition="in" filter="fade">
                                      <p:cBhvr>
                                        <p:cTn id="135" dur="200"/>
                                        <p:tgtEl>
                                          <p:spTgt spid="20"/>
                                        </p:tgtEl>
                                      </p:cBhvr>
                                    </p:animEffect>
                                  </p:childTnLst>
                                </p:cTn>
                              </p:par>
                            </p:childTnLst>
                          </p:cTn>
                        </p:par>
                        <p:par>
                          <p:cTn id="136" fill="hold">
                            <p:stCondLst>
                              <p:cond delay="2400"/>
                            </p:stCondLst>
                            <p:childTnLst>
                              <p:par>
                                <p:cTn id="137" presetID="53" presetClass="entr" presetSubtype="16" fill="hold" nodeType="afterEffect">
                                  <p:stCondLst>
                                    <p:cond delay="0"/>
                                  </p:stCondLst>
                                  <p:childTnLst>
                                    <p:set>
                                      <p:cBhvr>
                                        <p:cTn id="138" dur="1" fill="hold">
                                          <p:stCondLst>
                                            <p:cond delay="0"/>
                                          </p:stCondLst>
                                        </p:cTn>
                                        <p:tgtEl>
                                          <p:spTgt spid="8"/>
                                        </p:tgtEl>
                                        <p:attrNameLst>
                                          <p:attrName>style.visibility</p:attrName>
                                        </p:attrNameLst>
                                      </p:cBhvr>
                                      <p:to>
                                        <p:strVal val="visible"/>
                                      </p:to>
                                    </p:set>
                                    <p:anim calcmode="lin" valueType="num">
                                      <p:cBhvr>
                                        <p:cTn id="139" dur="200" fill="hold"/>
                                        <p:tgtEl>
                                          <p:spTgt spid="8"/>
                                        </p:tgtEl>
                                        <p:attrNameLst>
                                          <p:attrName>ppt_w</p:attrName>
                                        </p:attrNameLst>
                                      </p:cBhvr>
                                      <p:tavLst>
                                        <p:tav tm="0">
                                          <p:val>
                                            <p:fltVal val="0"/>
                                          </p:val>
                                        </p:tav>
                                        <p:tav tm="100000">
                                          <p:val>
                                            <p:strVal val="#ppt_w"/>
                                          </p:val>
                                        </p:tav>
                                      </p:tavLst>
                                    </p:anim>
                                    <p:anim calcmode="lin" valueType="num">
                                      <p:cBhvr>
                                        <p:cTn id="140" dur="200" fill="hold"/>
                                        <p:tgtEl>
                                          <p:spTgt spid="8"/>
                                        </p:tgtEl>
                                        <p:attrNameLst>
                                          <p:attrName>ppt_h</p:attrName>
                                        </p:attrNameLst>
                                      </p:cBhvr>
                                      <p:tavLst>
                                        <p:tav tm="0">
                                          <p:val>
                                            <p:fltVal val="0"/>
                                          </p:val>
                                        </p:tav>
                                        <p:tav tm="100000">
                                          <p:val>
                                            <p:strVal val="#ppt_h"/>
                                          </p:val>
                                        </p:tav>
                                      </p:tavLst>
                                    </p:anim>
                                    <p:animEffect transition="in" filter="fade">
                                      <p:cBhvr>
                                        <p:cTn id="141" dur="200"/>
                                        <p:tgtEl>
                                          <p:spTgt spid="8"/>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 calcmode="lin" valueType="num">
                                      <p:cBhvr>
                                        <p:cTn id="144" dur="200" fill="hold"/>
                                        <p:tgtEl>
                                          <p:spTgt spid="27"/>
                                        </p:tgtEl>
                                        <p:attrNameLst>
                                          <p:attrName>ppt_w</p:attrName>
                                        </p:attrNameLst>
                                      </p:cBhvr>
                                      <p:tavLst>
                                        <p:tav tm="0">
                                          <p:val>
                                            <p:fltVal val="0"/>
                                          </p:val>
                                        </p:tav>
                                        <p:tav tm="100000">
                                          <p:val>
                                            <p:strVal val="#ppt_w"/>
                                          </p:val>
                                        </p:tav>
                                      </p:tavLst>
                                    </p:anim>
                                    <p:anim calcmode="lin" valueType="num">
                                      <p:cBhvr>
                                        <p:cTn id="145" dur="200" fill="hold"/>
                                        <p:tgtEl>
                                          <p:spTgt spid="27"/>
                                        </p:tgtEl>
                                        <p:attrNameLst>
                                          <p:attrName>ppt_h</p:attrName>
                                        </p:attrNameLst>
                                      </p:cBhvr>
                                      <p:tavLst>
                                        <p:tav tm="0">
                                          <p:val>
                                            <p:fltVal val="0"/>
                                          </p:val>
                                        </p:tav>
                                        <p:tav tm="100000">
                                          <p:val>
                                            <p:strVal val="#ppt_h"/>
                                          </p:val>
                                        </p:tav>
                                      </p:tavLst>
                                    </p:anim>
                                    <p:animEffect transition="in" filter="fade">
                                      <p:cBhvr>
                                        <p:cTn id="146"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1" grpId="0"/>
      <p:bldP spid="23" grpId="0"/>
      <p:bldP spid="24" grpId="0"/>
      <p:bldP spid="25" grpId="0"/>
      <p:bldP spid="26" grpId="0"/>
      <p:bldP spid="27" grpId="0"/>
      <p:bldP spid="29"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25CF-4C60-4F55-B9A6-76F4EB56DC2D}"/>
              </a:ext>
            </a:extLst>
          </p:cNvPr>
          <p:cNvSpPr>
            <a:spLocks noGrp="1"/>
          </p:cNvSpPr>
          <p:nvPr>
            <p:ph type="title"/>
          </p:nvPr>
        </p:nvSpPr>
        <p:spPr>
          <a:xfrm>
            <a:off x="1141413" y="920603"/>
            <a:ext cx="9905998" cy="1478570"/>
          </a:xfrm>
        </p:spPr>
        <p:txBody>
          <a:bodyPr>
            <a:normAutofit/>
          </a:bodyPr>
          <a:lstStyle/>
          <a:p>
            <a:r>
              <a:rPr lang="en-US" sz="4400" dirty="0"/>
              <a:t>But Web documents are more than just body text…</a:t>
            </a:r>
            <a:endParaRPr lang="en-GB" sz="4400" dirty="0"/>
          </a:p>
        </p:txBody>
      </p:sp>
      <p:grpSp>
        <p:nvGrpSpPr>
          <p:cNvPr id="2067" name="Group 2066">
            <a:extLst>
              <a:ext uri="{FF2B5EF4-FFF2-40B4-BE49-F238E27FC236}">
                <a16:creationId xmlns:a16="http://schemas.microsoft.com/office/drawing/2014/main" id="{494BDC85-E950-4DC7-97FD-BA590CBFE289}"/>
              </a:ext>
            </a:extLst>
          </p:cNvPr>
          <p:cNvGrpSpPr/>
          <p:nvPr/>
        </p:nvGrpSpPr>
        <p:grpSpPr>
          <a:xfrm>
            <a:off x="1925358" y="2497075"/>
            <a:ext cx="8341285" cy="4100171"/>
            <a:chOff x="1433336" y="2424404"/>
            <a:chExt cx="8341285" cy="4100171"/>
          </a:xfrm>
        </p:grpSpPr>
        <p:sp>
          <p:nvSpPr>
            <p:cNvPr id="16" name="Rectangle 15">
              <a:extLst>
                <a:ext uri="{FF2B5EF4-FFF2-40B4-BE49-F238E27FC236}">
                  <a16:creationId xmlns:a16="http://schemas.microsoft.com/office/drawing/2014/main" id="{53E57650-BBC9-425D-8F64-9D6437E2EA3C}"/>
                </a:ext>
              </a:extLst>
            </p:cNvPr>
            <p:cNvSpPr/>
            <p:nvPr/>
          </p:nvSpPr>
          <p:spPr>
            <a:xfrm>
              <a:off x="4355116" y="2912868"/>
              <a:ext cx="1799922" cy="39263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2050" name="Picture 2" descr="Image result for symbol for url">
              <a:extLst>
                <a:ext uri="{FF2B5EF4-FFF2-40B4-BE49-F238E27FC236}">
                  <a16:creationId xmlns:a16="http://schemas.microsoft.com/office/drawing/2014/main" id="{1F549C35-7CEB-4E38-8456-4C7C622A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322" y="2980731"/>
              <a:ext cx="269083" cy="25206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rrow: Slight curve">
              <a:extLst>
                <a:ext uri="{FF2B5EF4-FFF2-40B4-BE49-F238E27FC236}">
                  <a16:creationId xmlns:a16="http://schemas.microsoft.com/office/drawing/2014/main" id="{9F109E41-90B0-4774-9106-2480E99EF4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447" y="2989281"/>
              <a:ext cx="249128" cy="233370"/>
            </a:xfrm>
            <a:prstGeom prst="rect">
              <a:avLst/>
            </a:prstGeom>
          </p:spPr>
        </p:pic>
        <p:sp>
          <p:nvSpPr>
            <p:cNvPr id="17" name="Rectangle: Rounded Corners 16">
              <a:extLst>
                <a:ext uri="{FF2B5EF4-FFF2-40B4-BE49-F238E27FC236}">
                  <a16:creationId xmlns:a16="http://schemas.microsoft.com/office/drawing/2014/main" id="{512C98F9-00FA-47DC-9074-716B8DFCA9EA}"/>
                </a:ext>
              </a:extLst>
            </p:cNvPr>
            <p:cNvSpPr/>
            <p:nvPr/>
          </p:nvSpPr>
          <p:spPr>
            <a:xfrm>
              <a:off x="4769086" y="3007392"/>
              <a:ext cx="1005681" cy="19874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 name="Rectangle: Folded Corner 17">
              <a:extLst>
                <a:ext uri="{FF2B5EF4-FFF2-40B4-BE49-F238E27FC236}">
                  <a16:creationId xmlns:a16="http://schemas.microsoft.com/office/drawing/2014/main" id="{8DB8D854-52DF-4355-A4DE-6581C48FA68F}"/>
                </a:ext>
              </a:extLst>
            </p:cNvPr>
            <p:cNvSpPr/>
            <p:nvPr/>
          </p:nvSpPr>
          <p:spPr>
            <a:xfrm>
              <a:off x="4355116" y="3395785"/>
              <a:ext cx="1799922" cy="1582052"/>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19" name="Rectangle 18">
              <a:extLst>
                <a:ext uri="{FF2B5EF4-FFF2-40B4-BE49-F238E27FC236}">
                  <a16:creationId xmlns:a16="http://schemas.microsoft.com/office/drawing/2014/main" id="{44617845-5F32-4EE3-BB6C-459AD1A4B2C6}"/>
                </a:ext>
              </a:extLst>
            </p:cNvPr>
            <p:cNvSpPr/>
            <p:nvPr/>
          </p:nvSpPr>
          <p:spPr>
            <a:xfrm>
              <a:off x="4499145" y="3581802"/>
              <a:ext cx="755933"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1" name="Rectangle 20">
              <a:extLst>
                <a:ext uri="{FF2B5EF4-FFF2-40B4-BE49-F238E27FC236}">
                  <a16:creationId xmlns:a16="http://schemas.microsoft.com/office/drawing/2014/main" id="{D755E85F-425A-45E9-BC8B-3E3621465D9D}"/>
                </a:ext>
              </a:extLst>
            </p:cNvPr>
            <p:cNvSpPr/>
            <p:nvPr/>
          </p:nvSpPr>
          <p:spPr>
            <a:xfrm>
              <a:off x="4499145" y="375267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2" name="Rectangle 21">
              <a:extLst>
                <a:ext uri="{FF2B5EF4-FFF2-40B4-BE49-F238E27FC236}">
                  <a16:creationId xmlns:a16="http://schemas.microsoft.com/office/drawing/2014/main" id="{4E1FA18C-B903-4566-A4D5-C3261B1413C5}"/>
                </a:ext>
              </a:extLst>
            </p:cNvPr>
            <p:cNvSpPr/>
            <p:nvPr/>
          </p:nvSpPr>
          <p:spPr>
            <a:xfrm>
              <a:off x="4499145" y="392354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Rectangle 22">
              <a:extLst>
                <a:ext uri="{FF2B5EF4-FFF2-40B4-BE49-F238E27FC236}">
                  <a16:creationId xmlns:a16="http://schemas.microsoft.com/office/drawing/2014/main" id="{CE009354-BCDE-4FCA-B48A-BEB32355185D}"/>
                </a:ext>
              </a:extLst>
            </p:cNvPr>
            <p:cNvSpPr/>
            <p:nvPr/>
          </p:nvSpPr>
          <p:spPr>
            <a:xfrm>
              <a:off x="4499145" y="4091076"/>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4" name="Rectangle 23">
              <a:extLst>
                <a:ext uri="{FF2B5EF4-FFF2-40B4-BE49-F238E27FC236}">
                  <a16:creationId xmlns:a16="http://schemas.microsoft.com/office/drawing/2014/main" id="{A1126D84-EDB7-4708-966D-3917679B8396}"/>
                </a:ext>
              </a:extLst>
            </p:cNvPr>
            <p:cNvSpPr/>
            <p:nvPr/>
          </p:nvSpPr>
          <p:spPr>
            <a:xfrm>
              <a:off x="4499145" y="425861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9" name="Rectangle 28">
              <a:extLst>
                <a:ext uri="{FF2B5EF4-FFF2-40B4-BE49-F238E27FC236}">
                  <a16:creationId xmlns:a16="http://schemas.microsoft.com/office/drawing/2014/main" id="{8A65C8D5-7EE1-4332-A253-BA784B272D64}"/>
                </a:ext>
              </a:extLst>
            </p:cNvPr>
            <p:cNvSpPr/>
            <p:nvPr/>
          </p:nvSpPr>
          <p:spPr>
            <a:xfrm>
              <a:off x="4499145" y="4427362"/>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0" name="Rectangle 29">
              <a:extLst>
                <a:ext uri="{FF2B5EF4-FFF2-40B4-BE49-F238E27FC236}">
                  <a16:creationId xmlns:a16="http://schemas.microsoft.com/office/drawing/2014/main" id="{922DAC0A-16B1-4DBF-AB99-130783B6407A}"/>
                </a:ext>
              </a:extLst>
            </p:cNvPr>
            <p:cNvSpPr/>
            <p:nvPr/>
          </p:nvSpPr>
          <p:spPr>
            <a:xfrm>
              <a:off x="4499145" y="4594897"/>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2049" name="Group 2048">
              <a:extLst>
                <a:ext uri="{FF2B5EF4-FFF2-40B4-BE49-F238E27FC236}">
                  <a16:creationId xmlns:a16="http://schemas.microsoft.com/office/drawing/2014/main" id="{F09ED469-14DC-4EE1-8772-E4CFF66A639C}"/>
                </a:ext>
              </a:extLst>
            </p:cNvPr>
            <p:cNvGrpSpPr/>
            <p:nvPr/>
          </p:nvGrpSpPr>
          <p:grpSpPr>
            <a:xfrm>
              <a:off x="6517933" y="5356706"/>
              <a:ext cx="1216380" cy="1069144"/>
              <a:chOff x="9731374" y="4519614"/>
              <a:chExt cx="2208742" cy="2072481"/>
            </a:xfrm>
          </p:grpSpPr>
          <p:sp>
            <p:nvSpPr>
              <p:cNvPr id="41" name="Rectangle: Folded Corner 40">
                <a:extLst>
                  <a:ext uri="{FF2B5EF4-FFF2-40B4-BE49-F238E27FC236}">
                    <a16:creationId xmlns:a16="http://schemas.microsoft.com/office/drawing/2014/main" id="{49E50C70-F25F-4BDB-94E6-FA9E89E72DD2}"/>
                  </a:ext>
                </a:extLst>
              </p:cNvPr>
              <p:cNvSpPr/>
              <p:nvPr/>
            </p:nvSpPr>
            <p:spPr>
              <a:xfrm>
                <a:off x="9731374" y="4519614"/>
                <a:ext cx="2208742" cy="2072481"/>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42" name="Rectangle 41">
                <a:extLst>
                  <a:ext uri="{FF2B5EF4-FFF2-40B4-BE49-F238E27FC236}">
                    <a16:creationId xmlns:a16="http://schemas.microsoft.com/office/drawing/2014/main" id="{11783E8A-BBE7-4FBF-A4B4-92718E4DE545}"/>
                  </a:ext>
                </a:extLst>
              </p:cNvPr>
              <p:cNvSpPr/>
              <p:nvPr/>
            </p:nvSpPr>
            <p:spPr>
              <a:xfrm>
                <a:off x="9908116" y="4763295"/>
                <a:ext cx="9276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3" name="Rectangle 42">
                <a:extLst>
                  <a:ext uri="{FF2B5EF4-FFF2-40B4-BE49-F238E27FC236}">
                    <a16:creationId xmlns:a16="http://schemas.microsoft.com/office/drawing/2014/main" id="{003C77A0-BA17-4BC8-B0C7-49C5D6FD231D}"/>
                  </a:ext>
                </a:extLst>
              </p:cNvPr>
              <p:cNvSpPr/>
              <p:nvPr/>
            </p:nvSpPr>
            <p:spPr>
              <a:xfrm>
                <a:off x="9908116" y="4987133"/>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4" name="Rectangle 43">
                <a:extLst>
                  <a:ext uri="{FF2B5EF4-FFF2-40B4-BE49-F238E27FC236}">
                    <a16:creationId xmlns:a16="http://schemas.microsoft.com/office/drawing/2014/main" id="{3200B1AF-BA54-471D-ABC4-411A0EE8C74F}"/>
                  </a:ext>
                </a:extLst>
              </p:cNvPr>
              <p:cNvSpPr/>
              <p:nvPr/>
            </p:nvSpPr>
            <p:spPr>
              <a:xfrm>
                <a:off x="9908116" y="5210971"/>
                <a:ext cx="794505"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5" name="Rectangle 44">
                <a:extLst>
                  <a:ext uri="{FF2B5EF4-FFF2-40B4-BE49-F238E27FC236}">
                    <a16:creationId xmlns:a16="http://schemas.microsoft.com/office/drawing/2014/main" id="{328274CB-0F24-449D-A1DD-4D7CE4523D84}"/>
                  </a:ext>
                </a:extLst>
              </p:cNvPr>
              <p:cNvSpPr/>
              <p:nvPr/>
            </p:nvSpPr>
            <p:spPr>
              <a:xfrm>
                <a:off x="9908116" y="543044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6" name="Rectangle 45">
                <a:extLst>
                  <a:ext uri="{FF2B5EF4-FFF2-40B4-BE49-F238E27FC236}">
                    <a16:creationId xmlns:a16="http://schemas.microsoft.com/office/drawing/2014/main" id="{38FE46FD-5899-406E-A141-F61D4E254796}"/>
                  </a:ext>
                </a:extLst>
              </p:cNvPr>
              <p:cNvSpPr/>
              <p:nvPr/>
            </p:nvSpPr>
            <p:spPr>
              <a:xfrm>
                <a:off x="9908116" y="564991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7" name="Rectangle 46">
                <a:extLst>
                  <a:ext uri="{FF2B5EF4-FFF2-40B4-BE49-F238E27FC236}">
                    <a16:creationId xmlns:a16="http://schemas.microsoft.com/office/drawing/2014/main" id="{C452F2E2-7C56-44F2-BC4B-23491ECC9A23}"/>
                  </a:ext>
                </a:extLst>
              </p:cNvPr>
              <p:cNvSpPr/>
              <p:nvPr/>
            </p:nvSpPr>
            <p:spPr>
              <a:xfrm>
                <a:off x="9908116" y="587097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8" name="Rectangle 47">
                <a:extLst>
                  <a:ext uri="{FF2B5EF4-FFF2-40B4-BE49-F238E27FC236}">
                    <a16:creationId xmlns:a16="http://schemas.microsoft.com/office/drawing/2014/main" id="{961CCE75-8D37-48E2-BCAE-02251B255A7C}"/>
                  </a:ext>
                </a:extLst>
              </p:cNvPr>
              <p:cNvSpPr/>
              <p:nvPr/>
            </p:nvSpPr>
            <p:spPr>
              <a:xfrm>
                <a:off x="9908116" y="609044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9" name="Rectangle 48">
                <a:extLst>
                  <a:ext uri="{FF2B5EF4-FFF2-40B4-BE49-F238E27FC236}">
                    <a16:creationId xmlns:a16="http://schemas.microsoft.com/office/drawing/2014/main" id="{3D9158B2-38DE-427F-81A3-FD009CFCD2BA}"/>
                  </a:ext>
                </a:extLst>
              </p:cNvPr>
              <p:cNvSpPr/>
              <p:nvPr/>
            </p:nvSpPr>
            <p:spPr>
              <a:xfrm>
                <a:off x="10742082" y="5210971"/>
                <a:ext cx="204107"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0" name="Rectangle 49">
                <a:extLst>
                  <a:ext uri="{FF2B5EF4-FFF2-40B4-BE49-F238E27FC236}">
                    <a16:creationId xmlns:a16="http://schemas.microsoft.com/office/drawing/2014/main" id="{1DF3A07B-2D4E-476F-9C5F-3D06FA8E416D}"/>
                  </a:ext>
                </a:extLst>
              </p:cNvPr>
              <p:cNvSpPr/>
              <p:nvPr/>
            </p:nvSpPr>
            <p:spPr>
              <a:xfrm>
                <a:off x="10985650" y="5210971"/>
                <a:ext cx="7448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5" name="Rectangle: Folded Corner 54">
              <a:extLst>
                <a:ext uri="{FF2B5EF4-FFF2-40B4-BE49-F238E27FC236}">
                  <a16:creationId xmlns:a16="http://schemas.microsoft.com/office/drawing/2014/main" id="{952D278C-D04B-4960-A059-8DD42E15D6DE}"/>
                </a:ext>
              </a:extLst>
            </p:cNvPr>
            <p:cNvSpPr/>
            <p:nvPr/>
          </p:nvSpPr>
          <p:spPr>
            <a:xfrm>
              <a:off x="7360062" y="4128173"/>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56" name="Rectangle 55">
              <a:extLst>
                <a:ext uri="{FF2B5EF4-FFF2-40B4-BE49-F238E27FC236}">
                  <a16:creationId xmlns:a16="http://schemas.microsoft.com/office/drawing/2014/main" id="{538C34EF-5FF7-4206-979A-B47E58DB8B09}"/>
                </a:ext>
              </a:extLst>
            </p:cNvPr>
            <p:cNvSpPr/>
            <p:nvPr/>
          </p:nvSpPr>
          <p:spPr>
            <a:xfrm>
              <a:off x="7457396" y="4253882"/>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7" name="Rectangle 56">
              <a:extLst>
                <a:ext uri="{FF2B5EF4-FFF2-40B4-BE49-F238E27FC236}">
                  <a16:creationId xmlns:a16="http://schemas.microsoft.com/office/drawing/2014/main" id="{E9A6BB73-023B-475A-A213-246818CDFF44}"/>
                </a:ext>
              </a:extLst>
            </p:cNvPr>
            <p:cNvSpPr/>
            <p:nvPr/>
          </p:nvSpPr>
          <p:spPr>
            <a:xfrm>
              <a:off x="7457396" y="436935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8" name="Rectangle 57">
              <a:extLst>
                <a:ext uri="{FF2B5EF4-FFF2-40B4-BE49-F238E27FC236}">
                  <a16:creationId xmlns:a16="http://schemas.microsoft.com/office/drawing/2014/main" id="{D2649110-097D-4123-8B4D-A0EEB05BAF54}"/>
                </a:ext>
              </a:extLst>
            </p:cNvPr>
            <p:cNvSpPr/>
            <p:nvPr/>
          </p:nvSpPr>
          <p:spPr>
            <a:xfrm>
              <a:off x="7457396" y="482100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9" name="Rectangle 58">
              <a:extLst>
                <a:ext uri="{FF2B5EF4-FFF2-40B4-BE49-F238E27FC236}">
                  <a16:creationId xmlns:a16="http://schemas.microsoft.com/office/drawing/2014/main" id="{8A472B2B-7C06-4D93-809A-535D104EFD9C}"/>
                </a:ext>
              </a:extLst>
            </p:cNvPr>
            <p:cNvSpPr/>
            <p:nvPr/>
          </p:nvSpPr>
          <p:spPr>
            <a:xfrm>
              <a:off x="7457396" y="459804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0" name="Rectangle 59">
              <a:extLst>
                <a:ext uri="{FF2B5EF4-FFF2-40B4-BE49-F238E27FC236}">
                  <a16:creationId xmlns:a16="http://schemas.microsoft.com/office/drawing/2014/main" id="{3F2CAFA8-6FCE-4233-9D33-CFF35D06A559}"/>
                </a:ext>
              </a:extLst>
            </p:cNvPr>
            <p:cNvSpPr/>
            <p:nvPr/>
          </p:nvSpPr>
          <p:spPr>
            <a:xfrm>
              <a:off x="7457396" y="471126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1" name="Rectangle 60">
              <a:extLst>
                <a:ext uri="{FF2B5EF4-FFF2-40B4-BE49-F238E27FC236}">
                  <a16:creationId xmlns:a16="http://schemas.microsoft.com/office/drawing/2014/main" id="{947627D4-417C-4F07-8E8C-0D920918D55A}"/>
                </a:ext>
              </a:extLst>
            </p:cNvPr>
            <p:cNvSpPr/>
            <p:nvPr/>
          </p:nvSpPr>
          <p:spPr>
            <a:xfrm>
              <a:off x="7457396" y="448114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2" name="Rectangle 61">
              <a:extLst>
                <a:ext uri="{FF2B5EF4-FFF2-40B4-BE49-F238E27FC236}">
                  <a16:creationId xmlns:a16="http://schemas.microsoft.com/office/drawing/2014/main" id="{55470092-3562-4DCA-A10E-C954A7239AF4}"/>
                </a:ext>
              </a:extLst>
            </p:cNvPr>
            <p:cNvSpPr/>
            <p:nvPr/>
          </p:nvSpPr>
          <p:spPr>
            <a:xfrm>
              <a:off x="7457396" y="4938528"/>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3" name="Rectangle 62">
              <a:extLst>
                <a:ext uri="{FF2B5EF4-FFF2-40B4-BE49-F238E27FC236}">
                  <a16:creationId xmlns:a16="http://schemas.microsoft.com/office/drawing/2014/main" id="{7C215B2B-61F9-4055-BCE6-B0BE8BBBB857}"/>
                </a:ext>
              </a:extLst>
            </p:cNvPr>
            <p:cNvSpPr/>
            <p:nvPr/>
          </p:nvSpPr>
          <p:spPr>
            <a:xfrm>
              <a:off x="7916670" y="482100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4" name="Rectangle 63">
              <a:extLst>
                <a:ext uri="{FF2B5EF4-FFF2-40B4-BE49-F238E27FC236}">
                  <a16:creationId xmlns:a16="http://schemas.microsoft.com/office/drawing/2014/main" id="{271880A1-F700-4772-BA99-B77CE23F803C}"/>
                </a:ext>
              </a:extLst>
            </p:cNvPr>
            <p:cNvSpPr/>
            <p:nvPr/>
          </p:nvSpPr>
          <p:spPr>
            <a:xfrm>
              <a:off x="8050807" y="482100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6" name="Rectangle: Folded Corner 65">
              <a:extLst>
                <a:ext uri="{FF2B5EF4-FFF2-40B4-BE49-F238E27FC236}">
                  <a16:creationId xmlns:a16="http://schemas.microsoft.com/office/drawing/2014/main" id="{DA6C2B25-EA30-4FD1-925F-E1D8807F7BC6}"/>
                </a:ext>
              </a:extLst>
            </p:cNvPr>
            <p:cNvSpPr/>
            <p:nvPr/>
          </p:nvSpPr>
          <p:spPr>
            <a:xfrm>
              <a:off x="1433336" y="4216004"/>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69" name="Rectangle 68">
              <a:extLst>
                <a:ext uri="{FF2B5EF4-FFF2-40B4-BE49-F238E27FC236}">
                  <a16:creationId xmlns:a16="http://schemas.microsoft.com/office/drawing/2014/main" id="{9703004B-10F2-408E-BCDC-ACFA50928130}"/>
                </a:ext>
              </a:extLst>
            </p:cNvPr>
            <p:cNvSpPr/>
            <p:nvPr/>
          </p:nvSpPr>
          <p:spPr>
            <a:xfrm>
              <a:off x="1530670" y="457265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0" name="Rectangle 69">
              <a:extLst>
                <a:ext uri="{FF2B5EF4-FFF2-40B4-BE49-F238E27FC236}">
                  <a16:creationId xmlns:a16="http://schemas.microsoft.com/office/drawing/2014/main" id="{EC8C2A88-20F9-47DD-BD8D-F087952AD602}"/>
                </a:ext>
              </a:extLst>
            </p:cNvPr>
            <p:cNvSpPr/>
            <p:nvPr/>
          </p:nvSpPr>
          <p:spPr>
            <a:xfrm>
              <a:off x="1530670" y="468587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1" name="Rectangle 70">
              <a:extLst>
                <a:ext uri="{FF2B5EF4-FFF2-40B4-BE49-F238E27FC236}">
                  <a16:creationId xmlns:a16="http://schemas.microsoft.com/office/drawing/2014/main" id="{E167488E-8CDF-494A-9D33-614898D29507}"/>
                </a:ext>
              </a:extLst>
            </p:cNvPr>
            <p:cNvSpPr/>
            <p:nvPr/>
          </p:nvSpPr>
          <p:spPr>
            <a:xfrm>
              <a:off x="1530670" y="4799097"/>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2" name="Rectangle 71">
              <a:extLst>
                <a:ext uri="{FF2B5EF4-FFF2-40B4-BE49-F238E27FC236}">
                  <a16:creationId xmlns:a16="http://schemas.microsoft.com/office/drawing/2014/main" id="{12909990-0079-460A-B7E8-374F5A689C30}"/>
                </a:ext>
              </a:extLst>
            </p:cNvPr>
            <p:cNvSpPr/>
            <p:nvPr/>
          </p:nvSpPr>
          <p:spPr>
            <a:xfrm>
              <a:off x="1530670" y="491313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3" name="Rectangle 72">
              <a:extLst>
                <a:ext uri="{FF2B5EF4-FFF2-40B4-BE49-F238E27FC236}">
                  <a16:creationId xmlns:a16="http://schemas.microsoft.com/office/drawing/2014/main" id="{2738CC71-4EF6-4D4B-A020-DBD6B999FD48}"/>
                </a:ext>
              </a:extLst>
            </p:cNvPr>
            <p:cNvSpPr/>
            <p:nvPr/>
          </p:nvSpPr>
          <p:spPr>
            <a:xfrm>
              <a:off x="1530670" y="502635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4" name="Rectangle 73">
              <a:extLst>
                <a:ext uri="{FF2B5EF4-FFF2-40B4-BE49-F238E27FC236}">
                  <a16:creationId xmlns:a16="http://schemas.microsoft.com/office/drawing/2014/main" id="{297AB459-DA80-4FCD-86FB-E0C1507C3A02}"/>
                </a:ext>
              </a:extLst>
            </p:cNvPr>
            <p:cNvSpPr/>
            <p:nvPr/>
          </p:nvSpPr>
          <p:spPr>
            <a:xfrm>
              <a:off x="1617368" y="4570454"/>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6" name="Rectangle: Rounded Corners 75">
              <a:extLst>
                <a:ext uri="{FF2B5EF4-FFF2-40B4-BE49-F238E27FC236}">
                  <a16:creationId xmlns:a16="http://schemas.microsoft.com/office/drawing/2014/main" id="{915AAA5C-8D7F-4DBE-8290-7F5A2648CE49}"/>
                </a:ext>
              </a:extLst>
            </p:cNvPr>
            <p:cNvSpPr/>
            <p:nvPr/>
          </p:nvSpPr>
          <p:spPr>
            <a:xfrm>
              <a:off x="1516602" y="4312847"/>
              <a:ext cx="643837" cy="958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11" name="Graphic 10" descr="Magnifying glass">
              <a:extLst>
                <a:ext uri="{FF2B5EF4-FFF2-40B4-BE49-F238E27FC236}">
                  <a16:creationId xmlns:a16="http://schemas.microsoft.com/office/drawing/2014/main" id="{5E61F75E-DAC1-496C-BD9F-02E084A5F8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21" y="4298551"/>
              <a:ext cx="127105" cy="119065"/>
            </a:xfrm>
            <a:prstGeom prst="rect">
              <a:avLst/>
            </a:prstGeom>
          </p:spPr>
        </p:pic>
        <p:sp>
          <p:nvSpPr>
            <p:cNvPr id="77" name="Rectangle 76">
              <a:extLst>
                <a:ext uri="{FF2B5EF4-FFF2-40B4-BE49-F238E27FC236}">
                  <a16:creationId xmlns:a16="http://schemas.microsoft.com/office/drawing/2014/main" id="{12A0D098-7841-4B51-BC2A-7087407654AD}"/>
                </a:ext>
              </a:extLst>
            </p:cNvPr>
            <p:cNvSpPr/>
            <p:nvPr/>
          </p:nvSpPr>
          <p:spPr>
            <a:xfrm>
              <a:off x="1617368" y="4683673"/>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8" name="Rectangle 77">
              <a:extLst>
                <a:ext uri="{FF2B5EF4-FFF2-40B4-BE49-F238E27FC236}">
                  <a16:creationId xmlns:a16="http://schemas.microsoft.com/office/drawing/2014/main" id="{E92BB436-BC37-4D1C-8A3C-106FF4A9E17B}"/>
                </a:ext>
              </a:extLst>
            </p:cNvPr>
            <p:cNvSpPr/>
            <p:nvPr/>
          </p:nvSpPr>
          <p:spPr>
            <a:xfrm>
              <a:off x="1617485" y="4796849"/>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9" name="Rectangle 78">
              <a:extLst>
                <a:ext uri="{FF2B5EF4-FFF2-40B4-BE49-F238E27FC236}">
                  <a16:creationId xmlns:a16="http://schemas.microsoft.com/office/drawing/2014/main" id="{C5867F55-0AE5-496A-9688-82F917271186}"/>
                </a:ext>
              </a:extLst>
            </p:cNvPr>
            <p:cNvSpPr/>
            <p:nvPr/>
          </p:nvSpPr>
          <p:spPr>
            <a:xfrm>
              <a:off x="1617368" y="4910025"/>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80" name="Rectangle 79">
              <a:extLst>
                <a:ext uri="{FF2B5EF4-FFF2-40B4-BE49-F238E27FC236}">
                  <a16:creationId xmlns:a16="http://schemas.microsoft.com/office/drawing/2014/main" id="{805759CB-67B5-4A53-AFBF-AC674B67600C}"/>
                </a:ext>
              </a:extLst>
            </p:cNvPr>
            <p:cNvSpPr/>
            <p:nvPr/>
          </p:nvSpPr>
          <p:spPr>
            <a:xfrm>
              <a:off x="1617368" y="5022368"/>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051" name="Rectangle 2050">
              <a:extLst>
                <a:ext uri="{FF2B5EF4-FFF2-40B4-BE49-F238E27FC236}">
                  <a16:creationId xmlns:a16="http://schemas.microsoft.com/office/drawing/2014/main" id="{5420668B-9569-48C4-BA1D-2AF53600CB91}"/>
                </a:ext>
              </a:extLst>
            </p:cNvPr>
            <p:cNvSpPr/>
            <p:nvPr/>
          </p:nvSpPr>
          <p:spPr>
            <a:xfrm>
              <a:off x="4097665" y="2424404"/>
              <a:ext cx="558166"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URL</a:t>
              </a:r>
              <a:endParaRPr lang="en-GB" sz="1600" dirty="0">
                <a:latin typeface="Segoe UI Semibold" panose="020B0702040204020203" pitchFamily="34" charset="0"/>
                <a:cs typeface="Segoe UI Semibold" panose="020B0702040204020203" pitchFamily="34" charset="0"/>
              </a:endParaRPr>
            </a:p>
          </p:txBody>
        </p:sp>
        <p:sp>
          <p:nvSpPr>
            <p:cNvPr id="2052" name="Arc 2051">
              <a:extLst>
                <a:ext uri="{FF2B5EF4-FFF2-40B4-BE49-F238E27FC236}">
                  <a16:creationId xmlns:a16="http://schemas.microsoft.com/office/drawing/2014/main" id="{55AF5489-713C-4B9D-B335-EFB93D6A69BB}"/>
                </a:ext>
              </a:extLst>
            </p:cNvPr>
            <p:cNvSpPr/>
            <p:nvPr/>
          </p:nvSpPr>
          <p:spPr>
            <a:xfrm>
              <a:off x="3992292" y="2591646"/>
              <a:ext cx="1155142" cy="958772"/>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83" name="Rectangle 82">
              <a:extLst>
                <a:ext uri="{FF2B5EF4-FFF2-40B4-BE49-F238E27FC236}">
                  <a16:creationId xmlns:a16="http://schemas.microsoft.com/office/drawing/2014/main" id="{4574F329-7A2D-4995-BAAF-56C314046399}"/>
                </a:ext>
              </a:extLst>
            </p:cNvPr>
            <p:cNvSpPr/>
            <p:nvPr/>
          </p:nvSpPr>
          <p:spPr>
            <a:xfrm>
              <a:off x="8471986" y="5939800"/>
              <a:ext cx="1233825" cy="584775"/>
            </a:xfrm>
            <a:prstGeom prst="rect">
              <a:avLst/>
            </a:prstGeom>
          </p:spPr>
          <p:txBody>
            <a:bodyPr wrap="square">
              <a:spAutoFit/>
            </a:bodyPr>
            <a:lstStyle/>
            <a:p>
              <a:r>
                <a:rPr lang="en-US" sz="1600" dirty="0">
                  <a:latin typeface="Segoe UI Semibold" panose="020B0702040204020203" pitchFamily="34" charset="0"/>
                  <a:cs typeface="Segoe UI Semibold" panose="020B0702040204020203" pitchFamily="34" charset="0"/>
                </a:rPr>
                <a:t>incoming anchor text</a:t>
              </a:r>
              <a:endParaRPr lang="en-GB" sz="1600" dirty="0">
                <a:latin typeface="Segoe UI Semibold" panose="020B0702040204020203" pitchFamily="34" charset="0"/>
                <a:cs typeface="Segoe UI Semibold" panose="020B0702040204020203" pitchFamily="34" charset="0"/>
              </a:endParaRPr>
            </a:p>
          </p:txBody>
        </p:sp>
        <p:sp>
          <p:nvSpPr>
            <p:cNvPr id="84" name="Arc 83">
              <a:extLst>
                <a:ext uri="{FF2B5EF4-FFF2-40B4-BE49-F238E27FC236}">
                  <a16:creationId xmlns:a16="http://schemas.microsoft.com/office/drawing/2014/main" id="{53E57B6E-8A42-4EF7-97CE-42C030075CD6}"/>
                </a:ext>
              </a:extLst>
            </p:cNvPr>
            <p:cNvSpPr/>
            <p:nvPr/>
          </p:nvSpPr>
          <p:spPr>
            <a:xfrm rot="10800000">
              <a:off x="7126123" y="5314837"/>
              <a:ext cx="2648498" cy="924225"/>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cxnSp>
          <p:nvCxnSpPr>
            <p:cNvPr id="2054" name="Straight Arrow Connector 2053">
              <a:extLst>
                <a:ext uri="{FF2B5EF4-FFF2-40B4-BE49-F238E27FC236}">
                  <a16:creationId xmlns:a16="http://schemas.microsoft.com/office/drawing/2014/main" id="{5B22774C-1221-4A4F-B2D2-B9EC209DB13F}"/>
                </a:ext>
              </a:extLst>
            </p:cNvPr>
            <p:cNvCxnSpPr/>
            <p:nvPr/>
          </p:nvCxnSpPr>
          <p:spPr>
            <a:xfrm flipH="1" flipV="1">
              <a:off x="6048884" y="4909966"/>
              <a:ext cx="1003926" cy="801142"/>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56E86A4-813A-4ED7-A895-BEB4158997A9}"/>
                </a:ext>
              </a:extLst>
            </p:cNvPr>
            <p:cNvCxnSpPr>
              <a:cxnSpLocks/>
            </p:cNvCxnSpPr>
            <p:nvPr/>
          </p:nvCxnSpPr>
          <p:spPr>
            <a:xfrm flipH="1" flipV="1">
              <a:off x="6224272" y="4316779"/>
              <a:ext cx="1670666" cy="504227"/>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92BB447D-5F0C-4C18-8447-AEFC2F3C6006}"/>
                </a:ext>
              </a:extLst>
            </p:cNvPr>
            <p:cNvSpPr/>
            <p:nvPr/>
          </p:nvSpPr>
          <p:spPr>
            <a:xfrm rot="12412111">
              <a:off x="7877206" y="4573163"/>
              <a:ext cx="1887768" cy="151400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sp>
          <p:nvSpPr>
            <p:cNvPr id="94" name="Rectangle 93">
              <a:extLst>
                <a:ext uri="{FF2B5EF4-FFF2-40B4-BE49-F238E27FC236}">
                  <a16:creationId xmlns:a16="http://schemas.microsoft.com/office/drawing/2014/main" id="{9F2FD9E9-036A-45E3-8C21-9D2D9DE7043F}"/>
                </a:ext>
              </a:extLst>
            </p:cNvPr>
            <p:cNvSpPr/>
            <p:nvPr/>
          </p:nvSpPr>
          <p:spPr>
            <a:xfrm>
              <a:off x="3547488" y="3978225"/>
              <a:ext cx="546945"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title</a:t>
              </a:r>
              <a:endParaRPr lang="en-GB" sz="1600" dirty="0">
                <a:latin typeface="Segoe UI Semibold" panose="020B0702040204020203" pitchFamily="34" charset="0"/>
                <a:cs typeface="Segoe UI Semibold" panose="020B0702040204020203" pitchFamily="34" charset="0"/>
              </a:endParaRPr>
            </a:p>
          </p:txBody>
        </p:sp>
        <p:sp>
          <p:nvSpPr>
            <p:cNvPr id="95" name="Arc 94">
              <a:extLst>
                <a:ext uri="{FF2B5EF4-FFF2-40B4-BE49-F238E27FC236}">
                  <a16:creationId xmlns:a16="http://schemas.microsoft.com/office/drawing/2014/main" id="{769ED1AC-EAE6-4141-BC2C-CAA199ECB785}"/>
                </a:ext>
              </a:extLst>
            </p:cNvPr>
            <p:cNvSpPr/>
            <p:nvPr/>
          </p:nvSpPr>
          <p:spPr>
            <a:xfrm rot="16200000">
              <a:off x="4082459" y="3343663"/>
              <a:ext cx="801892" cy="1328111"/>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100" name="Rectangle 99">
              <a:extLst>
                <a:ext uri="{FF2B5EF4-FFF2-40B4-BE49-F238E27FC236}">
                  <a16:creationId xmlns:a16="http://schemas.microsoft.com/office/drawing/2014/main" id="{55DE1EDC-987A-4AF3-A4B0-B8540B95139D}"/>
                </a:ext>
              </a:extLst>
            </p:cNvPr>
            <p:cNvSpPr/>
            <p:nvPr/>
          </p:nvSpPr>
          <p:spPr>
            <a:xfrm>
              <a:off x="6474705" y="3224666"/>
              <a:ext cx="657552"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body</a:t>
              </a:r>
              <a:endParaRPr lang="en-GB" sz="1600" dirty="0">
                <a:latin typeface="Segoe UI Semibold" panose="020B0702040204020203" pitchFamily="34" charset="0"/>
                <a:cs typeface="Segoe UI Semibold" panose="020B0702040204020203" pitchFamily="34" charset="0"/>
              </a:endParaRPr>
            </a:p>
          </p:txBody>
        </p:sp>
        <p:sp>
          <p:nvSpPr>
            <p:cNvPr id="101" name="Arc 100">
              <a:extLst>
                <a:ext uri="{FF2B5EF4-FFF2-40B4-BE49-F238E27FC236}">
                  <a16:creationId xmlns:a16="http://schemas.microsoft.com/office/drawing/2014/main" id="{3E7B4520-3EFD-45DF-9419-0711E3684BE0}"/>
                </a:ext>
              </a:extLst>
            </p:cNvPr>
            <p:cNvSpPr/>
            <p:nvPr/>
          </p:nvSpPr>
          <p:spPr>
            <a:xfrm rot="6300000">
              <a:off x="5479189" y="2791221"/>
              <a:ext cx="1470997" cy="122093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cxnSp>
          <p:nvCxnSpPr>
            <p:cNvPr id="102" name="Straight Arrow Connector 101">
              <a:extLst>
                <a:ext uri="{FF2B5EF4-FFF2-40B4-BE49-F238E27FC236}">
                  <a16:creationId xmlns:a16="http://schemas.microsoft.com/office/drawing/2014/main" id="{132EB4A6-209A-4837-BB4E-D9C6EFCBB14B}"/>
                </a:ext>
              </a:extLst>
            </p:cNvPr>
            <p:cNvCxnSpPr>
              <a:cxnSpLocks/>
            </p:cNvCxnSpPr>
            <p:nvPr/>
          </p:nvCxnSpPr>
          <p:spPr>
            <a:xfrm flipV="1">
              <a:off x="2166995" y="4513832"/>
              <a:ext cx="2121227" cy="528191"/>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A05F041-58DF-400E-9678-351C56A63A23}"/>
                </a:ext>
              </a:extLst>
            </p:cNvPr>
            <p:cNvSpPr/>
            <p:nvPr/>
          </p:nvSpPr>
          <p:spPr>
            <a:xfrm>
              <a:off x="2211364" y="3453945"/>
              <a:ext cx="1415580"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clicked query</a:t>
              </a:r>
              <a:endParaRPr lang="en-GB" sz="1600" dirty="0">
                <a:latin typeface="Segoe UI Semibold" panose="020B0702040204020203" pitchFamily="34" charset="0"/>
                <a:cs typeface="Segoe UI Semibold" panose="020B0702040204020203" pitchFamily="34" charset="0"/>
              </a:endParaRPr>
            </a:p>
          </p:txBody>
        </p:sp>
        <p:sp>
          <p:nvSpPr>
            <p:cNvPr id="108" name="Arc 107">
              <a:extLst>
                <a:ext uri="{FF2B5EF4-FFF2-40B4-BE49-F238E27FC236}">
                  <a16:creationId xmlns:a16="http://schemas.microsoft.com/office/drawing/2014/main" id="{11ACD265-7632-4BDF-80B5-CBBFC65AF4A5}"/>
                </a:ext>
              </a:extLst>
            </p:cNvPr>
            <p:cNvSpPr/>
            <p:nvPr/>
          </p:nvSpPr>
          <p:spPr>
            <a:xfrm rot="10800000" flipV="1">
              <a:off x="1840532" y="3642840"/>
              <a:ext cx="801892" cy="1169114"/>
            </a:xfrm>
            <a:prstGeom prst="arc">
              <a:avLst>
                <a:gd name="adj1" fmla="val 16200000"/>
                <a:gd name="adj2" fmla="val 110655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pic>
          <p:nvPicPr>
            <p:cNvPr id="2065" name="Graphic 2064" descr="Right Pointing Backhand Index ">
              <a:extLst>
                <a:ext uri="{FF2B5EF4-FFF2-40B4-BE49-F238E27FC236}">
                  <a16:creationId xmlns:a16="http://schemas.microsoft.com/office/drawing/2014/main" id="{FC032F9C-1343-48BC-BCA9-4A6043F0E8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838520" y="4989060"/>
              <a:ext cx="440261" cy="440261"/>
            </a:xfrm>
            <a:prstGeom prst="rect">
              <a:avLst/>
            </a:prstGeom>
          </p:spPr>
        </p:pic>
      </p:grpSp>
    </p:spTree>
    <p:extLst>
      <p:ext uri="{BB962C8B-B14F-4D97-AF65-F5344CB8AC3E}">
        <p14:creationId xmlns:p14="http://schemas.microsoft.com/office/powerpoint/2010/main" val="20181462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586F222F-369F-4895-8B13-EEA76F8E2C8A}"/>
              </a:ext>
            </a:extLst>
          </p:cNvPr>
          <p:cNvSpPr>
            <a:spLocks noGrp="1"/>
          </p:cNvSpPr>
          <p:nvPr>
            <p:ph type="title"/>
          </p:nvPr>
        </p:nvSpPr>
        <p:spPr>
          <a:xfrm>
            <a:off x="1146705" y="609601"/>
            <a:ext cx="4371227" cy="1639884"/>
          </a:xfrm>
        </p:spPr>
        <p:txBody>
          <a:bodyPr/>
          <a:lstStyle/>
          <a:p>
            <a:r>
              <a:rPr lang="en-US" dirty="0"/>
              <a:t>Ranking Documents with multiple fields</a:t>
            </a:r>
            <a:endParaRPr lang="en-GB" dirty="0"/>
          </a:p>
        </p:txBody>
      </p:sp>
      <p:pic>
        <p:nvPicPr>
          <p:cNvPr id="100" name="Content Placeholder 99">
            <a:extLst>
              <a:ext uri="{FF2B5EF4-FFF2-40B4-BE49-F238E27FC236}">
                <a16:creationId xmlns:a16="http://schemas.microsoft.com/office/drawing/2014/main" id="{0C0F5AA1-D7F6-4F34-8DC8-9E9A9A2A2182}"/>
              </a:ext>
            </a:extLst>
          </p:cNvPr>
          <p:cNvPicPr>
            <a:picLocks noGrp="1" noChangeAspect="1"/>
          </p:cNvPicPr>
          <p:nvPr>
            <p:ph idx="1"/>
          </p:nvPr>
        </p:nvPicPr>
        <p:blipFill>
          <a:blip r:embed="rId2"/>
          <a:stretch>
            <a:fillRect/>
          </a:stretch>
        </p:blipFill>
        <p:spPr>
          <a:xfrm>
            <a:off x="5937596" y="1227721"/>
            <a:ext cx="5857638" cy="4873625"/>
          </a:xfrm>
          <a:prstGeom prst="rect">
            <a:avLst/>
          </a:prstGeom>
        </p:spPr>
      </p:pic>
      <p:sp>
        <p:nvSpPr>
          <p:cNvPr id="6" name="Text Placeholder 5">
            <a:extLst>
              <a:ext uri="{FF2B5EF4-FFF2-40B4-BE49-F238E27FC236}">
                <a16:creationId xmlns:a16="http://schemas.microsoft.com/office/drawing/2014/main" id="{5E8CC3F0-C35E-461E-932C-7D04BDAB9335}"/>
              </a:ext>
            </a:extLst>
          </p:cNvPr>
          <p:cNvSpPr>
            <a:spLocks noGrp="1"/>
          </p:cNvSpPr>
          <p:nvPr>
            <p:ph type="body" sz="half" idx="2"/>
          </p:nvPr>
        </p:nvSpPr>
        <p:spPr>
          <a:xfrm>
            <a:off x="1146704" y="2491225"/>
            <a:ext cx="4618255" cy="3520694"/>
          </a:xfrm>
        </p:spPr>
        <p:txBody>
          <a:bodyPr>
            <a:normAutofit/>
          </a:bodyPr>
          <a:lstStyle/>
          <a:p>
            <a:pPr>
              <a:lnSpc>
                <a:spcPct val="130000"/>
              </a:lnSpc>
              <a:spcBef>
                <a:spcPts val="1800"/>
              </a:spcBef>
            </a:pPr>
            <a:r>
              <a:rPr lang="en-US" sz="1800" dirty="0"/>
              <a:t>Learn different embedding space for each document field</a:t>
            </a:r>
          </a:p>
          <a:p>
            <a:pPr>
              <a:spcBef>
                <a:spcPts val="1800"/>
              </a:spcBef>
            </a:pPr>
            <a:r>
              <a:rPr lang="en-US" sz="1800" dirty="0"/>
              <a:t>Different fields may match different aspects of the query—learn different query embeddings for matching against different fields</a:t>
            </a:r>
          </a:p>
          <a:p>
            <a:pPr>
              <a:spcBef>
                <a:spcPts val="1800"/>
              </a:spcBef>
            </a:pPr>
            <a:r>
              <a:rPr lang="en-US" sz="1800" dirty="0"/>
              <a:t>Represent per field match by a vector, not a score</a:t>
            </a:r>
          </a:p>
          <a:p>
            <a:pPr>
              <a:spcBef>
                <a:spcPts val="1800"/>
              </a:spcBef>
            </a:pPr>
            <a:r>
              <a:rPr lang="en-US" sz="1800" dirty="0"/>
              <a:t>Field level dropout during training can regularize against over-dependency on any individual field</a:t>
            </a:r>
            <a:endParaRPr lang="en-GB" sz="1800" dirty="0"/>
          </a:p>
          <a:p>
            <a:pPr>
              <a:spcBef>
                <a:spcPts val="1800"/>
              </a:spcBef>
            </a:pPr>
            <a:endParaRPr lang="en-US" sz="1800" dirty="0"/>
          </a:p>
          <a:p>
            <a:pPr>
              <a:spcBef>
                <a:spcPts val="1800"/>
              </a:spcBef>
            </a:pPr>
            <a:endParaRPr lang="en-US" sz="1800" dirty="0"/>
          </a:p>
          <a:p>
            <a:pPr>
              <a:lnSpc>
                <a:spcPct val="130000"/>
              </a:lnSpc>
              <a:spcBef>
                <a:spcPts val="1800"/>
              </a:spcBef>
            </a:pPr>
            <a:endParaRPr lang="en-GB" sz="1800" dirty="0"/>
          </a:p>
        </p:txBody>
      </p:sp>
      <p:sp>
        <p:nvSpPr>
          <p:cNvPr id="7" name="Rectangle 6">
            <a:extLst>
              <a:ext uri="{FF2B5EF4-FFF2-40B4-BE49-F238E27FC236}">
                <a16:creationId xmlns:a16="http://schemas.microsoft.com/office/drawing/2014/main" id="{14D7FD03-9D99-42EF-A1C9-406DC5237462}"/>
              </a:ext>
            </a:extLst>
          </p:cNvPr>
          <p:cNvSpPr/>
          <p:nvPr/>
        </p:nvSpPr>
        <p:spPr>
          <a:xfrm>
            <a:off x="179651" y="6549512"/>
            <a:ext cx="11832699" cy="276999"/>
          </a:xfrm>
          <a:prstGeom prst="rect">
            <a:avLst/>
          </a:prstGeom>
        </p:spPr>
        <p:txBody>
          <a:bodyPr wrap="square">
            <a:spAutoFit/>
          </a:bodyPr>
          <a:lstStyle/>
          <a:p>
            <a:pPr lvl="0" algn="ctr" defTabSz="914400">
              <a:defRPr/>
            </a:pPr>
            <a:r>
              <a:rPr lang="en-GB" sz="1200" dirty="0"/>
              <a:t>Hamed Zamani, Bhaskar Mitra, Xia Song, Nick Craswell, and Saurabh Tiwary. </a:t>
            </a:r>
            <a:r>
              <a:rPr lang="en-GB" sz="1200" dirty="0">
                <a:hlinkClick r:id="rId3"/>
              </a:rPr>
              <a:t>Neural ranking models with multiple document fields</a:t>
            </a:r>
            <a:r>
              <a:rPr lang="en-GB" sz="1200" dirty="0"/>
              <a:t>. In WSDM, 2018.</a:t>
            </a:r>
          </a:p>
        </p:txBody>
      </p:sp>
    </p:spTree>
    <p:extLst>
      <p:ext uri="{BB962C8B-B14F-4D97-AF65-F5344CB8AC3E}">
        <p14:creationId xmlns:p14="http://schemas.microsoft.com/office/powerpoint/2010/main" val="91082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5E279-2A75-4F38-B520-B154DAD8FE3A}"/>
              </a:ext>
            </a:extLst>
          </p:cNvPr>
          <p:cNvSpPr>
            <a:spLocks noGrp="1"/>
          </p:cNvSpPr>
          <p:nvPr>
            <p:ph type="title"/>
          </p:nvPr>
        </p:nvSpPr>
        <p:spPr/>
        <p:txBody>
          <a:bodyPr>
            <a:normAutofit fontScale="90000"/>
          </a:bodyPr>
          <a:lstStyle/>
          <a:p>
            <a:r>
              <a:rPr lang="en-US" sz="4000" dirty="0"/>
              <a:t>Neural models for Emerging IR tasks</a:t>
            </a:r>
            <a:endParaRPr lang="en-GB" sz="4000" dirty="0"/>
          </a:p>
        </p:txBody>
      </p:sp>
      <p:pic>
        <p:nvPicPr>
          <p:cNvPr id="7" name="Content Placeholder 9">
            <a:extLst>
              <a:ext uri="{FF2B5EF4-FFF2-40B4-BE49-F238E27FC236}">
                <a16:creationId xmlns:a16="http://schemas.microsoft.com/office/drawing/2014/main" id="{B0BC82E7-74BB-430E-82EA-4C7E2DAE3BF8}"/>
              </a:ext>
            </a:extLst>
          </p:cNvPr>
          <p:cNvPicPr>
            <a:picLocks noChangeAspect="1"/>
          </p:cNvPicPr>
          <p:nvPr/>
        </p:nvPicPr>
        <p:blipFill>
          <a:blip r:embed="rId2"/>
          <a:stretch>
            <a:fillRect/>
          </a:stretch>
        </p:blipFill>
        <p:spPr>
          <a:xfrm>
            <a:off x="6955137" y="1130493"/>
            <a:ext cx="4427719" cy="2497774"/>
          </a:xfrm>
          <a:prstGeom prst="rect">
            <a:avLst/>
          </a:prstGeom>
        </p:spPr>
      </p:pic>
      <p:sp>
        <p:nvSpPr>
          <p:cNvPr id="8" name="TextBox 7">
            <a:extLst>
              <a:ext uri="{FF2B5EF4-FFF2-40B4-BE49-F238E27FC236}">
                <a16:creationId xmlns:a16="http://schemas.microsoft.com/office/drawing/2014/main" id="{8FB129B8-F20B-4FE1-B785-2DB6728FDB4D}"/>
              </a:ext>
            </a:extLst>
          </p:cNvPr>
          <p:cNvSpPr txBox="1"/>
          <p:nvPr/>
        </p:nvSpPr>
        <p:spPr>
          <a:xfrm>
            <a:off x="6849290" y="3685284"/>
            <a:ext cx="4639412" cy="276999"/>
          </a:xfrm>
          <a:prstGeom prst="rect">
            <a:avLst/>
          </a:prstGeom>
          <a:noFill/>
        </p:spPr>
        <p:txBody>
          <a:bodyPr wrap="none" rtlCol="0">
            <a:spAutoFit/>
          </a:bodyPr>
          <a:lstStyle/>
          <a:p>
            <a:pPr lvl="0" algn="ctr" defTabSz="914400">
              <a:defRPr/>
            </a:pPr>
            <a:r>
              <a:rPr kumimoji="0" lang="en-US" sz="1200" b="0" i="0" u="none" strike="noStrike" kern="0" cap="none" spc="0" normalizeH="0" baseline="0" noProof="0" dirty="0">
                <a:ln>
                  <a:noFill/>
                </a:ln>
                <a:solidFill>
                  <a:sysClr val="windowText" lastClr="000000"/>
                </a:solidFill>
                <a:effectLst/>
                <a:uLnTx/>
                <a:uFillTx/>
              </a:rPr>
              <a:t>Conversational response retrieval (</a:t>
            </a:r>
            <a:r>
              <a:rPr kumimoji="0" lang="en-US" sz="1200" b="0" i="0" u="none" strike="noStrike" kern="0" cap="none" spc="0" normalizeH="0" baseline="0" noProof="0" dirty="0">
                <a:ln>
                  <a:noFill/>
                </a:ln>
                <a:solidFill>
                  <a:sysClr val="windowText" lastClr="000000"/>
                </a:solidFill>
                <a:effectLst/>
                <a:uLnTx/>
                <a:uFillTx/>
                <a:hlinkClick r:id="rId3"/>
              </a:rPr>
              <a:t>Zhou et al., 2016</a:t>
            </a:r>
            <a:r>
              <a:rPr kumimoji="0" lang="en-US" sz="1200" b="0" i="0" u="none" strike="noStrike" kern="0" cap="none" spc="0" normalizeH="0" baseline="0" noProof="0" dirty="0">
                <a:ln>
                  <a:noFill/>
                </a:ln>
                <a:solidFill>
                  <a:sysClr val="windowText" lastClr="000000"/>
                </a:solidFill>
                <a:effectLst/>
                <a:uLnTx/>
                <a:uFillTx/>
              </a:rPr>
              <a:t>, </a:t>
            </a:r>
            <a:r>
              <a:rPr lang="en-US" sz="1200" kern="0" dirty="0">
                <a:solidFill>
                  <a:sysClr val="windowText" lastClr="000000"/>
                </a:solidFill>
                <a:hlinkClick r:id="rId4"/>
              </a:rPr>
              <a:t>Yan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0" name="Picture 9">
            <a:extLst>
              <a:ext uri="{FF2B5EF4-FFF2-40B4-BE49-F238E27FC236}">
                <a16:creationId xmlns:a16="http://schemas.microsoft.com/office/drawing/2014/main" id="{D830DA5E-4056-4389-A960-2725665E8528}"/>
              </a:ext>
            </a:extLst>
          </p:cNvPr>
          <p:cNvPicPr>
            <a:picLocks noChangeAspect="1"/>
          </p:cNvPicPr>
          <p:nvPr/>
        </p:nvPicPr>
        <p:blipFill>
          <a:blip r:embed="rId5"/>
          <a:stretch>
            <a:fillRect/>
          </a:stretch>
        </p:blipFill>
        <p:spPr>
          <a:xfrm>
            <a:off x="461200" y="5341064"/>
            <a:ext cx="4093972" cy="1009773"/>
          </a:xfrm>
          <a:prstGeom prst="rect">
            <a:avLst/>
          </a:prstGeom>
        </p:spPr>
      </p:pic>
      <p:sp>
        <p:nvSpPr>
          <p:cNvPr id="11" name="TextBox 10">
            <a:extLst>
              <a:ext uri="{FF2B5EF4-FFF2-40B4-BE49-F238E27FC236}">
                <a16:creationId xmlns:a16="http://schemas.microsoft.com/office/drawing/2014/main" id="{E4ECF35E-9A5E-4D1D-80E0-6FA17E59C0AC}"/>
              </a:ext>
            </a:extLst>
          </p:cNvPr>
          <p:cNvSpPr txBox="1"/>
          <p:nvPr/>
        </p:nvSpPr>
        <p:spPr>
          <a:xfrm>
            <a:off x="1033263" y="6417448"/>
            <a:ext cx="294984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Proactive retrieval (</a:t>
            </a:r>
            <a:r>
              <a:rPr kumimoji="0" lang="en-US" sz="1200" b="0" i="0" u="none" strike="noStrike" kern="0" cap="none" spc="0" normalizeH="0" baseline="0" noProof="0" dirty="0">
                <a:ln>
                  <a:noFill/>
                </a:ln>
                <a:solidFill>
                  <a:sysClr val="windowText" lastClr="000000"/>
                </a:solidFill>
                <a:effectLst/>
                <a:uLnTx/>
                <a:uFillTx/>
                <a:hlinkClick r:id="rId6"/>
              </a:rPr>
              <a:t>Luukkonen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5" name="Picture 14">
            <a:extLst>
              <a:ext uri="{FF2B5EF4-FFF2-40B4-BE49-F238E27FC236}">
                <a16:creationId xmlns:a16="http://schemas.microsoft.com/office/drawing/2014/main" id="{3347BA5B-A33B-4C4A-9451-378111BD2B30}"/>
              </a:ext>
            </a:extLst>
          </p:cNvPr>
          <p:cNvPicPr>
            <a:picLocks noChangeAspect="1"/>
          </p:cNvPicPr>
          <p:nvPr/>
        </p:nvPicPr>
        <p:blipFill>
          <a:blip r:embed="rId7"/>
          <a:stretch>
            <a:fillRect/>
          </a:stretch>
        </p:blipFill>
        <p:spPr>
          <a:xfrm>
            <a:off x="1728809" y="2421205"/>
            <a:ext cx="3283567" cy="2226861"/>
          </a:xfrm>
          <a:prstGeom prst="rect">
            <a:avLst/>
          </a:prstGeom>
        </p:spPr>
      </p:pic>
      <p:sp>
        <p:nvSpPr>
          <p:cNvPr id="16" name="TextBox 15">
            <a:extLst>
              <a:ext uri="{FF2B5EF4-FFF2-40B4-BE49-F238E27FC236}">
                <a16:creationId xmlns:a16="http://schemas.microsoft.com/office/drawing/2014/main" id="{F73B4E31-37AC-4ECB-BEDF-DCDC93EC2AE9}"/>
              </a:ext>
            </a:extLst>
          </p:cNvPr>
          <p:cNvSpPr txBox="1"/>
          <p:nvPr/>
        </p:nvSpPr>
        <p:spPr>
          <a:xfrm>
            <a:off x="1865186" y="4651787"/>
            <a:ext cx="258275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Multimodal retrieval (</a:t>
            </a:r>
            <a:r>
              <a:rPr kumimoji="0" lang="en-US" sz="1200" b="0" i="0" u="none" strike="noStrike" kern="0" cap="none" spc="0" normalizeH="0" baseline="0" noProof="0" dirty="0">
                <a:ln>
                  <a:noFill/>
                </a:ln>
                <a:solidFill>
                  <a:sysClr val="windowText" lastClr="000000"/>
                </a:solidFill>
                <a:effectLst/>
                <a:uLnTx/>
                <a:uFillTx/>
                <a:hlinkClick r:id="rId8"/>
              </a:rPr>
              <a:t>Ma et al., 2015</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7" name="Content Placeholder 7">
            <a:extLst>
              <a:ext uri="{FF2B5EF4-FFF2-40B4-BE49-F238E27FC236}">
                <a16:creationId xmlns:a16="http://schemas.microsoft.com/office/drawing/2014/main" id="{FAC6F8D4-18B6-4C02-A21D-36598D70040B}"/>
              </a:ext>
            </a:extLst>
          </p:cNvPr>
          <p:cNvPicPr>
            <a:picLocks noChangeAspect="1"/>
          </p:cNvPicPr>
          <p:nvPr/>
        </p:nvPicPr>
        <p:blipFill>
          <a:blip r:embed="rId9"/>
          <a:stretch>
            <a:fillRect/>
          </a:stretch>
        </p:blipFill>
        <p:spPr>
          <a:xfrm>
            <a:off x="5708188" y="4358687"/>
            <a:ext cx="6172200" cy="1878495"/>
          </a:xfrm>
          <a:prstGeom prst="rect">
            <a:avLst/>
          </a:prstGeom>
        </p:spPr>
      </p:pic>
      <p:sp>
        <p:nvSpPr>
          <p:cNvPr id="18" name="TextBox 17">
            <a:extLst>
              <a:ext uri="{FF2B5EF4-FFF2-40B4-BE49-F238E27FC236}">
                <a16:creationId xmlns:a16="http://schemas.microsoft.com/office/drawing/2014/main" id="{28B58480-5E8C-4995-AAD5-4D51465B0273}"/>
              </a:ext>
            </a:extLst>
          </p:cNvPr>
          <p:cNvSpPr txBox="1"/>
          <p:nvPr/>
        </p:nvSpPr>
        <p:spPr>
          <a:xfrm>
            <a:off x="7330586" y="6294199"/>
            <a:ext cx="2927404"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Knowledge-based IR (</a:t>
            </a:r>
            <a:r>
              <a:rPr kumimoji="0" lang="en-US" sz="1200" b="0" i="0" u="none" strike="noStrike" kern="0" cap="none" spc="0" normalizeH="0" baseline="0" noProof="0" dirty="0">
                <a:ln>
                  <a:noFill/>
                </a:ln>
                <a:solidFill>
                  <a:sysClr val="windowText" lastClr="000000"/>
                </a:solidFill>
                <a:effectLst/>
                <a:uLnTx/>
                <a:uFillTx/>
                <a:hlinkClick r:id="rId10"/>
              </a:rPr>
              <a:t>Nguyen et al., 2016</a:t>
            </a:r>
            <a:r>
              <a:rPr kumimoji="0" lang="en-US" sz="1200" b="0" i="0" u="none" strike="noStrike" kern="0" cap="none" spc="0" normalizeH="0" baseline="0" noProof="0" dirty="0">
                <a:ln>
                  <a:noFill/>
                </a:ln>
                <a:solidFill>
                  <a:sysClr val="windowText" lastClr="000000"/>
                </a:solidFill>
                <a:effectLst/>
                <a:uLnTx/>
                <a:uFillTx/>
              </a:rPr>
              <a:t>)</a:t>
            </a:r>
            <a:endParaRPr kumimoji="0" lang="en-GB"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69928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4" name="Picture 2" descr="Image result for lecture funny cartoon">
            <a:extLst>
              <a:ext uri="{FF2B5EF4-FFF2-40B4-BE49-F238E27FC236}">
                <a16:creationId xmlns:a16="http://schemas.microsoft.com/office/drawing/2014/main" id="{D0A32E17-EC2A-44D5-A848-DD7800B68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067" y="1144313"/>
            <a:ext cx="4565650" cy="51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679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8603120-AE74-471F-894A-71ADFAD14078}"/>
              </a:ext>
            </a:extLst>
          </p:cNvPr>
          <p:cNvSpPr txBox="1">
            <a:spLocks/>
          </p:cNvSpPr>
          <p:nvPr/>
        </p:nvSpPr>
        <p:spPr>
          <a:xfrm>
            <a:off x="0" y="5414964"/>
            <a:ext cx="9371862" cy="1020967"/>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r"/>
            <a:r>
              <a:rPr lang="en-US" sz="6600">
                <a:solidFill>
                  <a:schemeClr val="bg1"/>
                </a:solidFill>
                <a:latin typeface="+mn-lt"/>
              </a:rPr>
              <a:t>Thank You</a:t>
            </a:r>
            <a:endParaRPr lang="en-GB" sz="6600" dirty="0">
              <a:solidFill>
                <a:schemeClr val="bg1"/>
              </a:solidFill>
              <a:latin typeface="+mn-lt"/>
            </a:endParaRPr>
          </a:p>
        </p:txBody>
      </p:sp>
      <p:sp>
        <p:nvSpPr>
          <p:cNvPr id="3" name="Title 2">
            <a:extLst>
              <a:ext uri="{FF2B5EF4-FFF2-40B4-BE49-F238E27FC236}">
                <a16:creationId xmlns:a16="http://schemas.microsoft.com/office/drawing/2014/main" id="{18A3D587-501E-498E-8DDC-173BE924962D}"/>
              </a:ext>
            </a:extLst>
          </p:cNvPr>
          <p:cNvSpPr>
            <a:spLocks noGrp="1"/>
          </p:cNvSpPr>
          <p:nvPr>
            <p:ph type="title"/>
          </p:nvPr>
        </p:nvSpPr>
        <p:spPr>
          <a:xfrm>
            <a:off x="1410069" y="856034"/>
            <a:ext cx="9371862" cy="1600200"/>
          </a:xfrm>
        </p:spPr>
        <p:txBody>
          <a:bodyPr>
            <a:normAutofit/>
          </a:bodyPr>
          <a:lstStyle/>
          <a:p>
            <a:pPr algn="ctr"/>
            <a:r>
              <a:rPr lang="en-US" sz="4400" dirty="0">
                <a:latin typeface="Segoe UI Semilight" panose="020B0402040204020203" pitchFamily="34" charset="0"/>
                <a:cs typeface="Segoe UI Semilight" panose="020B0402040204020203" pitchFamily="34" charset="0"/>
              </a:rPr>
              <a:t>Deep Learning Lab sessions @ 1445</a:t>
            </a:r>
            <a:endParaRPr lang="en-CA" sz="4400" dirty="0">
              <a:latin typeface="Segoe UI Semilight" panose="020B0402040204020203" pitchFamily="34" charset="0"/>
              <a:cs typeface="Segoe UI Semilight" panose="020B0402040204020203" pitchFamily="34" charset="0"/>
            </a:endParaRPr>
          </a:p>
        </p:txBody>
      </p:sp>
      <p:grpSp>
        <p:nvGrpSpPr>
          <p:cNvPr id="25" name="Group 24">
            <a:extLst>
              <a:ext uri="{FF2B5EF4-FFF2-40B4-BE49-F238E27FC236}">
                <a16:creationId xmlns:a16="http://schemas.microsoft.com/office/drawing/2014/main" id="{D85DD307-CB3F-48F3-BD5F-68BE05C50FB9}"/>
              </a:ext>
            </a:extLst>
          </p:cNvPr>
          <p:cNvGrpSpPr/>
          <p:nvPr/>
        </p:nvGrpSpPr>
        <p:grpSpPr>
          <a:xfrm>
            <a:off x="2952558" y="3137170"/>
            <a:ext cx="6286885" cy="1354481"/>
            <a:chOff x="7162716" y="2303119"/>
            <a:chExt cx="4244229" cy="914400"/>
          </a:xfrm>
        </p:grpSpPr>
        <p:pic>
          <p:nvPicPr>
            <p:cNvPr id="17" name="Graphic 16" descr="Beaker">
              <a:extLst>
                <a:ext uri="{FF2B5EF4-FFF2-40B4-BE49-F238E27FC236}">
                  <a16:creationId xmlns:a16="http://schemas.microsoft.com/office/drawing/2014/main" id="{2659EA87-5575-429E-A0B0-BE202CF1BF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2545" y="2303119"/>
              <a:ext cx="914400" cy="914400"/>
            </a:xfrm>
            <a:prstGeom prst="rect">
              <a:avLst/>
            </a:prstGeom>
          </p:spPr>
        </p:pic>
        <p:pic>
          <p:nvPicPr>
            <p:cNvPr id="20" name="Graphic 19" descr="Flask">
              <a:extLst>
                <a:ext uri="{FF2B5EF4-FFF2-40B4-BE49-F238E27FC236}">
                  <a16:creationId xmlns:a16="http://schemas.microsoft.com/office/drawing/2014/main" id="{00A51C9A-7017-4740-A71F-465D0853B8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2716" y="2303119"/>
              <a:ext cx="914400" cy="914400"/>
            </a:xfrm>
            <a:prstGeom prst="rect">
              <a:avLst/>
            </a:prstGeom>
          </p:spPr>
        </p:pic>
        <p:pic>
          <p:nvPicPr>
            <p:cNvPr id="22" name="Graphic 21" descr="Microscope">
              <a:extLst>
                <a:ext uri="{FF2B5EF4-FFF2-40B4-BE49-F238E27FC236}">
                  <a16:creationId xmlns:a16="http://schemas.microsoft.com/office/drawing/2014/main" id="{9112FC29-9B65-4510-A5E2-27C459FA03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82602" y="2303119"/>
              <a:ext cx="914400" cy="914400"/>
            </a:xfrm>
            <a:prstGeom prst="rect">
              <a:avLst/>
            </a:prstGeom>
          </p:spPr>
        </p:pic>
        <p:pic>
          <p:nvPicPr>
            <p:cNvPr id="24" name="Graphic 23" descr="Test tubes">
              <a:extLst>
                <a:ext uri="{FF2B5EF4-FFF2-40B4-BE49-F238E27FC236}">
                  <a16:creationId xmlns:a16="http://schemas.microsoft.com/office/drawing/2014/main" id="{74FEAB48-150B-4949-9139-8FF8E22377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72659" y="2303119"/>
              <a:ext cx="914400" cy="914400"/>
            </a:xfrm>
            <a:prstGeom prst="rect">
              <a:avLst/>
            </a:prstGeom>
          </p:spPr>
        </p:pic>
      </p:grpSp>
    </p:spTree>
    <p:extLst>
      <p:ext uri="{BB962C8B-B14F-4D97-AF65-F5344CB8AC3E}">
        <p14:creationId xmlns:p14="http://schemas.microsoft.com/office/powerpoint/2010/main" val="407150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Folded Corner 50">
            <a:extLst>
              <a:ext uri="{FF2B5EF4-FFF2-40B4-BE49-F238E27FC236}">
                <a16:creationId xmlns:a16="http://schemas.microsoft.com/office/drawing/2014/main" id="{521DC470-EFD1-41C0-88C3-C1F680B5D699}"/>
              </a:ext>
            </a:extLst>
          </p:cNvPr>
          <p:cNvSpPr/>
          <p:nvPr/>
        </p:nvSpPr>
        <p:spPr>
          <a:xfrm>
            <a:off x="9608026"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2" name="Rectangle 51">
            <a:extLst>
              <a:ext uri="{FF2B5EF4-FFF2-40B4-BE49-F238E27FC236}">
                <a16:creationId xmlns:a16="http://schemas.microsoft.com/office/drawing/2014/main" id="{FA21405B-03AE-4509-934D-37D0D868251E}"/>
              </a:ext>
            </a:extLst>
          </p:cNvPr>
          <p:cNvSpPr/>
          <p:nvPr/>
        </p:nvSpPr>
        <p:spPr>
          <a:xfrm>
            <a:off x="9705360"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35AC1FA4-5F9F-41AB-B476-BE1C05FA4BDA}"/>
              </a:ext>
            </a:extLst>
          </p:cNvPr>
          <p:cNvSpPr/>
          <p:nvPr/>
        </p:nvSpPr>
        <p:spPr>
          <a:xfrm>
            <a:off x="9705360"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253789C-09A9-41E3-97BE-F01DA4A3963D}"/>
              </a:ext>
            </a:extLst>
          </p:cNvPr>
          <p:cNvSpPr/>
          <p:nvPr/>
        </p:nvSpPr>
        <p:spPr>
          <a:xfrm>
            <a:off x="9705360"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2E28B91A-C572-47ED-B8A9-9E8F573401A5}"/>
              </a:ext>
            </a:extLst>
          </p:cNvPr>
          <p:cNvSpPr/>
          <p:nvPr/>
        </p:nvSpPr>
        <p:spPr>
          <a:xfrm>
            <a:off x="9705360"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1D27DA7F-32A8-4C37-AE27-45F0B62AD005}"/>
              </a:ext>
            </a:extLst>
          </p:cNvPr>
          <p:cNvSpPr/>
          <p:nvPr/>
        </p:nvSpPr>
        <p:spPr>
          <a:xfrm>
            <a:off x="9705360"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B12DD6E-C561-4DB9-8B30-3E7FF9805A61}"/>
              </a:ext>
            </a:extLst>
          </p:cNvPr>
          <p:cNvSpPr/>
          <p:nvPr/>
        </p:nvSpPr>
        <p:spPr>
          <a:xfrm>
            <a:off x="10164635"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420DFE02-7FAA-4ADE-ADAD-8D2931F18AA9}"/>
              </a:ext>
            </a:extLst>
          </p:cNvPr>
          <p:cNvSpPr/>
          <p:nvPr/>
        </p:nvSpPr>
        <p:spPr>
          <a:xfrm>
            <a:off x="10298770"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2961D7C-00C3-45C3-9082-C8C4CF747F65}"/>
              </a:ext>
            </a:extLst>
          </p:cNvPr>
          <p:cNvSpPr/>
          <p:nvPr/>
        </p:nvSpPr>
        <p:spPr>
          <a:xfrm>
            <a:off x="10427788" y="3464981"/>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584C0793-7B59-4CA3-BBA9-3743170202ED}"/>
              </a:ext>
            </a:extLst>
          </p:cNvPr>
          <p:cNvSpPr/>
          <p:nvPr/>
        </p:nvSpPr>
        <p:spPr>
          <a:xfrm>
            <a:off x="10561326"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FA7354B5-4A9E-481E-9736-729D09CE67CF}"/>
              </a:ext>
            </a:extLst>
          </p:cNvPr>
          <p:cNvSpPr/>
          <p:nvPr/>
        </p:nvSpPr>
        <p:spPr>
          <a:xfrm>
            <a:off x="9705360" y="2783070"/>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07ABAC2-FE50-4B56-999E-4DC37EA5AD2B}"/>
              </a:ext>
            </a:extLst>
          </p:cNvPr>
          <p:cNvSpPr/>
          <p:nvPr/>
        </p:nvSpPr>
        <p:spPr>
          <a:xfrm>
            <a:off x="9705359" y="324127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3697" y="4293476"/>
            <a:ext cx="5912069" cy="2117834"/>
          </a:xfrm>
        </p:spPr>
        <p:txBody>
          <a:bodyPr anchor="t">
            <a:normAutofit/>
          </a:bodyPr>
          <a:lstStyle/>
          <a:p>
            <a:pPr marL="0" indent="0">
              <a:spcBef>
                <a:spcPts val="1800"/>
              </a:spcBef>
              <a:buNone/>
            </a:pPr>
            <a:r>
              <a:rPr lang="en-US" sz="1900" dirty="0"/>
              <a:t>A document containing query terms in close proximity is likely to be more relevant than one where the terms occur far away from each other</a:t>
            </a:r>
          </a:p>
          <a:p>
            <a:pPr marL="0" indent="0">
              <a:spcBef>
                <a:spcPts val="1800"/>
              </a:spcBef>
              <a:buNone/>
            </a:pPr>
            <a:r>
              <a:rPr lang="en-US" sz="1900" dirty="0"/>
              <a:t>Tip: consider proximity features</a:t>
            </a:r>
            <a:endParaRPr lang="en-GB" sz="19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endParaRPr lang="en-US" sz="2400" dirty="0"/>
          </a:p>
          <a:p>
            <a:r>
              <a:rPr lang="en-US" sz="2400" dirty="0"/>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
        <p:nvSpPr>
          <p:cNvPr id="43" name="TextBox 42">
            <a:extLst>
              <a:ext uri="{FF2B5EF4-FFF2-40B4-BE49-F238E27FC236}">
                <a16:creationId xmlns:a16="http://schemas.microsoft.com/office/drawing/2014/main" id="{4DD14302-6857-4A24-A8AE-F337B1D021C3}"/>
              </a:ext>
            </a:extLst>
          </p:cNvPr>
          <p:cNvSpPr txBox="1"/>
          <p:nvPr/>
        </p:nvSpPr>
        <p:spPr>
          <a:xfrm>
            <a:off x="7209204" y="2991878"/>
            <a:ext cx="2167951" cy="400110"/>
          </a:xfrm>
          <a:prstGeom prst="rect">
            <a:avLst/>
          </a:prstGeom>
          <a:noFill/>
        </p:spPr>
        <p:txBody>
          <a:bodyPr wrap="square" rtlCol="0">
            <a:spAutoFit/>
          </a:bodyPr>
          <a:lstStyle/>
          <a:p>
            <a:pPr algn="ctr"/>
            <a:r>
              <a:rPr lang="en-US" sz="2000" dirty="0"/>
              <a:t>preferable over</a:t>
            </a:r>
            <a:endParaRPr lang="en-GB" sz="2000" dirty="0"/>
          </a:p>
        </p:txBody>
      </p:sp>
      <p:grpSp>
        <p:nvGrpSpPr>
          <p:cNvPr id="30" name="Group 29">
            <a:extLst>
              <a:ext uri="{FF2B5EF4-FFF2-40B4-BE49-F238E27FC236}">
                <a16:creationId xmlns:a16="http://schemas.microsoft.com/office/drawing/2014/main" id="{C50B170E-E0B0-4815-BC0C-A25DA48B7376}"/>
              </a:ext>
            </a:extLst>
          </p:cNvPr>
          <p:cNvGrpSpPr/>
          <p:nvPr/>
        </p:nvGrpSpPr>
        <p:grpSpPr>
          <a:xfrm>
            <a:off x="7204085" y="1617081"/>
            <a:ext cx="2178187" cy="307824"/>
            <a:chOff x="6967467" y="5576738"/>
            <a:chExt cx="3035093" cy="428923"/>
          </a:xfrm>
        </p:grpSpPr>
        <p:sp>
          <p:nvSpPr>
            <p:cNvPr id="32" name="Rectangle 31">
              <a:extLst>
                <a:ext uri="{FF2B5EF4-FFF2-40B4-BE49-F238E27FC236}">
                  <a16:creationId xmlns:a16="http://schemas.microsoft.com/office/drawing/2014/main" id="{ECDC5073-464D-4EA0-B716-B0774F40BFEC}"/>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68EAD2E0-EC3A-4964-B9A7-6A372B39788F}"/>
                </a:ext>
              </a:extLst>
            </p:cNvPr>
            <p:cNvGrpSpPr/>
            <p:nvPr/>
          </p:nvGrpSpPr>
          <p:grpSpPr>
            <a:xfrm rot="604810">
              <a:off x="9546511" y="5662933"/>
              <a:ext cx="297739" cy="195920"/>
              <a:chOff x="4325342" y="2733025"/>
              <a:chExt cx="335607" cy="220838"/>
            </a:xfrm>
          </p:grpSpPr>
          <p:sp>
            <p:nvSpPr>
              <p:cNvPr id="34" name="Oval 33">
                <a:extLst>
                  <a:ext uri="{FF2B5EF4-FFF2-40B4-BE49-F238E27FC236}">
                    <a16:creationId xmlns:a16="http://schemas.microsoft.com/office/drawing/2014/main" id="{E8393A10-4922-4536-9572-46C8A70FF7A6}"/>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Rounded Corners 34">
                <a:extLst>
                  <a:ext uri="{FF2B5EF4-FFF2-40B4-BE49-F238E27FC236}">
                    <a16:creationId xmlns:a16="http://schemas.microsoft.com/office/drawing/2014/main" id="{E2C94C0F-FD81-466B-A24D-35BB8E0DCA0C}"/>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31" name="Rectangle 30">
            <a:extLst>
              <a:ext uri="{FF2B5EF4-FFF2-40B4-BE49-F238E27FC236}">
                <a16:creationId xmlns:a16="http://schemas.microsoft.com/office/drawing/2014/main" id="{3EB6AEF1-DECF-40E7-8283-8A5AD7B8E951}"/>
              </a:ext>
            </a:extLst>
          </p:cNvPr>
          <p:cNvSpPr/>
          <p:nvPr/>
        </p:nvSpPr>
        <p:spPr>
          <a:xfrm>
            <a:off x="7327602" y="1728723"/>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DB2BD8E9-BCE5-42E6-B4FE-5369B1318F24}"/>
              </a:ext>
            </a:extLst>
          </p:cNvPr>
          <p:cNvSpPr/>
          <p:nvPr/>
        </p:nvSpPr>
        <p:spPr>
          <a:xfrm>
            <a:off x="7627147" y="1728723"/>
            <a:ext cx="241737" cy="845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EE18810D-805B-4525-9808-1F2FEF008856}"/>
              </a:ext>
            </a:extLst>
          </p:cNvPr>
          <p:cNvGrpSpPr/>
          <p:nvPr/>
        </p:nvGrpSpPr>
        <p:grpSpPr>
          <a:xfrm>
            <a:off x="5761953" y="2657361"/>
            <a:ext cx="1216380" cy="1069144"/>
            <a:chOff x="5761953" y="2657361"/>
            <a:chExt cx="1216380" cy="1069144"/>
          </a:xfrm>
        </p:grpSpPr>
        <p:sp>
          <p:nvSpPr>
            <p:cNvPr id="37" name="Rectangle: Folded Corner 36">
              <a:extLst>
                <a:ext uri="{FF2B5EF4-FFF2-40B4-BE49-F238E27FC236}">
                  <a16:creationId xmlns:a16="http://schemas.microsoft.com/office/drawing/2014/main" id="{D6707DD4-F42F-4DBC-9F54-92DE282E05EA}"/>
                </a:ext>
              </a:extLst>
            </p:cNvPr>
            <p:cNvSpPr/>
            <p:nvPr/>
          </p:nvSpPr>
          <p:spPr>
            <a:xfrm>
              <a:off x="5761953"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Rectangle 37">
              <a:extLst>
                <a:ext uri="{FF2B5EF4-FFF2-40B4-BE49-F238E27FC236}">
                  <a16:creationId xmlns:a16="http://schemas.microsoft.com/office/drawing/2014/main" id="{643D0E74-00E6-478C-96C4-B33411DADD5D}"/>
                </a:ext>
              </a:extLst>
            </p:cNvPr>
            <p:cNvSpPr/>
            <p:nvPr/>
          </p:nvSpPr>
          <p:spPr>
            <a:xfrm>
              <a:off x="5859287"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0A6C146-4855-4F1E-8F21-0DF71E39DCFB}"/>
                </a:ext>
              </a:extLst>
            </p:cNvPr>
            <p:cNvSpPr/>
            <p:nvPr/>
          </p:nvSpPr>
          <p:spPr>
            <a:xfrm>
              <a:off x="5859287" y="3014015"/>
              <a:ext cx="30340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C76A27C-2453-4634-A57B-266F99055D5A}"/>
                </a:ext>
              </a:extLst>
            </p:cNvPr>
            <p:cNvSpPr/>
            <p:nvPr/>
          </p:nvSpPr>
          <p:spPr>
            <a:xfrm>
              <a:off x="5859287"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63D0A4-60B5-46AB-9BBC-F9E2976BA1A2}"/>
                </a:ext>
              </a:extLst>
            </p:cNvPr>
            <p:cNvSpPr/>
            <p:nvPr/>
          </p:nvSpPr>
          <p:spPr>
            <a:xfrm>
              <a:off x="5859287"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FD74E82E-ED4C-4BE5-BE8D-C0AC57D15F5B}"/>
                </a:ext>
              </a:extLst>
            </p:cNvPr>
            <p:cNvSpPr/>
            <p:nvPr/>
          </p:nvSpPr>
          <p:spPr>
            <a:xfrm>
              <a:off x="6318562" y="3014016"/>
              <a:ext cx="112404" cy="39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F1CD6BD-2B2F-475B-B16D-30D530799EA9}"/>
                </a:ext>
              </a:extLst>
            </p:cNvPr>
            <p:cNvSpPr/>
            <p:nvPr/>
          </p:nvSpPr>
          <p:spPr>
            <a:xfrm>
              <a:off x="6452697"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B33CC6A-6979-498C-B24A-E3BA6EEAE7FF}"/>
                </a:ext>
              </a:extLst>
            </p:cNvPr>
            <p:cNvSpPr/>
            <p:nvPr/>
          </p:nvSpPr>
          <p:spPr>
            <a:xfrm>
              <a:off x="5859287" y="2783070"/>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B12CEF4-CE0F-4BA7-B0D8-1D8B13FEB0EE}"/>
                </a:ext>
              </a:extLst>
            </p:cNvPr>
            <p:cNvSpPr/>
            <p:nvPr/>
          </p:nvSpPr>
          <p:spPr>
            <a:xfrm>
              <a:off x="5859286" y="324127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6BF11D94-E364-4849-AD17-A34D26AAE507}"/>
                </a:ext>
              </a:extLst>
            </p:cNvPr>
            <p:cNvSpPr/>
            <p:nvPr/>
          </p:nvSpPr>
          <p:spPr>
            <a:xfrm>
              <a:off x="5859285" y="346551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22F1518-189F-4301-9FF4-98DFA1603769}"/>
                </a:ext>
              </a:extLst>
            </p:cNvPr>
            <p:cNvSpPr/>
            <p:nvPr/>
          </p:nvSpPr>
          <p:spPr>
            <a:xfrm>
              <a:off x="6184426"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054759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393546-050E-4EB9-A34A-85400F6DB264}"/>
              </a:ext>
            </a:extLst>
          </p:cNvPr>
          <p:cNvSpPr>
            <a:spLocks noGrp="1"/>
          </p:cNvSpPr>
          <p:nvPr>
            <p:ph type="title"/>
          </p:nvPr>
        </p:nvSpPr>
        <p:spPr>
          <a:xfrm>
            <a:off x="1146704" y="1046246"/>
            <a:ext cx="6804371" cy="1286761"/>
          </a:xfrm>
        </p:spPr>
        <p:txBody>
          <a:bodyPr>
            <a:normAutofit/>
          </a:bodyPr>
          <a:lstStyle/>
          <a:p>
            <a:r>
              <a:rPr lang="en-US" dirty="0"/>
              <a:t>THE UNREASONABLE EFFECTIVENESS OF SIMPLE LTR BASED APPROACHES</a:t>
            </a:r>
            <a:endParaRPr lang="en-GB" dirty="0"/>
          </a:p>
        </p:txBody>
      </p:sp>
      <p:pic>
        <p:nvPicPr>
          <p:cNvPr id="117" name="Content Placeholder 116">
            <a:extLst>
              <a:ext uri="{FF2B5EF4-FFF2-40B4-BE49-F238E27FC236}">
                <a16:creationId xmlns:a16="http://schemas.microsoft.com/office/drawing/2014/main" id="{7A593F71-CB54-4AFA-A259-13D9A567ED4F}"/>
              </a:ext>
            </a:extLst>
          </p:cNvPr>
          <p:cNvPicPr>
            <a:picLocks noGrp="1" noChangeAspect="1"/>
          </p:cNvPicPr>
          <p:nvPr>
            <p:ph idx="1"/>
          </p:nvPr>
        </p:nvPicPr>
        <p:blipFill>
          <a:blip r:embed="rId2"/>
          <a:stretch>
            <a:fillRect/>
          </a:stretch>
        </p:blipFill>
        <p:spPr>
          <a:xfrm>
            <a:off x="9509510" y="989739"/>
            <a:ext cx="2082429" cy="5199062"/>
          </a:xfrm>
          <a:prstGeom prst="rect">
            <a:avLst/>
          </a:prstGeom>
        </p:spPr>
      </p:pic>
      <p:pic>
        <p:nvPicPr>
          <p:cNvPr id="11" name="Picture 10">
            <a:extLst>
              <a:ext uri="{FF2B5EF4-FFF2-40B4-BE49-F238E27FC236}">
                <a16:creationId xmlns:a16="http://schemas.microsoft.com/office/drawing/2014/main" id="{E3576396-0311-4207-B690-1AF3BD44911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786800" y="2983145"/>
            <a:ext cx="7064428" cy="1663439"/>
          </a:xfrm>
          <a:prstGeom prst="rect">
            <a:avLst/>
          </a:prstGeom>
          <a:ln>
            <a:solidFill>
              <a:schemeClr val="tx1">
                <a:lumMod val="65000"/>
                <a:lumOff val="35000"/>
              </a:schemeClr>
            </a:solidFill>
          </a:ln>
        </p:spPr>
      </p:pic>
      <p:pic>
        <p:nvPicPr>
          <p:cNvPr id="13" name="Picture 12">
            <a:extLst>
              <a:ext uri="{FF2B5EF4-FFF2-40B4-BE49-F238E27FC236}">
                <a16:creationId xmlns:a16="http://schemas.microsoft.com/office/drawing/2014/main" id="{77B1BE20-7FC0-4B9A-96A0-23BA1FBDE6E6}"/>
              </a:ext>
            </a:extLst>
          </p:cNvPr>
          <p:cNvPicPr>
            <a:picLocks noChangeAspect="1"/>
          </p:cNvPicPr>
          <p:nvPr/>
        </p:nvPicPr>
        <p:blipFill>
          <a:blip r:embed="rId5"/>
          <a:stretch>
            <a:fillRect/>
          </a:stretch>
        </p:blipFill>
        <p:spPr>
          <a:xfrm>
            <a:off x="1681497" y="5353229"/>
            <a:ext cx="7496903" cy="689003"/>
          </a:xfrm>
          <a:prstGeom prst="rect">
            <a:avLst/>
          </a:prstGeom>
          <a:ln>
            <a:solidFill>
              <a:schemeClr val="tx1">
                <a:lumMod val="65000"/>
                <a:lumOff val="35000"/>
              </a:schemeClr>
            </a:solidFill>
          </a:ln>
        </p:spPr>
      </p:pic>
      <p:pic>
        <p:nvPicPr>
          <p:cNvPr id="119" name="Picture 118">
            <a:extLst>
              <a:ext uri="{FF2B5EF4-FFF2-40B4-BE49-F238E27FC236}">
                <a16:creationId xmlns:a16="http://schemas.microsoft.com/office/drawing/2014/main" id="{B9ECAC6D-10C7-47BF-8A61-071F9C7BACD0}"/>
              </a:ext>
            </a:extLst>
          </p:cNvPr>
          <p:cNvPicPr>
            <a:picLocks noChangeAspect="1"/>
          </p:cNvPicPr>
          <p:nvPr/>
        </p:nvPicPr>
        <p:blipFill rotWithShape="1">
          <a:blip r:embed="rId6"/>
          <a:srcRect l="43241" t="36331" b="51032"/>
          <a:stretch/>
        </p:blipFill>
        <p:spPr>
          <a:xfrm>
            <a:off x="3841530" y="3587491"/>
            <a:ext cx="4009697" cy="210207"/>
          </a:xfrm>
          <a:prstGeom prst="rect">
            <a:avLst/>
          </a:prstGeom>
        </p:spPr>
      </p:pic>
      <p:pic>
        <p:nvPicPr>
          <p:cNvPr id="120" name="Picture 119">
            <a:extLst>
              <a:ext uri="{FF2B5EF4-FFF2-40B4-BE49-F238E27FC236}">
                <a16:creationId xmlns:a16="http://schemas.microsoft.com/office/drawing/2014/main" id="{719F55D2-C709-4186-904A-65676B1223E6}"/>
              </a:ext>
            </a:extLst>
          </p:cNvPr>
          <p:cNvPicPr>
            <a:picLocks noChangeAspect="1"/>
          </p:cNvPicPr>
          <p:nvPr/>
        </p:nvPicPr>
        <p:blipFill rotWithShape="1">
          <a:blip r:embed="rId6"/>
          <a:srcRect t="48968" b="26690"/>
          <a:stretch/>
        </p:blipFill>
        <p:spPr>
          <a:xfrm>
            <a:off x="786800" y="3797698"/>
            <a:ext cx="7064428" cy="404919"/>
          </a:xfrm>
          <a:prstGeom prst="rect">
            <a:avLst/>
          </a:prstGeom>
        </p:spPr>
      </p:pic>
      <p:pic>
        <p:nvPicPr>
          <p:cNvPr id="121" name="Picture 120">
            <a:extLst>
              <a:ext uri="{FF2B5EF4-FFF2-40B4-BE49-F238E27FC236}">
                <a16:creationId xmlns:a16="http://schemas.microsoft.com/office/drawing/2014/main" id="{D2452F84-B606-4B5A-A5F7-144970D34404}"/>
              </a:ext>
            </a:extLst>
          </p:cNvPr>
          <p:cNvPicPr>
            <a:picLocks noChangeAspect="1"/>
          </p:cNvPicPr>
          <p:nvPr/>
        </p:nvPicPr>
        <p:blipFill rotWithShape="1">
          <a:blip r:embed="rId6"/>
          <a:srcRect t="71083" r="62933" b="16596"/>
          <a:stretch/>
        </p:blipFill>
        <p:spPr>
          <a:xfrm>
            <a:off x="786800" y="4165560"/>
            <a:ext cx="2618552" cy="204951"/>
          </a:xfrm>
          <a:prstGeom prst="rect">
            <a:avLst/>
          </a:prstGeom>
        </p:spPr>
      </p:pic>
      <p:sp>
        <p:nvSpPr>
          <p:cNvPr id="14" name="Rectangle 13">
            <a:extLst>
              <a:ext uri="{FF2B5EF4-FFF2-40B4-BE49-F238E27FC236}">
                <a16:creationId xmlns:a16="http://schemas.microsoft.com/office/drawing/2014/main" id="{FBA6AB41-0F45-4104-B374-4C4213056689}"/>
              </a:ext>
            </a:extLst>
          </p:cNvPr>
          <p:cNvSpPr/>
          <p:nvPr/>
        </p:nvSpPr>
        <p:spPr>
          <a:xfrm>
            <a:off x="9509510" y="1317256"/>
            <a:ext cx="2082429" cy="46245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44735568-FAD5-494E-8D1E-4B651D60A0A2}"/>
              </a:ext>
            </a:extLst>
          </p:cNvPr>
          <p:cNvCxnSpPr>
            <a:cxnSpLocks/>
            <a:stCxn id="119" idx="3"/>
            <a:endCxn id="14" idx="1"/>
          </p:cNvCxnSpPr>
          <p:nvPr/>
        </p:nvCxnSpPr>
        <p:spPr>
          <a:xfrm flipV="1">
            <a:off x="7851227" y="1548484"/>
            <a:ext cx="1658283" cy="2144111"/>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46E9357D-6217-49E4-B5C8-6C982A7B6889}"/>
              </a:ext>
            </a:extLst>
          </p:cNvPr>
          <p:cNvSpPr/>
          <p:nvPr/>
        </p:nvSpPr>
        <p:spPr>
          <a:xfrm>
            <a:off x="9509510" y="4709470"/>
            <a:ext cx="2082429" cy="24436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6" name="Straight Connector 125">
            <a:extLst>
              <a:ext uri="{FF2B5EF4-FFF2-40B4-BE49-F238E27FC236}">
                <a16:creationId xmlns:a16="http://schemas.microsoft.com/office/drawing/2014/main" id="{D3AD04FC-7E83-4728-AC94-AFE5E6942F5B}"/>
              </a:ext>
            </a:extLst>
          </p:cNvPr>
          <p:cNvCxnSpPr>
            <a:cxnSpLocks/>
            <a:stCxn id="13" idx="3"/>
            <a:endCxn id="125" idx="1"/>
          </p:cNvCxnSpPr>
          <p:nvPr/>
        </p:nvCxnSpPr>
        <p:spPr>
          <a:xfrm flipV="1">
            <a:off x="9178400" y="4831653"/>
            <a:ext cx="331110" cy="866078"/>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6588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81C3-0891-49D9-9E11-D4FBD6286B39}"/>
              </a:ext>
            </a:extLst>
          </p:cNvPr>
          <p:cNvSpPr>
            <a:spLocks noGrp="1"/>
          </p:cNvSpPr>
          <p:nvPr>
            <p:ph type="title"/>
          </p:nvPr>
        </p:nvSpPr>
        <p:spPr>
          <a:xfrm>
            <a:off x="838200" y="613178"/>
            <a:ext cx="10515600" cy="1325563"/>
          </a:xfrm>
        </p:spPr>
        <p:txBody>
          <a:bodyPr/>
          <a:lstStyle/>
          <a:p>
            <a:r>
              <a:rPr lang="en-US" dirty="0"/>
              <a:t>Neural models for other tasks</a:t>
            </a:r>
            <a:endParaRPr lang="en-GB" dirty="0"/>
          </a:p>
        </p:txBody>
      </p:sp>
      <p:pic>
        <p:nvPicPr>
          <p:cNvPr id="13" name="Picture 12">
            <a:extLst>
              <a:ext uri="{FF2B5EF4-FFF2-40B4-BE49-F238E27FC236}">
                <a16:creationId xmlns:a16="http://schemas.microsoft.com/office/drawing/2014/main" id="{265D1762-2D22-45A4-BFAC-3CE8B3429D6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692032" y="1770537"/>
            <a:ext cx="8807937" cy="5019147"/>
          </a:xfrm>
          <a:prstGeom prst="rect">
            <a:avLst/>
          </a:prstGeom>
        </p:spPr>
      </p:pic>
    </p:spTree>
    <p:extLst>
      <p:ext uri="{BB962C8B-B14F-4D97-AF65-F5344CB8AC3E}">
        <p14:creationId xmlns:p14="http://schemas.microsoft.com/office/powerpoint/2010/main" val="37702232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2525658"/>
          </a:xfrm>
        </p:spPr>
        <p:txBody>
          <a:bodyPr>
            <a:normAutofit fontScale="77500" lnSpcReduction="20000"/>
          </a:bodyPr>
          <a:lstStyle/>
          <a:p>
            <a:pPr>
              <a:lnSpc>
                <a:spcPct val="110000"/>
              </a:lnSpc>
              <a:spcBef>
                <a:spcPts val="1200"/>
              </a:spcBef>
            </a:pPr>
            <a:r>
              <a:rPr lang="en-US" dirty="0">
                <a:sym typeface="Wingdings" panose="05000000000000000000" pitchFamily="2" charset="2"/>
              </a:rPr>
              <a:t>Vocabulary mismatch</a:t>
            </a:r>
            <a:endParaRPr lang="en-US" sz="2300" dirty="0"/>
          </a:p>
          <a:p>
            <a:pPr marL="457200" lvl="1" indent="0">
              <a:lnSpc>
                <a:spcPct val="110000"/>
              </a:lnSpc>
              <a:spcBef>
                <a:spcPts val="1200"/>
              </a:spcBef>
              <a:buNone/>
            </a:pPr>
            <a:r>
              <a:rPr lang="en-US" sz="2300" dirty="0"/>
              <a:t>Q: How many </a:t>
            </a:r>
            <a:r>
              <a:rPr lang="en-US" sz="2300" dirty="0">
                <a:solidFill>
                  <a:srgbClr val="00B050"/>
                </a:solidFill>
              </a:rPr>
              <a:t>people</a:t>
            </a:r>
            <a:r>
              <a:rPr lang="en-US" sz="2300" dirty="0"/>
              <a:t> </a:t>
            </a:r>
            <a:r>
              <a:rPr lang="en-US" sz="2300" dirty="0">
                <a:solidFill>
                  <a:srgbClr val="00B050"/>
                </a:solidFill>
              </a:rPr>
              <a:t>live</a:t>
            </a:r>
            <a:r>
              <a:rPr lang="en-US" sz="2300" dirty="0"/>
              <a:t> in </a:t>
            </a:r>
            <a:r>
              <a:rPr lang="en-US" sz="2300" dirty="0">
                <a:solidFill>
                  <a:srgbClr val="00B050"/>
                </a:solidFill>
              </a:rPr>
              <a:t>Sydney</a:t>
            </a:r>
            <a:r>
              <a:rPr lang="en-US" sz="2300" dirty="0"/>
              <a:t>?</a:t>
            </a:r>
            <a:endParaRPr lang="en-US" sz="2300" dirty="0">
              <a:sym typeface="Wingdings" panose="05000000000000000000" pitchFamily="2" charset="2"/>
            </a:endParaRPr>
          </a:p>
          <a:p>
            <a:pPr lvl="1">
              <a:lnSpc>
                <a:spcPct val="110000"/>
              </a:lnSpc>
              <a:spcBef>
                <a:spcPts val="1200"/>
              </a:spcBef>
              <a:buFont typeface="Wingdings" panose="05000000000000000000" pitchFamily="2" charset="2"/>
              <a:buChar char="Ø"/>
            </a:pPr>
            <a:r>
              <a:rPr lang="en-US" sz="2300" dirty="0">
                <a:sym typeface="Wingdings" panose="05000000000000000000" pitchFamily="2" charset="2"/>
              </a:rPr>
              <a:t> </a:t>
            </a:r>
            <a:r>
              <a:rPr lang="en-US" sz="2300" dirty="0">
                <a:solidFill>
                  <a:srgbClr val="00B050"/>
                </a:solidFill>
                <a:sym typeface="Wingdings" panose="05000000000000000000" pitchFamily="2" charset="2"/>
              </a:rPr>
              <a:t>Sydney</a:t>
            </a:r>
            <a:r>
              <a:rPr lang="en-US" sz="2300" dirty="0">
                <a:sym typeface="Wingdings" panose="05000000000000000000" pitchFamily="2" charset="2"/>
              </a:rPr>
              <a:t>’s </a:t>
            </a:r>
            <a:r>
              <a:rPr lang="en-US" sz="2300" dirty="0">
                <a:solidFill>
                  <a:srgbClr val="FF0000"/>
                </a:solidFill>
                <a:sym typeface="Wingdings" panose="05000000000000000000" pitchFamily="2" charset="2"/>
              </a:rPr>
              <a:t>population</a:t>
            </a:r>
            <a:r>
              <a:rPr lang="en-US" sz="2300" dirty="0">
                <a:sym typeface="Wingdings" panose="05000000000000000000" pitchFamily="2" charset="2"/>
              </a:rPr>
              <a:t> is 4.9 million</a:t>
            </a:r>
            <a:br>
              <a:rPr lang="en-US" sz="2300" dirty="0">
                <a:sym typeface="Wingdings" panose="05000000000000000000" pitchFamily="2" charset="2"/>
              </a:rPr>
            </a:br>
            <a:r>
              <a:rPr lang="en-US" sz="2300" dirty="0">
                <a:sym typeface="Wingdings" panose="05000000000000000000" pitchFamily="2" charset="2"/>
              </a:rPr>
              <a:t> </a:t>
            </a:r>
            <a:r>
              <a:rPr lang="en-US" sz="2300" dirty="0">
                <a:solidFill>
                  <a:schemeClr val="bg1">
                    <a:lumMod val="65000"/>
                  </a:schemeClr>
                </a:solidFill>
                <a:sym typeface="Wingdings" panose="05000000000000000000" pitchFamily="2" charset="2"/>
              </a:rPr>
              <a:t>[relevant, but missing ‘people’ and ‘live’]</a:t>
            </a:r>
            <a:endParaRPr lang="en-US" sz="2300" dirty="0">
              <a:sym typeface="Wingdings" panose="05000000000000000000" pitchFamily="2" charset="2"/>
            </a:endParaRPr>
          </a:p>
          <a:p>
            <a:pPr lvl="1">
              <a:lnSpc>
                <a:spcPct val="110000"/>
              </a:lnSpc>
              <a:spcBef>
                <a:spcPts val="1200"/>
              </a:spcBef>
              <a:buFont typeface="Wingdings" panose="05000000000000000000" pitchFamily="2" charset="2"/>
              <a:buChar char="Ø"/>
            </a:pPr>
            <a:r>
              <a:rPr lang="en-US" sz="2300" dirty="0">
                <a:sym typeface="Wingdings" panose="05000000000000000000" pitchFamily="2" charset="2"/>
              </a:rPr>
              <a:t> Hundreds of </a:t>
            </a:r>
            <a:r>
              <a:rPr lang="en-US" sz="2300" dirty="0">
                <a:solidFill>
                  <a:srgbClr val="00B050"/>
                </a:solidFill>
                <a:sym typeface="Wingdings" panose="05000000000000000000" pitchFamily="2" charset="2"/>
              </a:rPr>
              <a:t>people</a:t>
            </a:r>
            <a:r>
              <a:rPr lang="en-US" sz="2300" dirty="0">
                <a:sym typeface="Wingdings" panose="05000000000000000000" pitchFamily="2" charset="2"/>
              </a:rPr>
              <a:t> queueing for </a:t>
            </a:r>
            <a:r>
              <a:rPr lang="en-US" sz="2300" dirty="0">
                <a:solidFill>
                  <a:srgbClr val="00B050"/>
                </a:solidFill>
                <a:sym typeface="Wingdings" panose="05000000000000000000" pitchFamily="2" charset="2"/>
              </a:rPr>
              <a:t>live</a:t>
            </a:r>
            <a:r>
              <a:rPr lang="en-US" sz="2300" dirty="0">
                <a:sym typeface="Wingdings" panose="05000000000000000000" pitchFamily="2" charset="2"/>
              </a:rPr>
              <a:t> music in </a:t>
            </a:r>
            <a:r>
              <a:rPr lang="en-US" sz="2300" dirty="0">
                <a:solidFill>
                  <a:srgbClr val="00B050"/>
                </a:solidFill>
                <a:sym typeface="Wingdings" panose="05000000000000000000" pitchFamily="2" charset="2"/>
              </a:rPr>
              <a:t>Sydney</a:t>
            </a:r>
            <a:br>
              <a:rPr lang="en-US" sz="2300" dirty="0">
                <a:solidFill>
                  <a:srgbClr val="00B050"/>
                </a:solidFill>
                <a:sym typeface="Wingdings" panose="05000000000000000000" pitchFamily="2" charset="2"/>
              </a:rPr>
            </a:br>
            <a:r>
              <a:rPr lang="en-US" sz="2300" dirty="0">
                <a:solidFill>
                  <a:srgbClr val="00B050"/>
                </a:solidFill>
                <a:sym typeface="Wingdings" panose="05000000000000000000" pitchFamily="2" charset="2"/>
              </a:rPr>
              <a:t> </a:t>
            </a:r>
            <a:r>
              <a:rPr lang="en-US" sz="2300" dirty="0">
                <a:solidFill>
                  <a:schemeClr val="bg1">
                    <a:lumMod val="65000"/>
                  </a:schemeClr>
                </a:solidFill>
                <a:sym typeface="Wingdings" panose="05000000000000000000" pitchFamily="2" charset="2"/>
              </a:rPr>
              <a:t>[irrelevant, and matching ‘people’ and ‘live’]</a:t>
            </a:r>
          </a:p>
          <a:p>
            <a:pPr>
              <a:lnSpc>
                <a:spcPct val="110000"/>
              </a:lnSpc>
              <a:spcBef>
                <a:spcPts val="1200"/>
              </a:spcBef>
            </a:pPr>
            <a:r>
              <a:rPr lang="en-US" sz="2700" dirty="0"/>
              <a:t>Need to interpret words based on context (e.g., temporal)</a:t>
            </a:r>
          </a:p>
        </p:txBody>
      </p:sp>
      <p:pic>
        <p:nvPicPr>
          <p:cNvPr id="8" name="Picture 7"/>
          <p:cNvPicPr>
            <a:picLocks noChangeAspect="1"/>
          </p:cNvPicPr>
          <p:nvPr/>
        </p:nvPicPr>
        <p:blipFill>
          <a:blip r:embed="rId2"/>
          <a:stretch>
            <a:fillRect/>
          </a:stretch>
        </p:blipFill>
        <p:spPr>
          <a:xfrm>
            <a:off x="5747398" y="4708499"/>
            <a:ext cx="1116720" cy="1572610"/>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987016" y="6301902"/>
            <a:ext cx="63748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Today</a:t>
            </a:r>
          </a:p>
        </p:txBody>
      </p:sp>
      <p:pic>
        <p:nvPicPr>
          <p:cNvPr id="10" name="Picture 9"/>
          <p:cNvPicPr>
            <a:picLocks noChangeAspect="1"/>
          </p:cNvPicPr>
          <p:nvPr/>
        </p:nvPicPr>
        <p:blipFill>
          <a:blip r:embed="rId3"/>
          <a:stretch>
            <a:fillRect/>
          </a:stretch>
        </p:blipFill>
        <p:spPr>
          <a:xfrm>
            <a:off x="7844146" y="4728378"/>
            <a:ext cx="1143640" cy="1571875"/>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8061637" y="6301902"/>
            <a:ext cx="70865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Recent</a:t>
            </a:r>
          </a:p>
        </p:txBody>
      </p:sp>
      <p:pic>
        <p:nvPicPr>
          <p:cNvPr id="12" name="Picture 11"/>
          <p:cNvPicPr>
            <a:picLocks noChangeAspect="1"/>
          </p:cNvPicPr>
          <p:nvPr/>
        </p:nvPicPr>
        <p:blipFill>
          <a:blip r:embed="rId4"/>
          <a:stretch>
            <a:fillRect/>
          </a:stretch>
        </p:blipFill>
        <p:spPr>
          <a:xfrm>
            <a:off x="9967814" y="4709177"/>
            <a:ext cx="1037766" cy="1573802"/>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9619593" y="6300253"/>
            <a:ext cx="1734207"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In older (1990s) TREC data</a:t>
            </a:r>
          </a:p>
        </p:txBody>
      </p:sp>
      <p:sp>
        <p:nvSpPr>
          <p:cNvPr id="16" name="Rectangle 15"/>
          <p:cNvSpPr/>
          <p:nvPr/>
        </p:nvSpPr>
        <p:spPr>
          <a:xfrm>
            <a:off x="1315173" y="5079305"/>
            <a:ext cx="3521793" cy="83099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query: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a:t>
            </a:r>
            <a:r>
              <a:rPr kumimoji="0" lang="en-US" sz="2400" b="0" i="0" u="none" strike="noStrike" kern="0" cap="none" spc="0" normalizeH="0" baseline="0" noProof="0" dirty="0" err="1">
                <a:ln>
                  <a:noFill/>
                </a:ln>
                <a:solidFill>
                  <a:sysClr val="windowText" lastClr="000000"/>
                </a:solidFill>
                <a:effectLst/>
                <a:uLnTx/>
                <a:uFillTx/>
              </a:rPr>
              <a:t>uk</a:t>
            </a:r>
            <a:r>
              <a:rPr kumimoji="0" lang="en-US" sz="2400" b="0" i="0" u="none" strike="noStrike" kern="0" cap="none" spc="0" normalizeH="0" baseline="0" noProof="0" dirty="0">
                <a:ln>
                  <a:noFill/>
                </a:ln>
                <a:solidFill>
                  <a:sysClr val="windowText" lastClr="000000"/>
                </a:solidFill>
                <a:effectLst/>
                <a:uLnTx/>
                <a:uFillTx/>
              </a:rPr>
              <a:t> prime minister”</a:t>
            </a:r>
          </a:p>
        </p:txBody>
      </p:sp>
      <p:sp>
        <p:nvSpPr>
          <p:cNvPr id="4" name="TextBox 3"/>
          <p:cNvSpPr txBox="1"/>
          <p:nvPr/>
        </p:nvSpPr>
        <p:spPr>
          <a:xfrm>
            <a:off x="8157121" y="2102077"/>
            <a:ext cx="3193503" cy="96949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ysClr val="windowText" lastClr="000000"/>
                </a:solidFill>
                <a:effectLst/>
                <a:uLnTx/>
                <a:uFillTx/>
              </a:rPr>
              <a:t>Vocab mismatch:</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ysClr val="windowText" lastClr="000000"/>
                </a:solidFill>
                <a:effectLst/>
                <a:uLnTx/>
                <a:uFillTx/>
              </a:rPr>
              <a:t>Worse for short texts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0" cap="none" spc="0" normalizeH="0" baseline="0" noProof="0" dirty="0">
                <a:ln>
                  <a:noFill/>
                </a:ln>
                <a:solidFill>
                  <a:sysClr val="windowText" lastClr="000000"/>
                </a:solidFill>
                <a:effectLst/>
                <a:uLnTx/>
                <a:uFillTx/>
              </a:rPr>
              <a:t>Still an issue for long texts</a:t>
            </a:r>
          </a:p>
        </p:txBody>
      </p:sp>
      <p:sp>
        <p:nvSpPr>
          <p:cNvPr id="14" name="Title 1">
            <a:extLst>
              <a:ext uri="{FF2B5EF4-FFF2-40B4-BE49-F238E27FC236}">
                <a16:creationId xmlns:a16="http://schemas.microsoft.com/office/drawing/2014/main" id="{D45967A8-FB50-4AD3-B07F-E4817BAC7058}"/>
              </a:ext>
            </a:extLst>
          </p:cNvPr>
          <p:cNvSpPr>
            <a:spLocks noGrp="1"/>
          </p:cNvSpPr>
          <p:nvPr>
            <p:ph type="title"/>
          </p:nvPr>
        </p:nvSpPr>
        <p:spPr>
          <a:xfrm>
            <a:off x="1141413" y="618518"/>
            <a:ext cx="9905998" cy="1478570"/>
          </a:xfrm>
        </p:spPr>
        <p:txBody>
          <a:bodyPr anchor="ctr">
            <a:normAutofit/>
          </a:bodyPr>
          <a:lstStyle/>
          <a:p>
            <a:r>
              <a:rPr lang="en-US" sz="3600" dirty="0"/>
              <a:t>Challenges in IR [slide 1/3]</a:t>
            </a:r>
          </a:p>
        </p:txBody>
      </p:sp>
    </p:spTree>
    <p:extLst>
      <p:ext uri="{BB962C8B-B14F-4D97-AF65-F5344CB8AC3E}">
        <p14:creationId xmlns:p14="http://schemas.microsoft.com/office/powerpoint/2010/main" val="240864996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3EEE48E-4490-46F4-89B0-F8E4FB9D4641}"/>
              </a:ext>
            </a:extLst>
          </p:cNvPr>
          <p:cNvSpPr>
            <a:spLocks noGrp="1"/>
          </p:cNvSpPr>
          <p:nvPr>
            <p:ph type="title"/>
          </p:nvPr>
        </p:nvSpPr>
        <p:spPr>
          <a:xfrm>
            <a:off x="1141413" y="618518"/>
            <a:ext cx="9905998" cy="1478570"/>
          </a:xfrm>
        </p:spPr>
        <p:txBody>
          <a:bodyPr anchor="ctr">
            <a:normAutofit/>
          </a:bodyPr>
          <a:lstStyle/>
          <a:p>
            <a:r>
              <a:rPr lang="en-US" sz="3600" dirty="0"/>
              <a:t>Challenges in IR [slide 2/3]</a:t>
            </a:r>
          </a:p>
        </p:txBody>
      </p:sp>
      <p:pic>
        <p:nvPicPr>
          <p:cNvPr id="4" name="Content Placeholder 3">
            <a:extLst>
              <a:ext uri="{FF2B5EF4-FFF2-40B4-BE49-F238E27FC236}">
                <a16:creationId xmlns:a16="http://schemas.microsoft.com/office/drawing/2014/main" id="{E2E02843-15EF-4785-99A1-6949EC6FF01A}"/>
              </a:ext>
            </a:extLst>
          </p:cNvPr>
          <p:cNvPicPr>
            <a:picLocks noGrp="1" noChangeAspect="1"/>
          </p:cNvPicPr>
          <p:nvPr>
            <p:ph idx="1"/>
          </p:nvPr>
        </p:nvPicPr>
        <p:blipFill>
          <a:blip r:embed="rId2"/>
          <a:stretch>
            <a:fillRect/>
          </a:stretch>
        </p:blipFill>
        <p:spPr>
          <a:xfrm>
            <a:off x="5183188" y="1844941"/>
            <a:ext cx="6172200" cy="3158592"/>
          </a:xfrm>
          <a:prstGeom prst="rect">
            <a:avLst/>
          </a:prstGeom>
        </p:spPr>
      </p:pic>
      <p:sp>
        <p:nvSpPr>
          <p:cNvPr id="6" name="Text Placeholder 5">
            <a:extLst>
              <a:ext uri="{FF2B5EF4-FFF2-40B4-BE49-F238E27FC236}">
                <a16:creationId xmlns:a16="http://schemas.microsoft.com/office/drawing/2014/main" id="{621636BD-140D-4971-B9C1-FE2B5FB08A04}"/>
              </a:ext>
            </a:extLst>
          </p:cNvPr>
          <p:cNvSpPr>
            <a:spLocks noGrp="1"/>
          </p:cNvSpPr>
          <p:nvPr>
            <p:ph type="body" sz="half" idx="2"/>
          </p:nvPr>
        </p:nvSpPr>
        <p:spPr>
          <a:xfrm>
            <a:off x="1146705" y="2063750"/>
            <a:ext cx="3939645" cy="3459918"/>
          </a:xfrm>
        </p:spPr>
        <p:txBody>
          <a:bodyPr>
            <a:normAutofit/>
          </a:bodyPr>
          <a:lstStyle/>
          <a:p>
            <a:r>
              <a:rPr lang="en-GB" sz="2400" dirty="0"/>
              <a:t>Need to learn Q-D relationship that generalizes to the tail</a:t>
            </a:r>
          </a:p>
          <a:p>
            <a:pPr marL="342900" indent="-342900">
              <a:buFont typeface="Arial" panose="020B0604020202020204" pitchFamily="34" charset="0"/>
              <a:buChar char="•"/>
            </a:pPr>
            <a:r>
              <a:rPr lang="en-GB" sz="2400" dirty="0"/>
              <a:t>Unseen Q</a:t>
            </a:r>
          </a:p>
          <a:p>
            <a:pPr marL="342900" indent="-342900">
              <a:buFont typeface="Arial" panose="020B0604020202020204" pitchFamily="34" charset="0"/>
              <a:buChar char="•"/>
            </a:pPr>
            <a:r>
              <a:rPr lang="en-GB" sz="2400" dirty="0"/>
              <a:t>Unseen D</a:t>
            </a:r>
          </a:p>
          <a:p>
            <a:pPr marL="342900" indent="-342900">
              <a:buFont typeface="Arial" panose="020B0604020202020204" pitchFamily="34" charset="0"/>
              <a:buChar char="•"/>
            </a:pPr>
            <a:r>
              <a:rPr lang="en-GB" sz="2400" dirty="0"/>
              <a:t>Unseen information needs</a:t>
            </a:r>
          </a:p>
          <a:p>
            <a:pPr marL="342900" indent="-342900">
              <a:buFont typeface="Arial" panose="020B0604020202020204" pitchFamily="34" charset="0"/>
              <a:buChar char="•"/>
            </a:pPr>
            <a:r>
              <a:rPr lang="en-GB" sz="2400" dirty="0"/>
              <a:t>Unseen vocabulary</a:t>
            </a:r>
          </a:p>
        </p:txBody>
      </p:sp>
    </p:spTree>
    <p:extLst>
      <p:ext uri="{BB962C8B-B14F-4D97-AF65-F5344CB8AC3E}">
        <p14:creationId xmlns:p14="http://schemas.microsoft.com/office/powerpoint/2010/main" val="306796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3EEE48E-4490-46F4-89B0-F8E4FB9D4641}"/>
              </a:ext>
            </a:extLst>
          </p:cNvPr>
          <p:cNvSpPr>
            <a:spLocks noGrp="1"/>
          </p:cNvSpPr>
          <p:nvPr>
            <p:ph type="title"/>
          </p:nvPr>
        </p:nvSpPr>
        <p:spPr>
          <a:xfrm>
            <a:off x="1141413" y="618518"/>
            <a:ext cx="9905998" cy="1478570"/>
          </a:xfrm>
        </p:spPr>
        <p:txBody>
          <a:bodyPr anchor="ctr">
            <a:normAutofit/>
          </a:bodyPr>
          <a:lstStyle/>
          <a:p>
            <a:r>
              <a:rPr lang="en-US" sz="3600" dirty="0"/>
              <a:t>Challenges in IR [slide 3/3]</a:t>
            </a:r>
          </a:p>
        </p:txBody>
      </p:sp>
      <p:pic>
        <p:nvPicPr>
          <p:cNvPr id="10" name="Content Placeholder 9">
            <a:extLst>
              <a:ext uri="{FF2B5EF4-FFF2-40B4-BE49-F238E27FC236}">
                <a16:creationId xmlns:a16="http://schemas.microsoft.com/office/drawing/2014/main" id="{9B749415-1A84-45C5-B18A-5EAEE5C9FDB1}"/>
              </a:ext>
            </a:extLst>
          </p:cNvPr>
          <p:cNvPicPr>
            <a:picLocks noGrp="1" noChangeAspect="1"/>
          </p:cNvPicPr>
          <p:nvPr>
            <p:ph idx="1"/>
          </p:nvPr>
        </p:nvPicPr>
        <p:blipFill>
          <a:blip r:embed="rId2"/>
          <a:stretch>
            <a:fillRect/>
          </a:stretch>
        </p:blipFill>
        <p:spPr>
          <a:xfrm>
            <a:off x="5183188" y="1611766"/>
            <a:ext cx="6172200" cy="3624942"/>
          </a:xfrm>
          <a:prstGeom prst="rect">
            <a:avLst/>
          </a:prstGeom>
        </p:spPr>
      </p:pic>
      <p:sp>
        <p:nvSpPr>
          <p:cNvPr id="6" name="Text Placeholder 5">
            <a:extLst>
              <a:ext uri="{FF2B5EF4-FFF2-40B4-BE49-F238E27FC236}">
                <a16:creationId xmlns:a16="http://schemas.microsoft.com/office/drawing/2014/main" id="{621636BD-140D-4971-B9C1-FE2B5FB08A04}"/>
              </a:ext>
            </a:extLst>
          </p:cNvPr>
          <p:cNvSpPr>
            <a:spLocks noGrp="1"/>
          </p:cNvSpPr>
          <p:nvPr>
            <p:ph type="body" sz="half" idx="2"/>
          </p:nvPr>
        </p:nvSpPr>
        <p:spPr>
          <a:xfrm>
            <a:off x="1146705" y="2070100"/>
            <a:ext cx="3558645" cy="3459918"/>
          </a:xfrm>
        </p:spPr>
        <p:txBody>
          <a:bodyPr>
            <a:normAutofit/>
          </a:bodyPr>
          <a:lstStyle/>
          <a:p>
            <a:r>
              <a:rPr lang="en-US" sz="2400" dirty="0"/>
              <a:t>Query and document vary in length</a:t>
            </a:r>
          </a:p>
          <a:p>
            <a:pPr marL="285750" indent="-285750">
              <a:buFont typeface="Arial" panose="020B0604020202020204" pitchFamily="34" charset="0"/>
              <a:buChar char="•"/>
            </a:pPr>
            <a:r>
              <a:rPr lang="en-US" sz="2400" dirty="0"/>
              <a:t>Models must handle variable length input</a:t>
            </a:r>
          </a:p>
          <a:p>
            <a:pPr marL="285750" indent="-285750">
              <a:buFont typeface="Arial" panose="020B0604020202020204" pitchFamily="34" charset="0"/>
              <a:buChar char="•"/>
            </a:pPr>
            <a:r>
              <a:rPr lang="en-US" sz="2400" dirty="0"/>
              <a:t>Relevant docs have irrelevant sections</a:t>
            </a:r>
          </a:p>
        </p:txBody>
      </p:sp>
    </p:spTree>
    <p:extLst>
      <p:ext uri="{BB962C8B-B14F-4D97-AF65-F5344CB8AC3E}">
        <p14:creationId xmlns:p14="http://schemas.microsoft.com/office/powerpoint/2010/main" val="24854501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Traditional language modeling based IR approach may estimate q-d relevance as follows,</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l="14654" b="41886"/>
          <a:stretch/>
        </p:blipFill>
        <p:spPr>
          <a:xfrm>
            <a:off x="2070538" y="3285004"/>
            <a:ext cx="5411568" cy="2548238"/>
          </a:xfrm>
          <a:prstGeom prst="rect">
            <a:avLst/>
          </a:prstGeom>
        </p:spPr>
      </p:pic>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04263571-A67A-457D-B1EB-8DB8FD63DF16}"/>
                  </a:ext>
                </a:extLst>
              </p:cNvPr>
              <p:cNvSpPr txBox="1">
                <a:spLocks/>
              </p:cNvSpPr>
              <p:nvPr/>
            </p:nvSpPr>
            <p:spPr>
              <a:xfrm>
                <a:off x="8103476" y="3794508"/>
                <a:ext cx="3557751" cy="2038734"/>
              </a:xfrm>
              <a:prstGeom prst="rect">
                <a:avLst/>
              </a:prstGeom>
            </p:spPr>
            <p:txBody>
              <a:bodyPr vert="horz" lIns="91440" tIns="45720" rIns="91440" bIns="45720" rtlCol="0" anchor="b">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0" dirty="0"/>
                  <a:t>where,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GB" dirty="0"/>
                  <a:t> is the probability of generating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 </m:t>
                    </m:r>
                  </m:oMath>
                </a14:m>
                <a:r>
                  <a:rPr lang="en-GB" dirty="0"/>
                  <a:t>from document </a:t>
                </a:r>
                <a14:m>
                  <m:oMath xmlns:m="http://schemas.openxmlformats.org/officeDocument/2006/math">
                    <m:r>
                      <a:rPr lang="en-US" i="1">
                        <a:latin typeface="Cambria Math" panose="02040503050406030204" pitchFamily="18" charset="0"/>
                      </a:rPr>
                      <m:t>𝑑</m:t>
                    </m:r>
                  </m:oMath>
                </a14:m>
                <a:endParaRPr lang="en-GB" dirty="0"/>
              </a:p>
            </p:txBody>
          </p:sp>
        </mc:Choice>
        <mc:Fallback xmlns="">
          <p:sp>
            <p:nvSpPr>
              <p:cNvPr id="6" name="Content Placeholder 7">
                <a:extLst>
                  <a:ext uri="{FF2B5EF4-FFF2-40B4-BE49-F238E27FC236}">
                    <a16:creationId xmlns:a16="http://schemas.microsoft.com/office/drawing/2014/main" id="{04263571-A67A-457D-B1EB-8DB8FD63DF16}"/>
                  </a:ext>
                </a:extLst>
              </p:cNvPr>
              <p:cNvSpPr txBox="1">
                <a:spLocks noRot="1" noChangeAspect="1" noMove="1" noResize="1" noEditPoints="1" noAdjustHandles="1" noChangeArrowheads="1" noChangeShapeType="1" noTextEdit="1"/>
              </p:cNvSpPr>
              <p:nvPr/>
            </p:nvSpPr>
            <p:spPr>
              <a:xfrm>
                <a:off x="8103476" y="3794508"/>
                <a:ext cx="3557751" cy="2038734"/>
              </a:xfrm>
              <a:prstGeom prst="rect">
                <a:avLst/>
              </a:prstGeom>
              <a:blipFill>
                <a:blip r:embed="rId3"/>
                <a:stretch>
                  <a:fillRect l="-2568" r="-1199" b="-4478"/>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0A659E7-8976-4DEC-98D7-F56DAC7D4A5E}"/>
              </a:ext>
            </a:extLst>
          </p:cNvPr>
          <p:cNvPicPr>
            <a:picLocks noChangeAspect="1"/>
          </p:cNvPicPr>
          <p:nvPr/>
        </p:nvPicPr>
        <p:blipFill rotWithShape="1">
          <a:blip r:embed="rId4"/>
          <a:srcRect r="86341" b="84791"/>
          <a:stretch/>
        </p:blipFill>
        <p:spPr>
          <a:xfrm>
            <a:off x="1141413" y="3285004"/>
            <a:ext cx="866064" cy="666886"/>
          </a:xfrm>
          <a:prstGeom prst="rect">
            <a:avLst/>
          </a:prstGeom>
        </p:spPr>
      </p:pic>
    </p:spTree>
    <p:extLst>
      <p:ext uri="{BB962C8B-B14F-4D97-AF65-F5344CB8AC3E}">
        <p14:creationId xmlns:p14="http://schemas.microsoft.com/office/powerpoint/2010/main" val="1880991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Traditional language modeling based IR approach may estimate q-d relevance as follows,</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mc:AlternateContent xmlns:mc="http://schemas.openxmlformats.org/markup-compatibility/2006" xmlns:a14="http://schemas.microsoft.com/office/drawing/2010/main">
        <mc:Choice Requires="a14">
          <p:sp>
            <p:nvSpPr>
              <p:cNvPr id="6" name="Content Placeholder 7">
                <a:extLst>
                  <a:ext uri="{FF2B5EF4-FFF2-40B4-BE49-F238E27FC236}">
                    <a16:creationId xmlns:a16="http://schemas.microsoft.com/office/drawing/2014/main" id="{04263571-A67A-457D-B1EB-8DB8FD63DF16}"/>
                  </a:ext>
                </a:extLst>
              </p:cNvPr>
              <p:cNvSpPr txBox="1">
                <a:spLocks/>
              </p:cNvSpPr>
              <p:nvPr/>
            </p:nvSpPr>
            <p:spPr>
              <a:xfrm>
                <a:off x="8103476" y="3021723"/>
                <a:ext cx="3557751" cy="3111063"/>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40000"/>
                  </a:lnSpc>
                  <a:spcBef>
                    <a:spcPts val="2400"/>
                  </a:spcBef>
                  <a:buNone/>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𝑑</m:t>
                        </m:r>
                      </m:e>
                    </m:d>
                  </m:oMath>
                </a14:m>
                <a:r>
                  <a:rPr lang="en-GB" dirty="0"/>
                  <a:t>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b="0" i="1" smtClean="0">
                            <a:latin typeface="Cambria Math" panose="02040503050406030204" pitchFamily="18" charset="0"/>
                          </a:rPr>
                          <m:t>𝐷</m:t>
                        </m:r>
                      </m:e>
                    </m:d>
                  </m:oMath>
                </a14:m>
                <a:r>
                  <a:rPr lang="en-GB" dirty="0"/>
                  <a:t> are the probabilities of randomly sampling term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 </m:t>
                    </m:r>
                  </m:oMath>
                </a14:m>
                <a:r>
                  <a:rPr lang="en-GB" dirty="0"/>
                  <a:t>from document </a:t>
                </a:r>
                <a14:m>
                  <m:oMath xmlns:m="http://schemas.openxmlformats.org/officeDocument/2006/math">
                    <m:r>
                      <a:rPr lang="en-US" i="1">
                        <a:latin typeface="Cambria Math" panose="02040503050406030204" pitchFamily="18" charset="0"/>
                      </a:rPr>
                      <m:t>𝑑</m:t>
                    </m:r>
                  </m:oMath>
                </a14:m>
                <a:r>
                  <a:rPr lang="en-GB" dirty="0"/>
                  <a:t> and the full collection </a:t>
                </a:r>
                <a14:m>
                  <m:oMath xmlns:m="http://schemas.openxmlformats.org/officeDocument/2006/math">
                    <m:r>
                      <a:rPr lang="en-US" i="1">
                        <a:latin typeface="Cambria Math" panose="02040503050406030204" pitchFamily="18" charset="0"/>
                      </a:rPr>
                      <m:t>𝐷</m:t>
                    </m:r>
                  </m:oMath>
                </a14:m>
                <a:r>
                  <a:rPr lang="en-GB" dirty="0"/>
                  <a:t>, respectively</a:t>
                </a:r>
              </a:p>
              <a:p>
                <a:pPr marL="0" indent="0">
                  <a:lnSpc>
                    <a:spcPct val="140000"/>
                  </a:lnSpc>
                  <a:spcBef>
                    <a:spcPts val="2400"/>
                  </a:spcBef>
                  <a:buNone/>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i="1">
                            <a:latin typeface="Cambria Math" panose="02040503050406030204" pitchFamily="18" charset="0"/>
                          </a:rPr>
                          <m:t>𝐷</m:t>
                        </m:r>
                      </m:e>
                    </m:d>
                    <m:r>
                      <a:rPr lang="en-US" i="1">
                        <a:latin typeface="Cambria Math" panose="02040503050406030204" pitchFamily="18" charset="0"/>
                      </a:rPr>
                      <m:t> </m:t>
                    </m:r>
                  </m:oMath>
                </a14:m>
                <a:r>
                  <a:rPr lang="en-US" dirty="0"/>
                  <a:t>has a smoothing effect on the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𝑞</m:t>
                            </m:r>
                          </m:sub>
                        </m:sSub>
                        <m:r>
                          <a:rPr lang="en-US" i="1">
                            <a:latin typeface="Cambria Math" panose="02040503050406030204" pitchFamily="18" charset="0"/>
                          </a:rPr>
                          <m:t>|</m:t>
                        </m:r>
                        <m:r>
                          <a:rPr lang="en-US" i="1">
                            <a:latin typeface="Cambria Math" panose="02040503050406030204" pitchFamily="18" charset="0"/>
                          </a:rPr>
                          <m:t>𝑑</m:t>
                        </m:r>
                      </m:e>
                    </m:d>
                  </m:oMath>
                </a14:m>
                <a:r>
                  <a:rPr lang="en-GB" dirty="0"/>
                  <a:t> estimation</a:t>
                </a:r>
              </a:p>
            </p:txBody>
          </p:sp>
        </mc:Choice>
        <mc:Fallback xmlns="">
          <p:sp>
            <p:nvSpPr>
              <p:cNvPr id="6" name="Content Placeholder 7">
                <a:extLst>
                  <a:ext uri="{FF2B5EF4-FFF2-40B4-BE49-F238E27FC236}">
                    <a16:creationId xmlns:a16="http://schemas.microsoft.com/office/drawing/2014/main" id="{04263571-A67A-457D-B1EB-8DB8FD63DF16}"/>
                  </a:ext>
                </a:extLst>
              </p:cNvPr>
              <p:cNvSpPr txBox="1">
                <a:spLocks noRot="1" noChangeAspect="1" noMove="1" noResize="1" noEditPoints="1" noAdjustHandles="1" noChangeArrowheads="1" noChangeShapeType="1" noTextEdit="1"/>
              </p:cNvSpPr>
              <p:nvPr/>
            </p:nvSpPr>
            <p:spPr>
              <a:xfrm>
                <a:off x="8103476" y="3021723"/>
                <a:ext cx="3557751" cy="3111063"/>
              </a:xfrm>
              <a:prstGeom prst="rect">
                <a:avLst/>
              </a:prstGeom>
              <a:blipFill>
                <a:blip r:embed="rId3"/>
                <a:stretch>
                  <a:fillRect l="-1541" b="-19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4819" t="40137" b="-180"/>
          <a:stretch/>
        </p:blipFill>
        <p:spPr>
          <a:xfrm>
            <a:off x="2086306" y="3457901"/>
            <a:ext cx="5401059" cy="2632843"/>
          </a:xfrm>
          <a:prstGeom prst="rect">
            <a:avLst/>
          </a:prstGeom>
        </p:spPr>
      </p:pic>
      <p:sp>
        <p:nvSpPr>
          <p:cNvPr id="10" name="Title 4">
            <a:extLst>
              <a:ext uri="{FF2B5EF4-FFF2-40B4-BE49-F238E27FC236}">
                <a16:creationId xmlns:a16="http://schemas.microsoft.com/office/drawing/2014/main" id="{F4A6E50E-36AB-4401-AA89-F1615E9E0420}"/>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Tree>
    <p:extLst>
      <p:ext uri="{BB962C8B-B14F-4D97-AF65-F5344CB8AC3E}">
        <p14:creationId xmlns:p14="http://schemas.microsoft.com/office/powerpoint/2010/main" val="25249302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8759" t="77650" b="-180"/>
          <a:stretch/>
        </p:blipFill>
        <p:spPr>
          <a:xfrm>
            <a:off x="2336105" y="3442133"/>
            <a:ext cx="3076723" cy="590092"/>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2086307" y="3289733"/>
            <a:ext cx="249798" cy="987972"/>
          </a:xfrm>
          <a:prstGeom prst="rect">
            <a:avLst/>
          </a:prstGeom>
        </p:spPr>
      </p:pic>
      <p:sp>
        <p:nvSpPr>
          <p:cNvPr id="11" name="Rectangle 10">
            <a:extLst>
              <a:ext uri="{FF2B5EF4-FFF2-40B4-BE49-F238E27FC236}">
                <a16:creationId xmlns:a16="http://schemas.microsoft.com/office/drawing/2014/main" id="{24AC7DC3-989B-4C52-8B68-7BA46B8FFF56}"/>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
        <p:nvSpPr>
          <p:cNvPr id="12" name="Title 4">
            <a:extLst>
              <a:ext uri="{FF2B5EF4-FFF2-40B4-BE49-F238E27FC236}">
                <a16:creationId xmlns:a16="http://schemas.microsoft.com/office/drawing/2014/main" id="{6A51F0F1-37EE-40EE-BB89-8103AC0E7BD8}"/>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Tree>
    <p:extLst>
      <p:ext uri="{BB962C8B-B14F-4D97-AF65-F5344CB8AC3E}">
        <p14:creationId xmlns:p14="http://schemas.microsoft.com/office/powerpoint/2010/main" val="1831902554"/>
      </p:ext>
    </p:extLst>
  </p:cSld>
  <p:clrMapOvr>
    <a:masterClrMapping/>
  </p:clrMapOvr>
  <mc:AlternateContent xmlns:mc="http://schemas.openxmlformats.org/markup-compatibility/2006" xmlns:p159="http://schemas.microsoft.com/office/powerpoint/2015/09/main">
    <mc:Choice Requires="p159">
      <p:transition spd="slow" advClick="0" advTm="250">
        <p159:morph option="byObject"/>
      </p:transition>
    </mc:Choice>
    <mc:Fallback xmlns="">
      <p:transition spd="slow" advClick="0" advTm="250">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1141413" y="3285004"/>
            <a:ext cx="866064" cy="666886"/>
          </a:xfrm>
          <a:prstGeom prst="rect">
            <a:avLst/>
          </a:prstGeom>
        </p:spPr>
      </p:pic>
      <p:pic>
        <p:nvPicPr>
          <p:cNvPr id="7" name="Picture 6">
            <a:extLst>
              <a:ext uri="{FF2B5EF4-FFF2-40B4-BE49-F238E27FC236}">
                <a16:creationId xmlns:a16="http://schemas.microsoft.com/office/drawing/2014/main" id="{217F2431-BDED-4874-9276-5D611A33182B}"/>
              </a:ext>
            </a:extLst>
          </p:cNvPr>
          <p:cNvPicPr>
            <a:picLocks noChangeAspect="1"/>
          </p:cNvPicPr>
          <p:nvPr/>
        </p:nvPicPr>
        <p:blipFill rotWithShape="1">
          <a:blip r:embed="rId2"/>
          <a:srcRect l="18759" t="77650" r="50646" b="-180"/>
          <a:stretch/>
        </p:blipFill>
        <p:spPr>
          <a:xfrm>
            <a:off x="2336105" y="3442133"/>
            <a:ext cx="1158657" cy="590092"/>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2086307" y="3289733"/>
            <a:ext cx="249798" cy="987972"/>
          </a:xfrm>
          <a:prstGeom prst="rect">
            <a:avLst/>
          </a:prstGeom>
        </p:spPr>
      </p:pic>
      <p:pic>
        <p:nvPicPr>
          <p:cNvPr id="11" name="Picture 10">
            <a:extLst>
              <a:ext uri="{FF2B5EF4-FFF2-40B4-BE49-F238E27FC236}">
                <a16:creationId xmlns:a16="http://schemas.microsoft.com/office/drawing/2014/main" id="{B022AFBC-3A4B-48F8-92F2-DDEC618B7029}"/>
              </a:ext>
            </a:extLst>
          </p:cNvPr>
          <p:cNvPicPr>
            <a:picLocks noChangeAspect="1"/>
          </p:cNvPicPr>
          <p:nvPr/>
        </p:nvPicPr>
        <p:blipFill rotWithShape="1">
          <a:blip r:embed="rId2"/>
          <a:srcRect l="49354" t="77650" b="-180"/>
          <a:stretch/>
        </p:blipFill>
        <p:spPr>
          <a:xfrm>
            <a:off x="3494762" y="3442133"/>
            <a:ext cx="1918065" cy="590092"/>
          </a:xfrm>
          <a:prstGeom prst="rect">
            <a:avLst/>
          </a:prstGeom>
        </p:spPr>
      </p:pic>
      <p:sp>
        <p:nvSpPr>
          <p:cNvPr id="12" name="Rectangle 11">
            <a:extLst>
              <a:ext uri="{FF2B5EF4-FFF2-40B4-BE49-F238E27FC236}">
                <a16:creationId xmlns:a16="http://schemas.microsoft.com/office/drawing/2014/main" id="{7253AFF4-1095-49B7-8C06-ACF3A2EF0597}"/>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
        <p:nvSpPr>
          <p:cNvPr id="13" name="Title 4">
            <a:extLst>
              <a:ext uri="{FF2B5EF4-FFF2-40B4-BE49-F238E27FC236}">
                <a16:creationId xmlns:a16="http://schemas.microsoft.com/office/drawing/2014/main" id="{C60E4FBB-7AD5-48C1-829D-32894DE25B92}"/>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Tree>
    <p:extLst>
      <p:ext uri="{BB962C8B-B14F-4D97-AF65-F5344CB8AC3E}">
        <p14:creationId xmlns:p14="http://schemas.microsoft.com/office/powerpoint/2010/main" val="810479507"/>
      </p:ext>
    </p:extLst>
  </p:cSld>
  <p:clrMapOvr>
    <a:masterClrMapping/>
  </p:clrMapOvr>
  <mc:AlternateContent xmlns:mc="http://schemas.openxmlformats.org/markup-compatibility/2006" xmlns:p14="http://schemas.microsoft.com/office/powerpoint/2010/main">
    <mc:Choice Requires="p14">
      <p:transition p14:dur="0" advClick="0" advTm="250"/>
    </mc:Choice>
    <mc:Fallback xmlns="">
      <p:transition advClick="0" advTm="250"/>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B7A92E-8444-4A01-AE43-19C8E800C941}"/>
              </a:ext>
            </a:extLst>
          </p:cNvPr>
          <p:cNvPicPr>
            <a:picLocks noChangeAspect="1"/>
          </p:cNvPicPr>
          <p:nvPr/>
        </p:nvPicPr>
        <p:blipFill rotWithShape="1">
          <a:blip r:embed="rId2"/>
          <a:srcRect l="18759" t="77650" r="50646" b="-180"/>
          <a:stretch/>
        </p:blipFill>
        <p:spPr>
          <a:xfrm>
            <a:off x="1681280" y="3467917"/>
            <a:ext cx="1158657" cy="590092"/>
          </a:xfrm>
          <a:prstGeom prst="rect">
            <a:avLst/>
          </a:prstGeom>
        </p:spPr>
      </p:pic>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469453" y="3285004"/>
            <a:ext cx="866064" cy="666886"/>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1414347" y="3289733"/>
            <a:ext cx="249798" cy="987972"/>
          </a:xfrm>
          <a:prstGeom prst="rect">
            <a:avLst/>
          </a:prstGeom>
        </p:spPr>
      </p:pic>
      <p:pic>
        <p:nvPicPr>
          <p:cNvPr id="14" name="Picture 13">
            <a:extLst>
              <a:ext uri="{FF2B5EF4-FFF2-40B4-BE49-F238E27FC236}">
                <a16:creationId xmlns:a16="http://schemas.microsoft.com/office/drawing/2014/main" id="{88DE9878-6A67-4FFC-9006-B323DD3A7BD1}"/>
              </a:ext>
            </a:extLst>
          </p:cNvPr>
          <p:cNvPicPr>
            <a:picLocks noChangeAspect="1"/>
          </p:cNvPicPr>
          <p:nvPr/>
        </p:nvPicPr>
        <p:blipFill rotWithShape="1">
          <a:blip r:embed="rId2"/>
          <a:srcRect l="49489" t="77650" r="1" b="-180"/>
          <a:stretch/>
        </p:blipFill>
        <p:spPr>
          <a:xfrm>
            <a:off x="9846449" y="3467917"/>
            <a:ext cx="1912883" cy="590092"/>
          </a:xfrm>
          <a:prstGeom prst="rect">
            <a:avLst/>
          </a:prstGeom>
        </p:spPr>
      </p:pic>
      <p:sp>
        <p:nvSpPr>
          <p:cNvPr id="16" name="Rectangle 15">
            <a:extLst>
              <a:ext uri="{FF2B5EF4-FFF2-40B4-BE49-F238E27FC236}">
                <a16:creationId xmlns:a16="http://schemas.microsoft.com/office/drawing/2014/main" id="{5491224A-F22A-48DD-B664-325278D6CC40}"/>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3"/>
              </a:rPr>
              <a:t>Word embedding based generalized language model for information retrieval</a:t>
            </a:r>
            <a:r>
              <a:rPr lang="en-GB" sz="1200" dirty="0"/>
              <a:t>. In SIGIR, 2015.</a:t>
            </a:r>
          </a:p>
        </p:txBody>
      </p:sp>
      <p:sp>
        <p:nvSpPr>
          <p:cNvPr id="11" name="Title 4">
            <a:extLst>
              <a:ext uri="{FF2B5EF4-FFF2-40B4-BE49-F238E27FC236}">
                <a16:creationId xmlns:a16="http://schemas.microsoft.com/office/drawing/2014/main" id="{9A7596E7-826B-44EA-B79D-31798A3156E4}"/>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Tree>
    <p:extLst>
      <p:ext uri="{BB962C8B-B14F-4D97-AF65-F5344CB8AC3E}">
        <p14:creationId xmlns:p14="http://schemas.microsoft.com/office/powerpoint/2010/main" val="198034635"/>
      </p:ext>
    </p:extLst>
  </p:cSld>
  <p:clrMapOvr>
    <a:masterClrMapping/>
  </p:clrMapOvr>
  <mc:AlternateContent xmlns:mc="http://schemas.openxmlformats.org/markup-compatibility/2006" xmlns:p159="http://schemas.microsoft.com/office/powerpoint/2015/09/main">
    <mc:Choice Requires="p159">
      <p:transition spd="slow" advClick="0" advTm="250">
        <p159:morph option="byObject"/>
      </p:transition>
    </mc:Choice>
    <mc:Fallback xmlns="">
      <p:transition spd="slow" advClick="0" advTm="25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Folded Corner 36">
            <a:extLst>
              <a:ext uri="{FF2B5EF4-FFF2-40B4-BE49-F238E27FC236}">
                <a16:creationId xmlns:a16="http://schemas.microsoft.com/office/drawing/2014/main" id="{D6707DD4-F42F-4DBC-9F54-92DE282E05EA}"/>
              </a:ext>
            </a:extLst>
          </p:cNvPr>
          <p:cNvSpPr/>
          <p:nvPr/>
        </p:nvSpPr>
        <p:spPr>
          <a:xfrm>
            <a:off x="5761953"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Rectangle 37">
            <a:extLst>
              <a:ext uri="{FF2B5EF4-FFF2-40B4-BE49-F238E27FC236}">
                <a16:creationId xmlns:a16="http://schemas.microsoft.com/office/drawing/2014/main" id="{643D0E74-00E6-478C-96C4-B33411DADD5D}"/>
              </a:ext>
            </a:extLst>
          </p:cNvPr>
          <p:cNvSpPr/>
          <p:nvPr/>
        </p:nvSpPr>
        <p:spPr>
          <a:xfrm>
            <a:off x="5859287"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0A6C146-4855-4F1E-8F21-0DF71E39DCFB}"/>
              </a:ext>
            </a:extLst>
          </p:cNvPr>
          <p:cNvSpPr/>
          <p:nvPr/>
        </p:nvSpPr>
        <p:spPr>
          <a:xfrm>
            <a:off x="5859287"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C76A27C-2453-4634-A57B-266F99055D5A}"/>
              </a:ext>
            </a:extLst>
          </p:cNvPr>
          <p:cNvSpPr/>
          <p:nvPr/>
        </p:nvSpPr>
        <p:spPr>
          <a:xfrm>
            <a:off x="5859287"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CA63D0A4-60B5-46AB-9BBC-F9E2976BA1A2}"/>
              </a:ext>
            </a:extLst>
          </p:cNvPr>
          <p:cNvSpPr/>
          <p:nvPr/>
        </p:nvSpPr>
        <p:spPr>
          <a:xfrm>
            <a:off x="5859287"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EE905245-1A5F-4159-A3D7-FCC1C19B1929}"/>
              </a:ext>
            </a:extLst>
          </p:cNvPr>
          <p:cNvSpPr/>
          <p:nvPr/>
        </p:nvSpPr>
        <p:spPr>
          <a:xfrm>
            <a:off x="5859287"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FD74E82E-ED4C-4BE5-BE8D-C0AC57D15F5B}"/>
              </a:ext>
            </a:extLst>
          </p:cNvPr>
          <p:cNvSpPr/>
          <p:nvPr/>
        </p:nvSpPr>
        <p:spPr>
          <a:xfrm>
            <a:off x="6318562"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2F1CD6BD-2B2F-475B-B16D-30D530799EA9}"/>
              </a:ext>
            </a:extLst>
          </p:cNvPr>
          <p:cNvSpPr/>
          <p:nvPr/>
        </p:nvSpPr>
        <p:spPr>
          <a:xfrm>
            <a:off x="6452697"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D8EA288D-A887-4939-837C-F2A816FD8359}"/>
              </a:ext>
            </a:extLst>
          </p:cNvPr>
          <p:cNvSpPr/>
          <p:nvPr/>
        </p:nvSpPr>
        <p:spPr>
          <a:xfrm>
            <a:off x="5859287" y="2785277"/>
            <a:ext cx="2053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5BD92AE2-3804-4EFD-8D39-3B92EAB9D145}"/>
              </a:ext>
            </a:extLst>
          </p:cNvPr>
          <p:cNvSpPr/>
          <p:nvPr/>
        </p:nvSpPr>
        <p:spPr>
          <a:xfrm>
            <a:off x="6091323" y="2783070"/>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B3BAAF11-995D-4C0A-A316-FF5C0459D844}"/>
              </a:ext>
            </a:extLst>
          </p:cNvPr>
          <p:cNvSpPr/>
          <p:nvPr/>
        </p:nvSpPr>
        <p:spPr>
          <a:xfrm>
            <a:off x="6232140" y="2784493"/>
            <a:ext cx="138003"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3697" y="4293476"/>
            <a:ext cx="5912069" cy="2117834"/>
          </a:xfrm>
        </p:spPr>
        <p:txBody>
          <a:bodyPr anchor="t">
            <a:normAutofit/>
          </a:bodyPr>
          <a:lstStyle/>
          <a:p>
            <a:pPr marL="0" indent="0">
              <a:spcBef>
                <a:spcPts val="1800"/>
              </a:spcBef>
              <a:buNone/>
            </a:pPr>
            <a:r>
              <a:rPr lang="en-US" sz="1900" dirty="0"/>
              <a:t>Term matches earlier in the </a:t>
            </a:r>
            <a:r>
              <a:rPr lang="en-US" sz="1800" dirty="0"/>
              <a:t>document</a:t>
            </a:r>
            <a:r>
              <a:rPr lang="en-US" sz="1900" dirty="0"/>
              <a:t> may indicate more likelihood of the </a:t>
            </a:r>
            <a:r>
              <a:rPr lang="en-US" sz="1800" dirty="0"/>
              <a:t>document</a:t>
            </a:r>
            <a:r>
              <a:rPr lang="en-US" sz="1900" dirty="0"/>
              <a:t> being relevant</a:t>
            </a:r>
          </a:p>
          <a:p>
            <a:pPr marL="0" indent="0">
              <a:spcBef>
                <a:spcPts val="1800"/>
              </a:spcBef>
              <a:buNone/>
            </a:pPr>
            <a:r>
              <a:rPr lang="en-US" sz="1900" dirty="0"/>
              <a:t>Tip: consider position of term matches</a:t>
            </a:r>
            <a:endParaRPr lang="en-GB" sz="19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endParaRPr lang="en-US" sz="2400" dirty="0"/>
          </a:p>
          <a:p>
            <a:r>
              <a:rPr lang="en-US" sz="2400" dirty="0">
                <a:solidFill>
                  <a:schemeClr val="bg1">
                    <a:lumMod val="85000"/>
                  </a:schemeClr>
                </a:solidFill>
              </a:rPr>
              <a:t>Term proximity</a:t>
            </a:r>
          </a:p>
          <a:p>
            <a:r>
              <a:rPr lang="en-US" sz="2400" dirty="0"/>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
        <p:nvSpPr>
          <p:cNvPr id="43" name="TextBox 42">
            <a:extLst>
              <a:ext uri="{FF2B5EF4-FFF2-40B4-BE49-F238E27FC236}">
                <a16:creationId xmlns:a16="http://schemas.microsoft.com/office/drawing/2014/main" id="{4DD14302-6857-4A24-A8AE-F337B1D021C3}"/>
              </a:ext>
            </a:extLst>
          </p:cNvPr>
          <p:cNvSpPr txBox="1"/>
          <p:nvPr/>
        </p:nvSpPr>
        <p:spPr>
          <a:xfrm>
            <a:off x="7209204" y="2991878"/>
            <a:ext cx="2167951" cy="400110"/>
          </a:xfrm>
          <a:prstGeom prst="rect">
            <a:avLst/>
          </a:prstGeom>
          <a:noFill/>
        </p:spPr>
        <p:txBody>
          <a:bodyPr wrap="square" rtlCol="0">
            <a:spAutoFit/>
          </a:bodyPr>
          <a:lstStyle/>
          <a:p>
            <a:pPr algn="ctr"/>
            <a:r>
              <a:rPr lang="en-US" sz="2000" dirty="0"/>
              <a:t>preferable over</a:t>
            </a:r>
            <a:endParaRPr lang="en-GB" sz="2000" dirty="0"/>
          </a:p>
        </p:txBody>
      </p:sp>
      <p:grpSp>
        <p:nvGrpSpPr>
          <p:cNvPr id="30" name="Group 29">
            <a:extLst>
              <a:ext uri="{FF2B5EF4-FFF2-40B4-BE49-F238E27FC236}">
                <a16:creationId xmlns:a16="http://schemas.microsoft.com/office/drawing/2014/main" id="{C50B170E-E0B0-4815-BC0C-A25DA48B7376}"/>
              </a:ext>
            </a:extLst>
          </p:cNvPr>
          <p:cNvGrpSpPr/>
          <p:nvPr/>
        </p:nvGrpSpPr>
        <p:grpSpPr>
          <a:xfrm>
            <a:off x="7204085" y="1617081"/>
            <a:ext cx="2178187" cy="307824"/>
            <a:chOff x="6967467" y="5576738"/>
            <a:chExt cx="3035093" cy="428923"/>
          </a:xfrm>
        </p:grpSpPr>
        <p:sp>
          <p:nvSpPr>
            <p:cNvPr id="32" name="Rectangle 31">
              <a:extLst>
                <a:ext uri="{FF2B5EF4-FFF2-40B4-BE49-F238E27FC236}">
                  <a16:creationId xmlns:a16="http://schemas.microsoft.com/office/drawing/2014/main" id="{ECDC5073-464D-4EA0-B716-B0774F40BFEC}"/>
                </a:ext>
              </a:extLst>
            </p:cNvPr>
            <p:cNvSpPr/>
            <p:nvPr/>
          </p:nvSpPr>
          <p:spPr>
            <a:xfrm>
              <a:off x="6967467" y="5576738"/>
              <a:ext cx="3035093" cy="428923"/>
            </a:xfrm>
            <a:prstGeom prst="rect">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3" name="Group 32">
              <a:extLst>
                <a:ext uri="{FF2B5EF4-FFF2-40B4-BE49-F238E27FC236}">
                  <a16:creationId xmlns:a16="http://schemas.microsoft.com/office/drawing/2014/main" id="{68EAD2E0-EC3A-4964-B9A7-6A372B39788F}"/>
                </a:ext>
              </a:extLst>
            </p:cNvPr>
            <p:cNvGrpSpPr/>
            <p:nvPr/>
          </p:nvGrpSpPr>
          <p:grpSpPr>
            <a:xfrm rot="604810">
              <a:off x="9546511" y="5662933"/>
              <a:ext cx="297739" cy="195920"/>
              <a:chOff x="4325342" y="2733025"/>
              <a:chExt cx="335607" cy="220838"/>
            </a:xfrm>
          </p:grpSpPr>
          <p:sp>
            <p:nvSpPr>
              <p:cNvPr id="34" name="Oval 33">
                <a:extLst>
                  <a:ext uri="{FF2B5EF4-FFF2-40B4-BE49-F238E27FC236}">
                    <a16:creationId xmlns:a16="http://schemas.microsoft.com/office/drawing/2014/main" id="{E8393A10-4922-4536-9572-46C8A70FF7A6}"/>
                  </a:ext>
                </a:extLst>
              </p:cNvPr>
              <p:cNvSpPr/>
              <p:nvPr/>
            </p:nvSpPr>
            <p:spPr>
              <a:xfrm>
                <a:off x="4325342" y="2733025"/>
                <a:ext cx="215128" cy="215128"/>
              </a:xfrm>
              <a:prstGeom prst="ellipse">
                <a:avLst/>
              </a:prstGeom>
              <a:solidFill>
                <a:schemeClr val="bg1"/>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Rounded Corners 34">
                <a:extLst>
                  <a:ext uri="{FF2B5EF4-FFF2-40B4-BE49-F238E27FC236}">
                    <a16:creationId xmlns:a16="http://schemas.microsoft.com/office/drawing/2014/main" id="{E2C94C0F-FD81-466B-A24D-35BB8E0DCA0C}"/>
                  </a:ext>
                </a:extLst>
              </p:cNvPr>
              <p:cNvSpPr/>
              <p:nvPr/>
            </p:nvSpPr>
            <p:spPr>
              <a:xfrm rot="1800000">
                <a:off x="4517331" y="2925139"/>
                <a:ext cx="143618" cy="287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sp>
        <p:nvSpPr>
          <p:cNvPr id="31" name="Rectangle 30">
            <a:extLst>
              <a:ext uri="{FF2B5EF4-FFF2-40B4-BE49-F238E27FC236}">
                <a16:creationId xmlns:a16="http://schemas.microsoft.com/office/drawing/2014/main" id="{3EB6AEF1-DECF-40E7-8283-8A5AD7B8E951}"/>
              </a:ext>
            </a:extLst>
          </p:cNvPr>
          <p:cNvSpPr/>
          <p:nvPr/>
        </p:nvSpPr>
        <p:spPr>
          <a:xfrm>
            <a:off x="7327602" y="1728723"/>
            <a:ext cx="241737" cy="84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Folded Corner 47">
            <a:extLst>
              <a:ext uri="{FF2B5EF4-FFF2-40B4-BE49-F238E27FC236}">
                <a16:creationId xmlns:a16="http://schemas.microsoft.com/office/drawing/2014/main" id="{B62ACDC0-0039-457C-B73A-BF2E09320B90}"/>
              </a:ext>
            </a:extLst>
          </p:cNvPr>
          <p:cNvSpPr/>
          <p:nvPr/>
        </p:nvSpPr>
        <p:spPr>
          <a:xfrm>
            <a:off x="9604972"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9" name="Rectangle 48">
            <a:extLst>
              <a:ext uri="{FF2B5EF4-FFF2-40B4-BE49-F238E27FC236}">
                <a16:creationId xmlns:a16="http://schemas.microsoft.com/office/drawing/2014/main" id="{4D91C781-E6EE-4792-8BFC-9A897DCAD05C}"/>
              </a:ext>
            </a:extLst>
          </p:cNvPr>
          <p:cNvSpPr/>
          <p:nvPr/>
        </p:nvSpPr>
        <p:spPr>
          <a:xfrm>
            <a:off x="9702306"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21750184-AA86-4DEC-9826-8D5BB4CD2524}"/>
              </a:ext>
            </a:extLst>
          </p:cNvPr>
          <p:cNvSpPr/>
          <p:nvPr/>
        </p:nvSpPr>
        <p:spPr>
          <a:xfrm>
            <a:off x="9702306"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3B076A5-07E8-4D3E-BA27-F7F1261E31F7}"/>
              </a:ext>
            </a:extLst>
          </p:cNvPr>
          <p:cNvSpPr/>
          <p:nvPr/>
        </p:nvSpPr>
        <p:spPr>
          <a:xfrm>
            <a:off x="9702306" y="3240455"/>
            <a:ext cx="91440"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648AF2B6-656F-439F-A2BF-939FE1EB43C0}"/>
              </a:ext>
            </a:extLst>
          </p:cNvPr>
          <p:cNvSpPr/>
          <p:nvPr/>
        </p:nvSpPr>
        <p:spPr>
          <a:xfrm>
            <a:off x="9702306"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CE9367D-DB10-4146-AF58-869A33F0E080}"/>
              </a:ext>
            </a:extLst>
          </p:cNvPr>
          <p:cNvSpPr/>
          <p:nvPr/>
        </p:nvSpPr>
        <p:spPr>
          <a:xfrm>
            <a:off x="9702306" y="3467715"/>
            <a:ext cx="700697"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85DE4EAE-24D6-4099-86FF-E73036E52EE6}"/>
              </a:ext>
            </a:extLst>
          </p:cNvPr>
          <p:cNvSpPr/>
          <p:nvPr/>
        </p:nvSpPr>
        <p:spPr>
          <a:xfrm>
            <a:off x="9962534" y="3236973"/>
            <a:ext cx="743368"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D1E8D786-8E07-4D77-B5D1-9612CB342EF9}"/>
              </a:ext>
            </a:extLst>
          </p:cNvPr>
          <p:cNvSpPr/>
          <p:nvPr/>
        </p:nvSpPr>
        <p:spPr>
          <a:xfrm>
            <a:off x="9821938" y="3237765"/>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70A8CB9E-CF93-48F2-A4D3-863464C6D920}"/>
              </a:ext>
            </a:extLst>
          </p:cNvPr>
          <p:cNvSpPr/>
          <p:nvPr/>
        </p:nvSpPr>
        <p:spPr>
          <a:xfrm>
            <a:off x="10424734" y="3464981"/>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308773F9-F4FC-4B47-9B08-E2507A77CFA7}"/>
              </a:ext>
            </a:extLst>
          </p:cNvPr>
          <p:cNvSpPr/>
          <p:nvPr/>
        </p:nvSpPr>
        <p:spPr>
          <a:xfrm>
            <a:off x="10558272" y="3461776"/>
            <a:ext cx="147630" cy="365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1922A487-8344-468E-9143-F48A5D2DB627}"/>
              </a:ext>
            </a:extLst>
          </p:cNvPr>
          <p:cNvSpPr/>
          <p:nvPr/>
        </p:nvSpPr>
        <p:spPr>
          <a:xfrm>
            <a:off x="9689595" y="2783070"/>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D2A2A032-38E6-4727-B166-2D40AA31EDDF}"/>
              </a:ext>
            </a:extLst>
          </p:cNvPr>
          <p:cNvSpPr/>
          <p:nvPr/>
        </p:nvSpPr>
        <p:spPr>
          <a:xfrm>
            <a:off x="5859286" y="324045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227D049-6D55-4940-B830-6E69E3702C0E}"/>
              </a:ext>
            </a:extLst>
          </p:cNvPr>
          <p:cNvSpPr/>
          <p:nvPr/>
        </p:nvSpPr>
        <p:spPr>
          <a:xfrm>
            <a:off x="5859285" y="346737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653B9155-7975-409B-B27A-6D42FAF31B72}"/>
              </a:ext>
            </a:extLst>
          </p:cNvPr>
          <p:cNvSpPr/>
          <p:nvPr/>
        </p:nvSpPr>
        <p:spPr>
          <a:xfrm>
            <a:off x="9698652" y="301401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72385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9548AAB-376A-4DF7-BD1F-92877FCEE6F8}"/>
              </a:ext>
            </a:extLst>
          </p:cNvPr>
          <p:cNvSpPr>
            <a:spLocks noGrp="1"/>
          </p:cNvSpPr>
          <p:nvPr>
            <p:ph idx="1"/>
          </p:nvPr>
        </p:nvSpPr>
        <p:spPr>
          <a:xfrm>
            <a:off x="1141412" y="2249487"/>
            <a:ext cx="9905999" cy="619837"/>
          </a:xfrm>
        </p:spPr>
        <p:txBody>
          <a:bodyPr>
            <a:normAutofit fontScale="85000" lnSpcReduction="20000"/>
          </a:bodyPr>
          <a:lstStyle/>
          <a:p>
            <a:pPr marL="0" indent="0">
              <a:buNone/>
            </a:pPr>
            <a:r>
              <a:rPr lang="en-US" dirty="0"/>
              <a:t>GLM includes additional smoothing based on term similarity in the embedding space</a:t>
            </a:r>
            <a:endParaRPr lang="en-GB" dirty="0"/>
          </a:p>
        </p:txBody>
      </p:sp>
      <p:pic>
        <p:nvPicPr>
          <p:cNvPr id="9" name="Picture 8">
            <a:extLst>
              <a:ext uri="{FF2B5EF4-FFF2-40B4-BE49-F238E27FC236}">
                <a16:creationId xmlns:a16="http://schemas.microsoft.com/office/drawing/2014/main" id="{D4BC2FA2-8B24-4BF3-8327-4684DC46B7B6}"/>
              </a:ext>
            </a:extLst>
          </p:cNvPr>
          <p:cNvPicPr>
            <a:picLocks noChangeAspect="1"/>
          </p:cNvPicPr>
          <p:nvPr/>
        </p:nvPicPr>
        <p:blipFill rotWithShape="1">
          <a:blip r:embed="rId2"/>
          <a:srcRect r="86341" b="84791"/>
          <a:stretch/>
        </p:blipFill>
        <p:spPr>
          <a:xfrm>
            <a:off x="469453" y="3285004"/>
            <a:ext cx="866064" cy="666886"/>
          </a:xfrm>
          <a:prstGeom prst="rect">
            <a:avLst/>
          </a:prstGeom>
        </p:spPr>
      </p:pic>
      <p:pic>
        <p:nvPicPr>
          <p:cNvPr id="10" name="Picture 9">
            <a:extLst>
              <a:ext uri="{FF2B5EF4-FFF2-40B4-BE49-F238E27FC236}">
                <a16:creationId xmlns:a16="http://schemas.microsoft.com/office/drawing/2014/main" id="{46014780-ED81-4168-B5E5-98D61DC168BB}"/>
              </a:ext>
            </a:extLst>
          </p:cNvPr>
          <p:cNvPicPr>
            <a:picLocks noChangeAspect="1"/>
          </p:cNvPicPr>
          <p:nvPr/>
        </p:nvPicPr>
        <p:blipFill rotWithShape="1">
          <a:blip r:embed="rId2"/>
          <a:srcRect l="14819" t="77650" r="81241" b="-180"/>
          <a:stretch/>
        </p:blipFill>
        <p:spPr>
          <a:xfrm>
            <a:off x="1414347" y="3289733"/>
            <a:ext cx="249798" cy="987972"/>
          </a:xfrm>
          <a:prstGeom prst="rect">
            <a:avLst/>
          </a:prstGeom>
        </p:spPr>
      </p:pic>
      <p:pic>
        <p:nvPicPr>
          <p:cNvPr id="2" name="Picture 1">
            <a:extLst>
              <a:ext uri="{FF2B5EF4-FFF2-40B4-BE49-F238E27FC236}">
                <a16:creationId xmlns:a16="http://schemas.microsoft.com/office/drawing/2014/main" id="{233E9471-0959-439E-A524-0C186E3296BF}"/>
              </a:ext>
            </a:extLst>
          </p:cNvPr>
          <p:cNvPicPr>
            <a:picLocks noChangeAspect="1"/>
          </p:cNvPicPr>
          <p:nvPr/>
        </p:nvPicPr>
        <p:blipFill rotWithShape="1">
          <a:blip r:embed="rId3"/>
          <a:srcRect l="3968" r="68930" b="74226"/>
          <a:stretch/>
        </p:blipFill>
        <p:spPr>
          <a:xfrm>
            <a:off x="1664145" y="3458425"/>
            <a:ext cx="1192929" cy="546016"/>
          </a:xfrm>
          <a:prstGeom prst="rect">
            <a:avLst/>
          </a:prstGeom>
        </p:spPr>
      </p:pic>
      <p:pic>
        <p:nvPicPr>
          <p:cNvPr id="11" name="Picture 10">
            <a:extLst>
              <a:ext uri="{FF2B5EF4-FFF2-40B4-BE49-F238E27FC236}">
                <a16:creationId xmlns:a16="http://schemas.microsoft.com/office/drawing/2014/main" id="{9DF96C58-A6F6-4E70-BB70-CDE0DCF3E670}"/>
              </a:ext>
            </a:extLst>
          </p:cNvPr>
          <p:cNvPicPr>
            <a:picLocks noChangeAspect="1"/>
          </p:cNvPicPr>
          <p:nvPr/>
        </p:nvPicPr>
        <p:blipFill rotWithShape="1">
          <a:blip r:embed="rId3"/>
          <a:srcRect l="13280" t="25430" r="23681" b="49019"/>
          <a:stretch/>
        </p:blipFill>
        <p:spPr>
          <a:xfrm>
            <a:off x="2778244" y="3458425"/>
            <a:ext cx="2774731" cy="541284"/>
          </a:xfrm>
          <a:prstGeom prst="rect">
            <a:avLst/>
          </a:prstGeom>
        </p:spPr>
      </p:pic>
      <p:pic>
        <p:nvPicPr>
          <p:cNvPr id="12" name="Picture 11">
            <a:extLst>
              <a:ext uri="{FF2B5EF4-FFF2-40B4-BE49-F238E27FC236}">
                <a16:creationId xmlns:a16="http://schemas.microsoft.com/office/drawing/2014/main" id="{58C2CDD8-4CDA-4855-A896-314D6DA90225}"/>
              </a:ext>
            </a:extLst>
          </p:cNvPr>
          <p:cNvPicPr>
            <a:picLocks noChangeAspect="1"/>
          </p:cNvPicPr>
          <p:nvPr/>
        </p:nvPicPr>
        <p:blipFill rotWithShape="1">
          <a:blip r:embed="rId3"/>
          <a:srcRect l="13611" t="51821" r="1979" b="23384"/>
          <a:stretch/>
        </p:blipFill>
        <p:spPr>
          <a:xfrm>
            <a:off x="5552975" y="3476805"/>
            <a:ext cx="3715406" cy="525270"/>
          </a:xfrm>
          <a:prstGeom prst="rect">
            <a:avLst/>
          </a:prstGeom>
        </p:spPr>
      </p:pic>
      <p:pic>
        <p:nvPicPr>
          <p:cNvPr id="13" name="Picture 12">
            <a:extLst>
              <a:ext uri="{FF2B5EF4-FFF2-40B4-BE49-F238E27FC236}">
                <a16:creationId xmlns:a16="http://schemas.microsoft.com/office/drawing/2014/main" id="{003FA532-CD74-428C-8846-89C6B5791DDD}"/>
              </a:ext>
            </a:extLst>
          </p:cNvPr>
          <p:cNvPicPr>
            <a:picLocks noChangeAspect="1"/>
          </p:cNvPicPr>
          <p:nvPr/>
        </p:nvPicPr>
        <p:blipFill rotWithShape="1">
          <a:blip r:embed="rId3"/>
          <a:srcRect l="13731" t="76616" r="30513"/>
          <a:stretch/>
        </p:blipFill>
        <p:spPr>
          <a:xfrm>
            <a:off x="9268381" y="3474190"/>
            <a:ext cx="2454166" cy="495379"/>
          </a:xfrm>
          <a:prstGeom prst="rect">
            <a:avLst/>
          </a:prstGeom>
        </p:spPr>
      </p:pic>
      <p:sp>
        <p:nvSpPr>
          <p:cNvPr id="14" name="Rectangle 13">
            <a:extLst>
              <a:ext uri="{FF2B5EF4-FFF2-40B4-BE49-F238E27FC236}">
                <a16:creationId xmlns:a16="http://schemas.microsoft.com/office/drawing/2014/main" id="{E4334084-8283-43D0-9CE8-CFCA50D0A53E}"/>
              </a:ext>
            </a:extLst>
          </p:cNvPr>
          <p:cNvSpPr/>
          <p:nvPr/>
        </p:nvSpPr>
        <p:spPr>
          <a:xfrm>
            <a:off x="482162" y="6549512"/>
            <a:ext cx="11227676" cy="276999"/>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4"/>
              </a:rPr>
              <a:t>Word embedding based generalized language model for information retrieval</a:t>
            </a:r>
            <a:r>
              <a:rPr lang="en-GB" sz="1200" dirty="0"/>
              <a:t>. In SIGIR, 2015.</a:t>
            </a:r>
          </a:p>
        </p:txBody>
      </p:sp>
      <p:sp>
        <p:nvSpPr>
          <p:cNvPr id="15" name="TextBox 14">
            <a:extLst>
              <a:ext uri="{FF2B5EF4-FFF2-40B4-BE49-F238E27FC236}">
                <a16:creationId xmlns:a16="http://schemas.microsoft.com/office/drawing/2014/main" id="{7409077B-7E79-48FF-B47C-F84788071F09}"/>
              </a:ext>
            </a:extLst>
          </p:cNvPr>
          <p:cNvSpPr txBox="1"/>
          <p:nvPr/>
        </p:nvSpPr>
        <p:spPr>
          <a:xfrm>
            <a:off x="2857074" y="4445440"/>
            <a:ext cx="2811520" cy="954107"/>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Probability of generating the term from the document based on similarity in the embedding space</a:t>
            </a:r>
            <a:endParaRPr lang="en-GB" sz="1400" b="0" dirty="0">
              <a:latin typeface="Segoe Print" panose="02000600000000000000" pitchFamily="2" charset="0"/>
            </a:endParaRPr>
          </a:p>
        </p:txBody>
      </p:sp>
      <p:sp>
        <p:nvSpPr>
          <p:cNvPr id="16" name="Right Brace 15">
            <a:extLst>
              <a:ext uri="{FF2B5EF4-FFF2-40B4-BE49-F238E27FC236}">
                <a16:creationId xmlns:a16="http://schemas.microsoft.com/office/drawing/2014/main" id="{B67CBE34-EBFD-4258-AD58-E943318D7F97}"/>
              </a:ext>
            </a:extLst>
          </p:cNvPr>
          <p:cNvSpPr/>
          <p:nvPr/>
        </p:nvSpPr>
        <p:spPr>
          <a:xfrm rot="5400000">
            <a:off x="4128020" y="2985804"/>
            <a:ext cx="266103" cy="258380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F4023C60-044D-4835-8CB3-2EC78040EEAF}"/>
              </a:ext>
            </a:extLst>
          </p:cNvPr>
          <p:cNvSpPr txBox="1"/>
          <p:nvPr/>
        </p:nvSpPr>
        <p:spPr>
          <a:xfrm>
            <a:off x="5728136" y="4445440"/>
            <a:ext cx="3540244" cy="738664"/>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Probability of generating the term from the full collection based on similarity in the embedding space</a:t>
            </a:r>
            <a:endParaRPr lang="en-GB" sz="1400" b="0" dirty="0">
              <a:latin typeface="Segoe Print" panose="02000600000000000000" pitchFamily="2" charset="0"/>
            </a:endParaRPr>
          </a:p>
        </p:txBody>
      </p:sp>
      <p:sp>
        <p:nvSpPr>
          <p:cNvPr id="18" name="Right Brace 17">
            <a:extLst>
              <a:ext uri="{FF2B5EF4-FFF2-40B4-BE49-F238E27FC236}">
                <a16:creationId xmlns:a16="http://schemas.microsoft.com/office/drawing/2014/main" id="{C24C16E5-95DB-4413-B76A-57AD3C7C0C75}"/>
              </a:ext>
            </a:extLst>
          </p:cNvPr>
          <p:cNvSpPr/>
          <p:nvPr/>
        </p:nvSpPr>
        <p:spPr>
          <a:xfrm rot="5400000">
            <a:off x="7365206" y="2507583"/>
            <a:ext cx="266103" cy="3540245"/>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itle 4">
            <a:extLst>
              <a:ext uri="{FF2B5EF4-FFF2-40B4-BE49-F238E27FC236}">
                <a16:creationId xmlns:a16="http://schemas.microsoft.com/office/drawing/2014/main" id="{F7240D45-D323-47CC-B243-A797446EEAD6}"/>
              </a:ext>
            </a:extLst>
          </p:cNvPr>
          <p:cNvSpPr>
            <a:spLocks noGrp="1"/>
          </p:cNvSpPr>
          <p:nvPr>
            <p:ph type="title"/>
          </p:nvPr>
        </p:nvSpPr>
        <p:spPr>
          <a:xfrm>
            <a:off x="838200" y="705593"/>
            <a:ext cx="10515600" cy="1325563"/>
          </a:xfrm>
        </p:spPr>
        <p:txBody>
          <a:bodyPr anchor="ctr">
            <a:normAutofit/>
          </a:bodyPr>
          <a:lstStyle/>
          <a:p>
            <a:r>
              <a:rPr lang="en-GB" sz="4000" dirty="0"/>
              <a:t>Generalized Language Model</a:t>
            </a:r>
          </a:p>
        </p:txBody>
      </p:sp>
    </p:spTree>
    <p:extLst>
      <p:ext uri="{BB962C8B-B14F-4D97-AF65-F5344CB8AC3E}">
        <p14:creationId xmlns:p14="http://schemas.microsoft.com/office/powerpoint/2010/main" val="41669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up)">
                                      <p:cBhvr>
                                        <p:cTn id="10" dur="500"/>
                                        <p:tgtEl>
                                          <p:spTgt spid="1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p:bldP spid="18"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F41C2-01F1-4AB7-88B1-BDEF261AC583}"/>
              </a:ext>
            </a:extLst>
          </p:cNvPr>
          <p:cNvSpPr>
            <a:spLocks noGrp="1"/>
          </p:cNvSpPr>
          <p:nvPr>
            <p:ph type="title"/>
          </p:nvPr>
        </p:nvSpPr>
        <p:spPr>
          <a:xfrm>
            <a:off x="1146705" y="609601"/>
            <a:ext cx="10086487" cy="1639884"/>
          </a:xfrm>
        </p:spPr>
        <p:txBody>
          <a:bodyPr anchor="ctr">
            <a:normAutofit/>
          </a:bodyPr>
          <a:lstStyle/>
          <a:p>
            <a:r>
              <a:rPr lang="en-US" sz="4000" dirty="0"/>
              <a:t>Neural translation language model </a:t>
            </a:r>
            <a:endParaRPr lang="en-GB" sz="4000" dirty="0"/>
          </a:p>
        </p:txBody>
      </p:sp>
      <p:sp>
        <p:nvSpPr>
          <p:cNvPr id="5" name="Content Placeholder 4">
            <a:extLst>
              <a:ext uri="{FF2B5EF4-FFF2-40B4-BE49-F238E27FC236}">
                <a16:creationId xmlns:a16="http://schemas.microsoft.com/office/drawing/2014/main" id="{97E790A8-71E0-4298-87C5-EE92156C1A5E}"/>
              </a:ext>
            </a:extLst>
          </p:cNvPr>
          <p:cNvSpPr>
            <a:spLocks noGrp="1"/>
          </p:cNvSpPr>
          <p:nvPr>
            <p:ph idx="1"/>
          </p:nvPr>
        </p:nvSpPr>
        <p:spPr>
          <a:xfrm>
            <a:off x="6118286" y="2090587"/>
            <a:ext cx="4929123" cy="4397013"/>
          </a:xfrm>
        </p:spPr>
        <p:txBody>
          <a:bodyPr anchor="t"/>
          <a:lstStyle/>
          <a:p>
            <a:pPr marL="0" indent="0">
              <a:buNone/>
            </a:pPr>
            <a:r>
              <a:rPr lang="en-US" dirty="0"/>
              <a:t>Translation Language Model:</a:t>
            </a:r>
          </a:p>
          <a:p>
            <a:pPr marL="0" indent="0">
              <a:buNone/>
            </a:pPr>
            <a:endParaRPr lang="en-US" dirty="0"/>
          </a:p>
          <a:p>
            <a:pPr marL="0" indent="0">
              <a:buNone/>
            </a:pPr>
            <a:endParaRPr lang="en-US" dirty="0"/>
          </a:p>
          <a:p>
            <a:pPr marL="0" indent="0">
              <a:buNone/>
            </a:pPr>
            <a:r>
              <a:rPr lang="en-US" dirty="0"/>
              <a:t>Neural Translation Language Model:</a:t>
            </a:r>
            <a:endParaRPr lang="en-GB" dirty="0"/>
          </a:p>
          <a:p>
            <a:pPr marL="0" indent="0">
              <a:buNone/>
            </a:pPr>
            <a:endParaRPr lang="en-GB"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2A7D5662-5D48-4BDA-8CCF-793121150F53}"/>
                  </a:ext>
                </a:extLst>
              </p:cNvPr>
              <p:cNvSpPr>
                <a:spLocks noGrp="1"/>
              </p:cNvSpPr>
              <p:nvPr>
                <p:ph type="body" sz="half" idx="2"/>
              </p:nvPr>
            </p:nvSpPr>
            <p:spPr>
              <a:xfrm>
                <a:off x="872011" y="2090588"/>
                <a:ext cx="5047204" cy="3361494"/>
              </a:xfrm>
            </p:spPr>
            <p:txBody>
              <a:bodyPr anchor="t">
                <a:normAutofit/>
              </a:bodyPr>
              <a:lstStyle/>
              <a:p>
                <a:pPr>
                  <a:spcBef>
                    <a:spcPts val="2400"/>
                  </a:spcBef>
                </a:pPr>
                <a:r>
                  <a:rPr lang="en-US" sz="2000" dirty="0"/>
                  <a:t>TLM estimates </a:t>
                </a:r>
                <a14:m>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𝑞</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𝑑</m:t>
                            </m:r>
                          </m:sub>
                        </m:sSub>
                      </m:e>
                    </m:d>
                  </m:oMath>
                </a14:m>
                <a:r>
                  <a:rPr lang="en-GB" sz="2000" dirty="0"/>
                  <a:t> from q-d paired data similar to statistical machine translation</a:t>
                </a:r>
              </a:p>
              <a:p>
                <a:pPr>
                  <a:spcBef>
                    <a:spcPts val="2400"/>
                  </a:spcBef>
                </a:pPr>
                <a:r>
                  <a:rPr lang="en-US" sz="2000" dirty="0"/>
                  <a:t>N</a:t>
                </a:r>
                <a:r>
                  <a:rPr lang="en-GB" sz="2000" dirty="0"/>
                  <a:t>TLM uses term-term similarity in the embedding space to estimate </a:t>
                </a:r>
                <a14:m>
                  <m:oMath xmlns:m="http://schemas.openxmlformats.org/officeDocument/2006/math">
                    <m:r>
                      <a:rPr lang="en-US" sz="2000" i="1">
                        <a:latin typeface="Cambria Math" panose="02040503050406030204" pitchFamily="18" charset="0"/>
                      </a:rPr>
                      <m:t>𝑝</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𝑞</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𝑑</m:t>
                            </m:r>
                          </m:sub>
                        </m:sSub>
                      </m:e>
                    </m:d>
                  </m:oMath>
                </a14:m>
                <a:endParaRPr lang="en-GB" sz="2000" dirty="0"/>
              </a:p>
            </p:txBody>
          </p:sp>
        </mc:Choice>
        <mc:Fallback xmlns="">
          <p:sp>
            <p:nvSpPr>
              <p:cNvPr id="6" name="Text Placeholder 5">
                <a:extLst>
                  <a:ext uri="{FF2B5EF4-FFF2-40B4-BE49-F238E27FC236}">
                    <a16:creationId xmlns:a16="http://schemas.microsoft.com/office/drawing/2014/main" id="{2A7D5662-5D48-4BDA-8CCF-793121150F53}"/>
                  </a:ext>
                </a:extLst>
              </p:cNvPr>
              <p:cNvSpPr>
                <a:spLocks noGrp="1" noRot="1" noChangeAspect="1" noMove="1" noResize="1" noEditPoints="1" noAdjustHandles="1" noChangeArrowheads="1" noChangeShapeType="1" noTextEdit="1"/>
              </p:cNvSpPr>
              <p:nvPr>
                <p:ph type="body" sz="half" idx="2"/>
              </p:nvPr>
            </p:nvSpPr>
            <p:spPr>
              <a:xfrm>
                <a:off x="872011" y="2090588"/>
                <a:ext cx="5047204" cy="3361494"/>
              </a:xfrm>
              <a:blipFill>
                <a:blip r:embed="rId2"/>
                <a:stretch>
                  <a:fillRect l="-1208" r="-24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069C025D-C341-4F28-BDA4-22CF5B4BCE5C}"/>
              </a:ext>
            </a:extLst>
          </p:cNvPr>
          <p:cNvPicPr>
            <a:picLocks noChangeAspect="1"/>
          </p:cNvPicPr>
          <p:nvPr/>
        </p:nvPicPr>
        <p:blipFill>
          <a:blip r:embed="rId3"/>
          <a:stretch>
            <a:fillRect/>
          </a:stretch>
        </p:blipFill>
        <p:spPr>
          <a:xfrm>
            <a:off x="6499794" y="3203602"/>
            <a:ext cx="3967036" cy="843801"/>
          </a:xfrm>
          <a:prstGeom prst="rect">
            <a:avLst/>
          </a:prstGeom>
        </p:spPr>
      </p:pic>
      <p:pic>
        <p:nvPicPr>
          <p:cNvPr id="7" name="Picture 6">
            <a:extLst>
              <a:ext uri="{FF2B5EF4-FFF2-40B4-BE49-F238E27FC236}">
                <a16:creationId xmlns:a16="http://schemas.microsoft.com/office/drawing/2014/main" id="{C8D3ACC1-B9BF-424A-AB4A-E6F066D5DCC3}"/>
              </a:ext>
            </a:extLst>
          </p:cNvPr>
          <p:cNvPicPr>
            <a:picLocks noChangeAspect="1"/>
          </p:cNvPicPr>
          <p:nvPr/>
        </p:nvPicPr>
        <p:blipFill>
          <a:blip r:embed="rId4"/>
          <a:stretch>
            <a:fillRect/>
          </a:stretch>
        </p:blipFill>
        <p:spPr>
          <a:xfrm>
            <a:off x="6556512" y="5348820"/>
            <a:ext cx="3853600" cy="899579"/>
          </a:xfrm>
          <a:prstGeom prst="rect">
            <a:avLst/>
          </a:prstGeom>
        </p:spPr>
      </p:pic>
      <p:sp>
        <p:nvSpPr>
          <p:cNvPr id="8" name="Rectangle 7">
            <a:extLst>
              <a:ext uri="{FF2B5EF4-FFF2-40B4-BE49-F238E27FC236}">
                <a16:creationId xmlns:a16="http://schemas.microsoft.com/office/drawing/2014/main" id="{90A90433-FA69-463E-BFF8-8D44B09E964C}"/>
              </a:ext>
            </a:extLst>
          </p:cNvPr>
          <p:cNvSpPr/>
          <p:nvPr/>
        </p:nvSpPr>
        <p:spPr>
          <a:xfrm>
            <a:off x="482162" y="6543318"/>
            <a:ext cx="11227676" cy="276999"/>
          </a:xfrm>
          <a:prstGeom prst="rect">
            <a:avLst/>
          </a:prstGeom>
        </p:spPr>
        <p:txBody>
          <a:bodyPr wrap="square">
            <a:spAutoFit/>
          </a:bodyPr>
          <a:lstStyle/>
          <a:p>
            <a:pPr algn="ctr" defTabSz="914400">
              <a:defRPr/>
            </a:pPr>
            <a:r>
              <a:rPr lang="en-GB" sz="1200" dirty="0"/>
              <a:t>Guido Zuccon, Bevan Koopman, Peter </a:t>
            </a:r>
            <a:r>
              <a:rPr lang="en-GB" sz="1200" dirty="0" err="1"/>
              <a:t>Bruza</a:t>
            </a:r>
            <a:r>
              <a:rPr lang="en-GB" sz="1200" dirty="0"/>
              <a:t>, and Leif Azzopardi. </a:t>
            </a:r>
            <a:r>
              <a:rPr lang="en-GB" sz="1200" dirty="0">
                <a:hlinkClick r:id="rId5"/>
              </a:rPr>
              <a:t>Integrating and evaluating neural word embeddings in information retrieval</a:t>
            </a:r>
            <a:r>
              <a:rPr lang="en-GB" sz="1200" dirty="0"/>
              <a:t>. In ADCS, 2015.</a:t>
            </a:r>
          </a:p>
        </p:txBody>
      </p:sp>
      <p:pic>
        <p:nvPicPr>
          <p:cNvPr id="9" name="Picture 8">
            <a:extLst>
              <a:ext uri="{FF2B5EF4-FFF2-40B4-BE49-F238E27FC236}">
                <a16:creationId xmlns:a16="http://schemas.microsoft.com/office/drawing/2014/main" id="{B02A9670-897A-4144-A20E-BCF17964F080}"/>
              </a:ext>
            </a:extLst>
          </p:cNvPr>
          <p:cNvPicPr>
            <a:picLocks noChangeAspect="1"/>
          </p:cNvPicPr>
          <p:nvPr/>
        </p:nvPicPr>
        <p:blipFill>
          <a:blip r:embed="rId6"/>
          <a:stretch>
            <a:fillRect/>
          </a:stretch>
        </p:blipFill>
        <p:spPr>
          <a:xfrm>
            <a:off x="1263517" y="4230098"/>
            <a:ext cx="4264191" cy="2192077"/>
          </a:xfrm>
          <a:prstGeom prst="rect">
            <a:avLst/>
          </a:prstGeom>
        </p:spPr>
      </p:pic>
    </p:spTree>
    <p:extLst>
      <p:ext uri="{BB962C8B-B14F-4D97-AF65-F5344CB8AC3E}">
        <p14:creationId xmlns:p14="http://schemas.microsoft.com/office/powerpoint/2010/main" val="719009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t>Vocabulary mismatch</a:t>
            </a:r>
          </a:p>
          <a:p>
            <a:r>
              <a:rPr lang="en-US" sz="2400" dirty="0">
                <a:solidFill>
                  <a:schemeClr val="bg1">
                    <a:lumMod val="85000"/>
                  </a:schemeClr>
                </a:solidFill>
              </a:rPr>
              <a:t>Term aboutness</a:t>
            </a:r>
          </a:p>
        </p:txBody>
      </p:sp>
      <p:grpSp>
        <p:nvGrpSpPr>
          <p:cNvPr id="6" name="Group 5">
            <a:extLst>
              <a:ext uri="{FF2B5EF4-FFF2-40B4-BE49-F238E27FC236}">
                <a16:creationId xmlns:a16="http://schemas.microsoft.com/office/drawing/2014/main" id="{CAFE6BC5-C706-4C9D-BD25-6B6A61CCA337}"/>
              </a:ext>
            </a:extLst>
          </p:cNvPr>
          <p:cNvGrpSpPr/>
          <p:nvPr/>
        </p:nvGrpSpPr>
        <p:grpSpPr>
          <a:xfrm>
            <a:off x="5751087" y="1392621"/>
            <a:ext cx="3766484" cy="532284"/>
            <a:chOff x="5615789" y="1392621"/>
            <a:chExt cx="3766484" cy="532284"/>
          </a:xfrm>
        </p:grpSpPr>
        <p:sp>
          <p:nvSpPr>
            <p:cNvPr id="32" name="Rectangle 31">
              <a:extLst>
                <a:ext uri="{FF2B5EF4-FFF2-40B4-BE49-F238E27FC236}">
                  <a16:creationId xmlns:a16="http://schemas.microsoft.com/office/drawing/2014/main" id="{ECDC5073-464D-4EA0-B716-B0774F40BFEC}"/>
                </a:ext>
              </a:extLst>
            </p:cNvPr>
            <p:cNvSpPr/>
            <p:nvPr/>
          </p:nvSpPr>
          <p:spPr>
            <a:xfrm>
              <a:off x="5615789" y="1392621"/>
              <a:ext cx="3766484" cy="532284"/>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8393A10-4922-4536-9572-46C8A70FF7A6}"/>
                </a:ext>
              </a:extLst>
            </p:cNvPr>
            <p:cNvSpPr/>
            <p:nvPr/>
          </p:nvSpPr>
          <p:spPr>
            <a:xfrm rot="604810">
              <a:off x="8817900" y="1488028"/>
              <a:ext cx="236846" cy="236846"/>
            </a:xfrm>
            <a:prstGeom prst="ellipse">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Rounded Corners 34">
              <a:extLst>
                <a:ext uri="{FF2B5EF4-FFF2-40B4-BE49-F238E27FC236}">
                  <a16:creationId xmlns:a16="http://schemas.microsoft.com/office/drawing/2014/main" id="{E2C94C0F-FD81-466B-A24D-35BB8E0DCA0C}"/>
                </a:ext>
              </a:extLst>
            </p:cNvPr>
            <p:cNvSpPr/>
            <p:nvPr/>
          </p:nvSpPr>
          <p:spPr>
            <a:xfrm rot="2404810">
              <a:off x="9007556" y="1727961"/>
              <a:ext cx="158117" cy="316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TextBox 4">
              <a:extLst>
                <a:ext uri="{FF2B5EF4-FFF2-40B4-BE49-F238E27FC236}">
                  <a16:creationId xmlns:a16="http://schemas.microsoft.com/office/drawing/2014/main" id="{9E65C999-6C34-415E-A3F4-6D915F1D3FDF}"/>
                </a:ext>
              </a:extLst>
            </p:cNvPr>
            <p:cNvSpPr txBox="1"/>
            <p:nvPr/>
          </p:nvSpPr>
          <p:spPr>
            <a:xfrm>
              <a:off x="5689487" y="1480301"/>
              <a:ext cx="1914873" cy="369332"/>
            </a:xfrm>
            <a:prstGeom prst="rect">
              <a:avLst/>
            </a:prstGeom>
            <a:noFill/>
          </p:spPr>
          <p:txBody>
            <a:bodyPr wrap="square" rtlCol="0">
              <a:spAutoFit/>
            </a:bodyPr>
            <a:lstStyle/>
            <a:p>
              <a:r>
                <a:rPr lang="en-US" dirty="0" err="1"/>
                <a:t>uk</a:t>
              </a:r>
              <a:r>
                <a:rPr lang="en-US" dirty="0"/>
                <a:t> prime minister</a:t>
              </a:r>
              <a:endParaRPr lang="en-GB" dirty="0"/>
            </a:p>
          </p:txBody>
        </p:sp>
      </p:grpSp>
      <p:sp>
        <p:nvSpPr>
          <p:cNvPr id="54" name="Rectangle: Folded Corner 53">
            <a:extLst>
              <a:ext uri="{FF2B5EF4-FFF2-40B4-BE49-F238E27FC236}">
                <a16:creationId xmlns:a16="http://schemas.microsoft.com/office/drawing/2014/main" id="{654DA7C1-6419-4EE6-930D-F835781437A6}"/>
              </a:ext>
            </a:extLst>
          </p:cNvPr>
          <p:cNvSpPr/>
          <p:nvPr/>
        </p:nvSpPr>
        <p:spPr>
          <a:xfrm>
            <a:off x="7524887" y="2657361"/>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5" name="Rectangle 54">
            <a:extLst>
              <a:ext uri="{FF2B5EF4-FFF2-40B4-BE49-F238E27FC236}">
                <a16:creationId xmlns:a16="http://schemas.microsoft.com/office/drawing/2014/main" id="{7583E1AA-C469-4C09-999A-0E18A4571920}"/>
              </a:ext>
            </a:extLst>
          </p:cNvPr>
          <p:cNvSpPr/>
          <p:nvPr/>
        </p:nvSpPr>
        <p:spPr>
          <a:xfrm>
            <a:off x="7622221" y="2783070"/>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71D387DC-CAE3-4CED-B805-A9570F93FE5A}"/>
              </a:ext>
            </a:extLst>
          </p:cNvPr>
          <p:cNvSpPr/>
          <p:nvPr/>
        </p:nvSpPr>
        <p:spPr>
          <a:xfrm>
            <a:off x="7622221" y="2898543"/>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2B9A445-2925-480B-A03A-2232534E6112}"/>
              </a:ext>
            </a:extLst>
          </p:cNvPr>
          <p:cNvSpPr/>
          <p:nvPr/>
        </p:nvSpPr>
        <p:spPr>
          <a:xfrm>
            <a:off x="7622221" y="301401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FF1C9A5C-D6BE-42F3-A0E5-1A0D5973BC05}"/>
              </a:ext>
            </a:extLst>
          </p:cNvPr>
          <p:cNvSpPr/>
          <p:nvPr/>
        </p:nvSpPr>
        <p:spPr>
          <a:xfrm>
            <a:off x="7622221" y="312723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0FF0F2D4-6F25-463E-9E0A-E83A69B13020}"/>
              </a:ext>
            </a:extLst>
          </p:cNvPr>
          <p:cNvSpPr/>
          <p:nvPr/>
        </p:nvSpPr>
        <p:spPr>
          <a:xfrm>
            <a:off x="7622221" y="324045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F823AF07-18DD-416A-AA21-5B3614BDC2D9}"/>
              </a:ext>
            </a:extLst>
          </p:cNvPr>
          <p:cNvSpPr/>
          <p:nvPr/>
        </p:nvSpPr>
        <p:spPr>
          <a:xfrm>
            <a:off x="7622221" y="335449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2B968BFE-6231-44F2-8173-29E44508FF12}"/>
              </a:ext>
            </a:extLst>
          </p:cNvPr>
          <p:cNvSpPr/>
          <p:nvPr/>
        </p:nvSpPr>
        <p:spPr>
          <a:xfrm>
            <a:off x="7622221" y="346771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C58F661-31F4-4E31-8D35-5F801D97D5C2}"/>
              </a:ext>
            </a:extLst>
          </p:cNvPr>
          <p:cNvSpPr/>
          <p:nvPr/>
        </p:nvSpPr>
        <p:spPr>
          <a:xfrm>
            <a:off x="8081496" y="301401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26CC6020-D4B6-4FDD-BC20-8466A4FA5E66}"/>
              </a:ext>
            </a:extLst>
          </p:cNvPr>
          <p:cNvSpPr/>
          <p:nvPr/>
        </p:nvSpPr>
        <p:spPr>
          <a:xfrm>
            <a:off x="8215631" y="301401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FF2B5EF4-FFF2-40B4-BE49-F238E27FC236}">
                <a16:creationId xmlns:a16="http://schemas.microsoft.com/office/drawing/2014/main" id="{085C081B-8ADD-4EBB-8714-4BB4E191A055}"/>
              </a:ext>
            </a:extLst>
          </p:cNvPr>
          <p:cNvCxnSpPr>
            <a:cxnSpLocks/>
            <a:endCxn id="25" idx="1"/>
          </p:cNvCxnSpPr>
          <p:nvPr/>
        </p:nvCxnSpPr>
        <p:spPr>
          <a:xfrm>
            <a:off x="8215631" y="3053326"/>
            <a:ext cx="1053553" cy="249379"/>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B0B75EF1-1935-497F-80F9-68275D292B37}"/>
              </a:ext>
            </a:extLst>
          </p:cNvPr>
          <p:cNvSpPr>
            <a:spLocks noGrp="1"/>
          </p:cNvSpPr>
          <p:nvPr>
            <p:ph idx="1"/>
          </p:nvPr>
        </p:nvSpPr>
        <p:spPr>
          <a:xfrm>
            <a:off x="5533697" y="4293476"/>
            <a:ext cx="5912069" cy="2117834"/>
          </a:xfrm>
        </p:spPr>
        <p:txBody>
          <a:bodyPr anchor="t">
            <a:normAutofit/>
          </a:bodyPr>
          <a:lstStyle/>
          <a:p>
            <a:pPr marL="0" indent="0">
              <a:spcBef>
                <a:spcPts val="1800"/>
              </a:spcBef>
              <a:buNone/>
            </a:pPr>
            <a:r>
              <a:rPr lang="en-US" sz="1900" dirty="0"/>
              <a:t>The query and the document may refer to the same concept using different vocabularies</a:t>
            </a:r>
          </a:p>
          <a:p>
            <a:pPr marL="0" indent="0">
              <a:spcBef>
                <a:spcPts val="1800"/>
              </a:spcBef>
              <a:buNone/>
            </a:pPr>
            <a:r>
              <a:rPr lang="en-US" sz="1900" dirty="0"/>
              <a:t>Tip: consider expanding the query or matching the query terms with the document terms in a latent space</a:t>
            </a:r>
            <a:endParaRPr lang="en-GB" sz="1900" dirty="0"/>
          </a:p>
        </p:txBody>
      </p:sp>
      <p:sp>
        <p:nvSpPr>
          <p:cNvPr id="25" name="TextBox 24">
            <a:extLst>
              <a:ext uri="{FF2B5EF4-FFF2-40B4-BE49-F238E27FC236}">
                <a16:creationId xmlns:a16="http://schemas.microsoft.com/office/drawing/2014/main" id="{1A5BAB70-5241-42E0-B324-3E09AFB3D6C7}"/>
              </a:ext>
            </a:extLst>
          </p:cNvPr>
          <p:cNvSpPr txBox="1"/>
          <p:nvPr/>
        </p:nvSpPr>
        <p:spPr>
          <a:xfrm>
            <a:off x="9269184" y="3118039"/>
            <a:ext cx="1358595" cy="369332"/>
          </a:xfrm>
          <a:prstGeom prst="rect">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dirty="0" err="1"/>
              <a:t>theresa</a:t>
            </a:r>
            <a:r>
              <a:rPr lang="en-US" dirty="0"/>
              <a:t> may</a:t>
            </a:r>
            <a:endParaRPr lang="en-GB" dirty="0"/>
          </a:p>
        </p:txBody>
      </p:sp>
    </p:spTree>
    <p:extLst>
      <p:ext uri="{BB962C8B-B14F-4D97-AF65-F5344CB8AC3E}">
        <p14:creationId xmlns:p14="http://schemas.microsoft.com/office/powerpoint/2010/main" val="3576198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t>Term aboutness</a:t>
            </a:r>
          </a:p>
        </p:txBody>
      </p:sp>
      <p:grpSp>
        <p:nvGrpSpPr>
          <p:cNvPr id="6" name="Group 5">
            <a:extLst>
              <a:ext uri="{FF2B5EF4-FFF2-40B4-BE49-F238E27FC236}">
                <a16:creationId xmlns:a16="http://schemas.microsoft.com/office/drawing/2014/main" id="{CAFE6BC5-C706-4C9D-BD25-6B6A61CCA337}"/>
              </a:ext>
            </a:extLst>
          </p:cNvPr>
          <p:cNvGrpSpPr/>
          <p:nvPr/>
        </p:nvGrpSpPr>
        <p:grpSpPr>
          <a:xfrm>
            <a:off x="5751087" y="977462"/>
            <a:ext cx="3766484" cy="532284"/>
            <a:chOff x="5615789" y="1392621"/>
            <a:chExt cx="3766484" cy="532284"/>
          </a:xfrm>
        </p:grpSpPr>
        <p:sp>
          <p:nvSpPr>
            <p:cNvPr id="32" name="Rectangle 31">
              <a:extLst>
                <a:ext uri="{FF2B5EF4-FFF2-40B4-BE49-F238E27FC236}">
                  <a16:creationId xmlns:a16="http://schemas.microsoft.com/office/drawing/2014/main" id="{ECDC5073-464D-4EA0-B716-B0774F40BFEC}"/>
                </a:ext>
              </a:extLst>
            </p:cNvPr>
            <p:cNvSpPr/>
            <p:nvPr/>
          </p:nvSpPr>
          <p:spPr>
            <a:xfrm>
              <a:off x="5615789" y="1392621"/>
              <a:ext cx="3766484" cy="532284"/>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8393A10-4922-4536-9572-46C8A70FF7A6}"/>
                </a:ext>
              </a:extLst>
            </p:cNvPr>
            <p:cNvSpPr/>
            <p:nvPr/>
          </p:nvSpPr>
          <p:spPr>
            <a:xfrm rot="604810">
              <a:off x="8817900" y="1488028"/>
              <a:ext cx="236846" cy="236846"/>
            </a:xfrm>
            <a:prstGeom prst="ellipse">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Rounded Corners 34">
              <a:extLst>
                <a:ext uri="{FF2B5EF4-FFF2-40B4-BE49-F238E27FC236}">
                  <a16:creationId xmlns:a16="http://schemas.microsoft.com/office/drawing/2014/main" id="{E2C94C0F-FD81-466B-A24D-35BB8E0DCA0C}"/>
                </a:ext>
              </a:extLst>
            </p:cNvPr>
            <p:cNvSpPr/>
            <p:nvPr/>
          </p:nvSpPr>
          <p:spPr>
            <a:xfrm rot="2404810">
              <a:off x="9007556" y="1727961"/>
              <a:ext cx="158117" cy="31624"/>
            </a:xfrm>
            <a:prstGeom prst="roundRect">
              <a:avLst/>
            </a:prstGeom>
            <a:solidFill>
              <a:schemeClr val="tx1">
                <a:lumMod val="65000"/>
                <a:lumOff val="3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TextBox 4">
              <a:extLst>
                <a:ext uri="{FF2B5EF4-FFF2-40B4-BE49-F238E27FC236}">
                  <a16:creationId xmlns:a16="http://schemas.microsoft.com/office/drawing/2014/main" id="{9E65C999-6C34-415E-A3F4-6D915F1D3FDF}"/>
                </a:ext>
              </a:extLst>
            </p:cNvPr>
            <p:cNvSpPr txBox="1"/>
            <p:nvPr/>
          </p:nvSpPr>
          <p:spPr>
            <a:xfrm>
              <a:off x="5689487" y="1480301"/>
              <a:ext cx="1914873" cy="369332"/>
            </a:xfrm>
            <a:prstGeom prst="rect">
              <a:avLst/>
            </a:prstGeom>
            <a:noFill/>
          </p:spPr>
          <p:txBody>
            <a:bodyPr wrap="square" rtlCol="0">
              <a:spAutoFit/>
            </a:bodyPr>
            <a:lstStyle/>
            <a:p>
              <a:r>
                <a:rPr lang="en-US" dirty="0" err="1"/>
                <a:t>albuquerque</a:t>
              </a:r>
              <a:endParaRPr lang="en-GB" dirty="0"/>
            </a:p>
          </p:txBody>
        </p:sp>
      </p:grpSp>
      <p:sp>
        <p:nvSpPr>
          <p:cNvPr id="79" name="Content Placeholder 2">
            <a:extLst>
              <a:ext uri="{FF2B5EF4-FFF2-40B4-BE49-F238E27FC236}">
                <a16:creationId xmlns:a16="http://schemas.microsoft.com/office/drawing/2014/main" id="{B0B75EF1-1935-497F-80F9-68275D292B37}"/>
              </a:ext>
            </a:extLst>
          </p:cNvPr>
          <p:cNvSpPr>
            <a:spLocks noGrp="1"/>
          </p:cNvSpPr>
          <p:nvPr>
            <p:ph idx="1"/>
          </p:nvPr>
        </p:nvSpPr>
        <p:spPr>
          <a:xfrm>
            <a:off x="5533697" y="4293476"/>
            <a:ext cx="5912069" cy="2117834"/>
          </a:xfrm>
        </p:spPr>
        <p:txBody>
          <a:bodyPr anchor="t">
            <a:normAutofit/>
          </a:bodyPr>
          <a:lstStyle/>
          <a:p>
            <a:pPr marL="0" indent="0">
              <a:spcBef>
                <a:spcPts val="1800"/>
              </a:spcBef>
              <a:buNone/>
            </a:pPr>
            <a:r>
              <a:rPr lang="en-US" sz="1900" dirty="0"/>
              <a:t>By inspecting other terms in the document we may infer if the document is </a:t>
            </a:r>
            <a:r>
              <a:rPr lang="en-US" sz="1900" i="1" dirty="0"/>
              <a:t>about</a:t>
            </a:r>
            <a:r>
              <a:rPr lang="en-US" sz="1900" dirty="0"/>
              <a:t> the query term</a:t>
            </a:r>
          </a:p>
          <a:p>
            <a:pPr marL="0" indent="0">
              <a:spcBef>
                <a:spcPts val="1800"/>
              </a:spcBef>
              <a:buNone/>
            </a:pPr>
            <a:r>
              <a:rPr lang="en-US" sz="1900" dirty="0"/>
              <a:t>Tip: consider expanding the query or matching the query terms with the document terms in a latent space</a:t>
            </a:r>
            <a:endParaRPr lang="en-GB" sz="1900" dirty="0"/>
          </a:p>
        </p:txBody>
      </p:sp>
      <p:pic>
        <p:nvPicPr>
          <p:cNvPr id="25" name="Content Placeholder 3">
            <a:extLst>
              <a:ext uri="{FF2B5EF4-FFF2-40B4-BE49-F238E27FC236}">
                <a16:creationId xmlns:a16="http://schemas.microsoft.com/office/drawing/2014/main" id="{AA1233BF-23A0-4960-B472-6B2F3DD90B6B}"/>
              </a:ext>
            </a:extLst>
          </p:cNvPr>
          <p:cNvPicPr>
            <a:picLocks noChangeAspect="1"/>
          </p:cNvPicPr>
          <p:nvPr/>
        </p:nvPicPr>
        <p:blipFill rotWithShape="1">
          <a:blip r:embed="rId2"/>
          <a:srcRect l="2948" r="5030" b="60580"/>
          <a:stretch/>
        </p:blipFill>
        <p:spPr>
          <a:xfrm>
            <a:off x="5002742" y="1809707"/>
            <a:ext cx="3389183" cy="1636233"/>
          </a:xfrm>
          <a:prstGeom prst="rect">
            <a:avLst/>
          </a:prstGeom>
        </p:spPr>
      </p:pic>
      <p:sp>
        <p:nvSpPr>
          <p:cNvPr id="26" name="TextBox 25">
            <a:extLst>
              <a:ext uri="{FF2B5EF4-FFF2-40B4-BE49-F238E27FC236}">
                <a16:creationId xmlns:a16="http://schemas.microsoft.com/office/drawing/2014/main" id="{A8A451DD-8671-4F28-BB5C-3C3442188C74}"/>
              </a:ext>
            </a:extLst>
          </p:cNvPr>
          <p:cNvSpPr txBox="1"/>
          <p:nvPr/>
        </p:nvSpPr>
        <p:spPr>
          <a:xfrm>
            <a:off x="5524639" y="3411082"/>
            <a:ext cx="2345387" cy="307777"/>
          </a:xfrm>
          <a:prstGeom prst="rect">
            <a:avLst/>
          </a:prstGeom>
          <a:solidFill>
            <a:schemeClr val="bg1"/>
          </a:solidFill>
        </p:spPr>
        <p:txBody>
          <a:bodyPr wrap="none" rtlCol="0">
            <a:spAutoFit/>
          </a:bodyPr>
          <a:lstStyle/>
          <a:p>
            <a:pPr algn="ctr"/>
            <a:r>
              <a:rPr lang="en-US" sz="1400" dirty="0"/>
              <a:t>Passage </a:t>
            </a:r>
            <a:r>
              <a:rPr lang="en-US" sz="1400" i="1" dirty="0"/>
              <a:t>about</a:t>
            </a:r>
            <a:r>
              <a:rPr lang="en-US" sz="1400" dirty="0"/>
              <a:t> Albuquerque</a:t>
            </a:r>
            <a:endParaRPr lang="en-GB" sz="1400" dirty="0"/>
          </a:p>
        </p:txBody>
      </p:sp>
      <p:sp>
        <p:nvSpPr>
          <p:cNvPr id="27" name="TextBox 26">
            <a:extLst>
              <a:ext uri="{FF2B5EF4-FFF2-40B4-BE49-F238E27FC236}">
                <a16:creationId xmlns:a16="http://schemas.microsoft.com/office/drawing/2014/main" id="{EF23C111-D18F-4F6C-93B3-76B5496212BB}"/>
              </a:ext>
            </a:extLst>
          </p:cNvPr>
          <p:cNvSpPr txBox="1"/>
          <p:nvPr/>
        </p:nvSpPr>
        <p:spPr>
          <a:xfrm>
            <a:off x="8953039" y="3412473"/>
            <a:ext cx="2645148" cy="307777"/>
          </a:xfrm>
          <a:prstGeom prst="rect">
            <a:avLst/>
          </a:prstGeom>
          <a:solidFill>
            <a:schemeClr val="bg1"/>
          </a:solidFill>
        </p:spPr>
        <p:txBody>
          <a:bodyPr wrap="none" rtlCol="0">
            <a:spAutoFit/>
          </a:bodyPr>
          <a:lstStyle/>
          <a:p>
            <a:pPr algn="ctr"/>
            <a:r>
              <a:rPr lang="en-US" sz="1400" dirty="0"/>
              <a:t>Passage </a:t>
            </a:r>
            <a:r>
              <a:rPr lang="en-US" sz="1400" i="1" dirty="0"/>
              <a:t>not about </a:t>
            </a:r>
            <a:r>
              <a:rPr lang="en-US" sz="1400" dirty="0"/>
              <a:t>Albuquerque</a:t>
            </a:r>
            <a:endParaRPr lang="en-GB" sz="1400" dirty="0"/>
          </a:p>
        </p:txBody>
      </p:sp>
      <p:pic>
        <p:nvPicPr>
          <p:cNvPr id="28" name="Content Placeholder 3">
            <a:extLst>
              <a:ext uri="{FF2B5EF4-FFF2-40B4-BE49-F238E27FC236}">
                <a16:creationId xmlns:a16="http://schemas.microsoft.com/office/drawing/2014/main" id="{F5681CD1-E2BA-4DEA-A61A-5323A5F6C8C9}"/>
              </a:ext>
            </a:extLst>
          </p:cNvPr>
          <p:cNvPicPr>
            <a:picLocks noChangeAspect="1"/>
          </p:cNvPicPr>
          <p:nvPr/>
        </p:nvPicPr>
        <p:blipFill rotWithShape="1">
          <a:blip r:embed="rId2"/>
          <a:srcRect l="2948" t="51896" r="5030" b="9607"/>
          <a:stretch/>
        </p:blipFill>
        <p:spPr>
          <a:xfrm>
            <a:off x="8542693" y="1809707"/>
            <a:ext cx="3389183" cy="1597936"/>
          </a:xfrm>
          <a:prstGeom prst="rect">
            <a:avLst/>
          </a:prstGeom>
        </p:spPr>
      </p:pic>
    </p:spTree>
    <p:extLst>
      <p:ext uri="{BB962C8B-B14F-4D97-AF65-F5344CB8AC3E}">
        <p14:creationId xmlns:p14="http://schemas.microsoft.com/office/powerpoint/2010/main" val="2516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219"/>
          <p:cNvSpPr>
            <a:spLocks noGrp="1"/>
          </p:cNvSpPr>
          <p:nvPr>
            <p:ph type="title"/>
          </p:nvPr>
        </p:nvSpPr>
        <p:spPr/>
        <p:txBody>
          <a:bodyPr>
            <a:noAutofit/>
          </a:bodyPr>
          <a:lstStyle/>
          <a:p>
            <a:r>
              <a:rPr lang="en-US" sz="4400" dirty="0"/>
              <a:t>neural networks</a:t>
            </a:r>
            <a:endParaRPr lang="en-GB" sz="4400" dirty="0"/>
          </a:p>
        </p:txBody>
      </p:sp>
      <p:sp>
        <p:nvSpPr>
          <p:cNvPr id="3" name="Text Placeholder 2"/>
          <p:cNvSpPr>
            <a:spLocks noGrp="1"/>
          </p:cNvSpPr>
          <p:nvPr>
            <p:ph type="body" sz="half" idx="2"/>
          </p:nvPr>
        </p:nvSpPr>
        <p:spPr>
          <a:xfrm>
            <a:off x="1146704" y="2451100"/>
            <a:ext cx="6623917" cy="3844597"/>
          </a:xfrm>
        </p:spPr>
        <p:txBody>
          <a:bodyPr>
            <a:noAutofit/>
          </a:bodyPr>
          <a:lstStyle/>
          <a:p>
            <a:pPr>
              <a:lnSpc>
                <a:spcPct val="100000"/>
              </a:lnSpc>
              <a:spcBef>
                <a:spcPts val="1800"/>
              </a:spcBef>
            </a:pPr>
            <a:r>
              <a:rPr lang="en-US" sz="1800" dirty="0"/>
              <a:t>Chains of parameterized linear transforms (e.g., multiply weight, add bias) followed by non-linear functions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    Popular choices for </a:t>
            </a:r>
            <a:r>
              <a:rPr lang="el-GR" sz="1800" dirty="0"/>
              <a:t>σ</a:t>
            </a:r>
            <a:r>
              <a:rPr lang="en-US" sz="1800" dirty="0"/>
              <a:t>:</a:t>
            </a:r>
          </a:p>
          <a:p>
            <a:pPr>
              <a:lnSpc>
                <a:spcPct val="100000"/>
              </a:lnSpc>
              <a:spcBef>
                <a:spcPts val="1800"/>
              </a:spcBef>
            </a:pPr>
            <a:endParaRPr lang="en-US" sz="1800" dirty="0"/>
          </a:p>
          <a:p>
            <a:pPr>
              <a:lnSpc>
                <a:spcPct val="100000"/>
              </a:lnSpc>
              <a:spcBef>
                <a:spcPts val="1800"/>
              </a:spcBef>
            </a:pPr>
            <a:r>
              <a:rPr lang="en-US" sz="1800" dirty="0"/>
              <a:t>Parameters trained using backpropagation</a:t>
            </a:r>
          </a:p>
          <a:p>
            <a:pPr>
              <a:lnSpc>
                <a:spcPct val="100000"/>
              </a:lnSpc>
              <a:spcBef>
                <a:spcPts val="1800"/>
              </a:spcBef>
            </a:pPr>
            <a:r>
              <a:rPr lang="en-US" sz="1800" dirty="0"/>
              <a:t>E2E training over millions of samples in batched mode</a:t>
            </a:r>
          </a:p>
          <a:p>
            <a:pPr>
              <a:lnSpc>
                <a:spcPct val="100000"/>
              </a:lnSpc>
              <a:spcBef>
                <a:spcPts val="1800"/>
              </a:spcBef>
            </a:pPr>
            <a:r>
              <a:rPr lang="en-US" sz="1800" dirty="0"/>
              <a:t>Many choices of architecture and hyper-parameters</a:t>
            </a:r>
          </a:p>
        </p:txBody>
      </p:sp>
      <p:sp>
        <p:nvSpPr>
          <p:cNvPr id="4" name="Rounded Rectangle 3"/>
          <p:cNvSpPr/>
          <p:nvPr/>
        </p:nvSpPr>
        <p:spPr>
          <a:xfrm>
            <a:off x="8827430" y="4225802"/>
            <a:ext cx="1872319" cy="7114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 name="Rectangle 5"/>
          <p:cNvSpPr/>
          <p:nvPr/>
        </p:nvSpPr>
        <p:spPr>
          <a:xfrm>
            <a:off x="8827430" y="6208987"/>
            <a:ext cx="1872319" cy="268013"/>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Input</a:t>
            </a:r>
            <a:endParaRPr kumimoji="0" lang="en-GB" sz="1600" b="0"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8827430" y="5242033"/>
            <a:ext cx="1872319" cy="662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 name="Straight Arrow Connector 8"/>
          <p:cNvCxnSpPr>
            <a:stCxn id="6" idx="0"/>
            <a:endCxn id="7" idx="2"/>
          </p:cNvCxnSpPr>
          <p:nvPr/>
        </p:nvCxnSpPr>
        <p:spPr>
          <a:xfrm flipV="1">
            <a:off x="9763590" y="5904185"/>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7" idx="0"/>
            <a:endCxn id="4" idx="2"/>
          </p:cNvCxnSpPr>
          <p:nvPr/>
        </p:nvCxnSpPr>
        <p:spPr>
          <a:xfrm flipV="1">
            <a:off x="9763590" y="4937231"/>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8827430" y="2242617"/>
            <a:ext cx="1872319" cy="71142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Non-linearity</a:t>
            </a:r>
            <a:endParaRPr kumimoji="0" lang="en-GB" sz="1800" b="0" i="0" u="none" strike="noStrike" kern="0" cap="none" spc="0" normalizeH="0" baseline="0" noProof="0" dirty="0">
              <a:ln>
                <a:noFill/>
              </a:ln>
              <a:solidFill>
                <a:sysClr val="windowText" lastClr="000000"/>
              </a:solidFill>
              <a:effectLst/>
              <a:uLnTx/>
              <a:uFillTx/>
            </a:endParaRPr>
          </a:p>
        </p:txBody>
      </p:sp>
      <p:sp>
        <p:nvSpPr>
          <p:cNvPr id="66" name="Rectangle 65"/>
          <p:cNvSpPr/>
          <p:nvPr/>
        </p:nvSpPr>
        <p:spPr>
          <a:xfrm>
            <a:off x="8827430" y="3258848"/>
            <a:ext cx="1872319" cy="6621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Linear transform</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67" name="Straight Arrow Connector 66"/>
          <p:cNvCxnSpPr>
            <a:stCxn id="4" idx="0"/>
            <a:endCxn id="66" idx="2"/>
          </p:cNvCxnSpPr>
          <p:nvPr/>
        </p:nvCxnSpPr>
        <p:spPr>
          <a:xfrm flipV="1">
            <a:off x="9763590" y="3921000"/>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6" idx="0"/>
            <a:endCxn id="65" idx="2"/>
          </p:cNvCxnSpPr>
          <p:nvPr/>
        </p:nvCxnSpPr>
        <p:spPr>
          <a:xfrm flipV="1">
            <a:off x="9763590" y="2954046"/>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5" idx="0"/>
            <a:endCxn id="75" idx="2"/>
          </p:cNvCxnSpPr>
          <p:nvPr/>
        </p:nvCxnSpPr>
        <p:spPr>
          <a:xfrm flipV="1">
            <a:off x="9763590" y="1937815"/>
            <a:ext cx="0" cy="304802"/>
          </a:xfrm>
          <a:prstGeom prst="straightConnector1">
            <a:avLst/>
          </a:prstGeom>
          <a:ln w="38100">
            <a:solidFill>
              <a:schemeClr val="tx1">
                <a:lumMod val="65000"/>
                <a:lumOff val="3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8827430" y="1669802"/>
            <a:ext cx="1872319" cy="268013"/>
          </a:xfrm>
          <a:prstGeom prst="rect">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Predicted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26" name="Straight Connector 25"/>
          <p:cNvCxnSpPr/>
          <p:nvPr/>
        </p:nvCxnSpPr>
        <p:spPr>
          <a:xfrm>
            <a:off x="8509071" y="1691911"/>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509071" y="6465920"/>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8621053" y="1691912"/>
            <a:ext cx="2343" cy="4782743"/>
          </a:xfrm>
          <a:prstGeom prst="straightConnector1">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rot="16200000">
            <a:off x="7880089" y="3929394"/>
            <a:ext cx="1162559"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forward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99" name="TextBox 98"/>
          <p:cNvSpPr txBox="1"/>
          <p:nvPr/>
        </p:nvSpPr>
        <p:spPr>
          <a:xfrm rot="5400000">
            <a:off x="10385915" y="3929393"/>
            <a:ext cx="134351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backward  pass</a:t>
            </a:r>
            <a:endParaRPr kumimoji="0" lang="en-GB" sz="1400" b="0" i="0" u="none" strike="noStrike" kern="0" cap="none" spc="0" normalizeH="0" baseline="0" noProof="0" dirty="0">
              <a:ln>
                <a:noFill/>
              </a:ln>
              <a:solidFill>
                <a:sysClr val="windowText" lastClr="000000"/>
              </a:solidFill>
              <a:effectLst/>
              <a:uLnTx/>
              <a:uFillTx/>
            </a:endParaRPr>
          </a:p>
        </p:txBody>
      </p:sp>
      <p:sp>
        <p:nvSpPr>
          <p:cNvPr id="28" name="Rectangle 27"/>
          <p:cNvSpPr/>
          <p:nvPr/>
        </p:nvSpPr>
        <p:spPr>
          <a:xfrm>
            <a:off x="8827429" y="1007650"/>
            <a:ext cx="1872319" cy="2680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Expected output</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42" name="Straight Arrow Connector 41"/>
          <p:cNvCxnSpPr>
            <a:stCxn id="75" idx="0"/>
            <a:endCxn id="28" idx="2"/>
          </p:cNvCxnSpPr>
          <p:nvPr/>
        </p:nvCxnSpPr>
        <p:spPr>
          <a:xfrm flipH="1" flipV="1">
            <a:off x="9763589" y="1275663"/>
            <a:ext cx="1" cy="394139"/>
          </a:xfrm>
          <a:prstGeom prst="straightConnector1">
            <a:avLst/>
          </a:prstGeom>
          <a:ln w="12700">
            <a:solidFill>
              <a:schemeClr val="tx1">
                <a:lumMod val="65000"/>
                <a:lumOff val="35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090860" y="1275663"/>
            <a:ext cx="56749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loss</a:t>
            </a:r>
            <a:endParaRPr kumimoji="0" lang="en-GB" sz="1800" b="0" i="0" u="none" strike="noStrike" kern="0" cap="none" spc="0" normalizeH="0" baseline="0" noProof="0" dirty="0">
              <a:ln>
                <a:noFill/>
              </a:ln>
              <a:solidFill>
                <a:sysClr val="windowText" lastClr="000000"/>
              </a:solidFill>
              <a:effectLst/>
              <a:uLnTx/>
              <a:uFillTx/>
            </a:endParaRPr>
          </a:p>
        </p:txBody>
      </p:sp>
      <p:cxnSp>
        <p:nvCxnSpPr>
          <p:cNvPr id="94" name="Straight Connector 93"/>
          <p:cNvCxnSpPr/>
          <p:nvPr/>
        </p:nvCxnSpPr>
        <p:spPr>
          <a:xfrm rot="10800000">
            <a:off x="10786308" y="6210615"/>
            <a:ext cx="234950" cy="0"/>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699748" y="1345111"/>
            <a:ext cx="0" cy="230435"/>
          </a:xfrm>
          <a:prstGeom prst="line">
            <a:avLst/>
          </a:prstGeom>
          <a:ln w="12700">
            <a:solidFill>
              <a:schemeClr val="tx1">
                <a:lumMod val="65000"/>
                <a:lumOff val="3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8427437" y="3732643"/>
            <a:ext cx="4748658" cy="204032"/>
          </a:xfrm>
          <a:prstGeom prst="bentConnector3">
            <a:avLst>
              <a:gd name="adj1" fmla="val 22"/>
            </a:avLst>
          </a:prstGeom>
          <a:ln w="12700">
            <a:solidFill>
              <a:schemeClr val="tx1">
                <a:lumMod val="65000"/>
                <a:lumOff val="35000"/>
              </a:schemeClr>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180083" y="3513374"/>
            <a:ext cx="3031547" cy="868159"/>
            <a:chOff x="2092058" y="3091707"/>
            <a:chExt cx="3031547" cy="868159"/>
          </a:xfrm>
        </p:grpSpPr>
        <p:grpSp>
          <p:nvGrpSpPr>
            <p:cNvPr id="11" name="Group 10"/>
            <p:cNvGrpSpPr/>
            <p:nvPr/>
          </p:nvGrpSpPr>
          <p:grpSpPr>
            <a:xfrm>
              <a:off x="2092058" y="3091707"/>
              <a:ext cx="1150883" cy="868159"/>
              <a:chOff x="2092058" y="3081878"/>
              <a:chExt cx="1150883" cy="868159"/>
            </a:xfrm>
          </p:grpSpPr>
          <p:grpSp>
            <p:nvGrpSpPr>
              <p:cNvPr id="8" name="Group 7"/>
              <p:cNvGrpSpPr/>
              <p:nvPr/>
            </p:nvGrpSpPr>
            <p:grpSpPr>
              <a:xfrm>
                <a:off x="2092058" y="3081878"/>
                <a:ext cx="1150883" cy="591161"/>
                <a:chOff x="2050016" y="-571501"/>
                <a:chExt cx="1150883" cy="591161"/>
              </a:xfrm>
            </p:grpSpPr>
            <p:sp>
              <p:nvSpPr>
                <p:cNvPr id="2" name="Rectangle 1"/>
                <p:cNvSpPr/>
                <p:nvPr/>
              </p:nvSpPr>
              <p:spPr>
                <a:xfrm>
                  <a:off x="2050016" y="-571501"/>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6" name="Picture 2" descr="Activation tanh.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016" y="-551841"/>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2339093"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Tanh</a:t>
                </a:r>
                <a:endParaRPr kumimoji="0" lang="en-GB" sz="1200" b="0" i="0" u="none" strike="noStrike" kern="0" cap="none" spc="0" normalizeH="0" baseline="0" noProof="0" dirty="0">
                  <a:ln>
                    <a:noFill/>
                  </a:ln>
                  <a:solidFill>
                    <a:sysClr val="windowText" lastClr="000000"/>
                  </a:solidFill>
                  <a:effectLst/>
                  <a:uLnTx/>
                  <a:uFillTx/>
                </a:endParaRPr>
              </a:p>
            </p:txBody>
          </p:sp>
        </p:grpSp>
        <p:grpSp>
          <p:nvGrpSpPr>
            <p:cNvPr id="12" name="Group 11"/>
            <p:cNvGrpSpPr/>
            <p:nvPr/>
          </p:nvGrpSpPr>
          <p:grpSpPr>
            <a:xfrm>
              <a:off x="3972722" y="3091707"/>
              <a:ext cx="1150883" cy="858330"/>
              <a:chOff x="3972722" y="3091707"/>
              <a:chExt cx="1150883" cy="858330"/>
            </a:xfrm>
          </p:grpSpPr>
          <p:grpSp>
            <p:nvGrpSpPr>
              <p:cNvPr id="5" name="Group 4"/>
              <p:cNvGrpSpPr/>
              <p:nvPr/>
            </p:nvGrpSpPr>
            <p:grpSpPr>
              <a:xfrm>
                <a:off x="3972722" y="3091707"/>
                <a:ext cx="1150883" cy="591161"/>
                <a:chOff x="3432127" y="-532064"/>
                <a:chExt cx="1150883" cy="591161"/>
              </a:xfrm>
            </p:grpSpPr>
            <p:sp>
              <p:nvSpPr>
                <p:cNvPr id="30" name="Rectangle 29"/>
                <p:cNvSpPr/>
                <p:nvPr/>
              </p:nvSpPr>
              <p:spPr>
                <a:xfrm>
                  <a:off x="3432127" y="-532064"/>
                  <a:ext cx="1150883" cy="59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28" name="Picture 4" descr="Activation rectified linear.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127" y="-522234"/>
                  <a:ext cx="1143000" cy="57150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4215774" y="3673038"/>
                <a:ext cx="65689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ReLU</a:t>
                </a:r>
                <a:endParaRPr kumimoji="0" lang="en-GB" sz="12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42334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flipH="1">
            <a:off x="5513386" y="3091357"/>
            <a:ext cx="3300772"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ysClr val="windowText" lastClr="000000"/>
                </a:solidFill>
                <a:effectLst/>
                <a:uLnTx/>
                <a:uFillTx/>
              </a:rPr>
              <a:t>can’t</a:t>
            </a:r>
            <a:r>
              <a:rPr kumimoji="0" lang="en-US" sz="1600" b="0" i="0" u="none" strike="noStrike" kern="0" cap="none" spc="0" normalizeH="0" baseline="0" noProof="0" dirty="0">
                <a:ln>
                  <a:noFill/>
                </a:ln>
                <a:solidFill>
                  <a:sysClr val="windowText" lastClr="000000"/>
                </a:solidFill>
                <a:effectLst/>
                <a:uLnTx/>
                <a:uFillTx/>
              </a:rPr>
              <a:t> separate using a linear model!</a:t>
            </a:r>
            <a:endParaRPr kumimoji="0" lang="en-GB" sz="1600" b="0" i="0" u="none" strike="noStrike" kern="0" cap="none" spc="0" normalizeH="0" baseline="0" noProof="0" dirty="0">
              <a:ln>
                <a:noFill/>
              </a:ln>
              <a:solidFill>
                <a:sysClr val="windowText" lastClr="000000"/>
              </a:solidFill>
              <a:effectLst/>
              <a:uLnTx/>
              <a:uFillTx/>
            </a:endParaRPr>
          </a:p>
        </p:txBody>
      </p:sp>
      <p:graphicFrame>
        <p:nvGraphicFramePr>
          <p:cNvPr id="52" name="Content Placeholder 3"/>
          <p:cNvGraphicFramePr>
            <a:graphicFrameLocks/>
          </p:cNvGraphicFramePr>
          <p:nvPr>
            <p:extLst/>
          </p:nvPr>
        </p:nvGraphicFramePr>
        <p:xfrm>
          <a:off x="5513386" y="1312261"/>
          <a:ext cx="4375830" cy="1645920"/>
        </p:xfrm>
        <a:graphic>
          <a:graphicData uri="http://schemas.openxmlformats.org/drawingml/2006/table">
            <a:tbl>
              <a:tblPr>
                <a:effectLst>
                  <a:outerShdw blurRad="50800" dist="38100" dir="2700000" algn="tl" rotWithShape="0">
                    <a:prstClr val="black">
                      <a:alpha val="40000"/>
                    </a:prstClr>
                  </a:outerShdw>
                </a:effectLst>
                <a:tableStyleId>{7E9639D4-E3E2-4D34-9284-5A2195B3D0D7}</a:tableStyleId>
              </a:tblPr>
              <a:tblGrid>
                <a:gridCol w="875166">
                  <a:extLst>
                    <a:ext uri="{9D8B030D-6E8A-4147-A177-3AD203B41FA5}">
                      <a16:colId xmlns:a16="http://schemas.microsoft.com/office/drawing/2014/main" val="4141558575"/>
                    </a:ext>
                  </a:extLst>
                </a:gridCol>
                <a:gridCol w="875166">
                  <a:extLst>
                    <a:ext uri="{9D8B030D-6E8A-4147-A177-3AD203B41FA5}">
                      <a16:colId xmlns:a16="http://schemas.microsoft.com/office/drawing/2014/main" val="1612761952"/>
                    </a:ext>
                  </a:extLst>
                </a:gridCol>
                <a:gridCol w="875166">
                  <a:extLst>
                    <a:ext uri="{9D8B030D-6E8A-4147-A177-3AD203B41FA5}">
                      <a16:colId xmlns:a16="http://schemas.microsoft.com/office/drawing/2014/main" val="3347973177"/>
                    </a:ext>
                  </a:extLst>
                </a:gridCol>
                <a:gridCol w="875166">
                  <a:extLst>
                    <a:ext uri="{9D8B030D-6E8A-4147-A177-3AD203B41FA5}">
                      <a16:colId xmlns:a16="http://schemas.microsoft.com/office/drawing/2014/main" val="1926100497"/>
                    </a:ext>
                  </a:extLst>
                </a:gridCol>
                <a:gridCol w="875166">
                  <a:extLst>
                    <a:ext uri="{9D8B030D-6E8A-4147-A177-3AD203B41FA5}">
                      <a16:colId xmlns:a16="http://schemas.microsoft.com/office/drawing/2014/main" val="3957035402"/>
                    </a:ext>
                  </a:extLst>
                </a:gridCol>
              </a:tblGrid>
              <a:tr h="260295">
                <a:tc gridSpan="4">
                  <a:txBody>
                    <a:bodyPr/>
                    <a:lstStyle/>
                    <a:p>
                      <a:pPr algn="ctr"/>
                      <a:r>
                        <a:rPr lang="en-US" sz="1200" b="1" dirty="0"/>
                        <a:t>Input features</a:t>
                      </a:r>
                      <a:endParaRPr lang="en-GB" sz="12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rowSpan="2">
                  <a:txBody>
                    <a:bodyPr/>
                    <a:lstStyle/>
                    <a:p>
                      <a:pPr algn="ctr"/>
                      <a:r>
                        <a:rPr lang="en-US" sz="1200" b="1" dirty="0"/>
                        <a:t>Label</a:t>
                      </a:r>
                      <a:endParaRPr lang="en-GB" sz="1200" b="1"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108797"/>
                  </a:ext>
                </a:extLst>
              </a:tr>
              <a:tr h="260295">
                <a:tc>
                  <a:txBody>
                    <a:bodyPr/>
                    <a:lstStyle/>
                    <a:p>
                      <a:pPr algn="ctr"/>
                      <a:r>
                        <a:rPr lang="en-US" sz="1200" dirty="0"/>
                        <a:t>surface</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err="1"/>
                        <a:t>kerberos</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book</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library</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GB"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880738"/>
                  </a:ext>
                </a:extLst>
              </a:tr>
              <a:tr h="260295">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49229908"/>
                  </a:ext>
                </a:extLst>
              </a:tr>
              <a:tr h="260295">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21547804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11539995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25131586"/>
                  </a:ext>
                </a:extLst>
              </a:tr>
            </a:tbl>
          </a:graphicData>
        </a:graphic>
      </p:graphicFrame>
      <p:cxnSp>
        <p:nvCxnSpPr>
          <p:cNvPr id="56" name="Curved Connector 55"/>
          <p:cNvCxnSpPr>
            <a:stCxn id="5" idx="1"/>
          </p:cNvCxnSpPr>
          <p:nvPr/>
        </p:nvCxnSpPr>
        <p:spPr>
          <a:xfrm flipV="1">
            <a:off x="8814158" y="2958181"/>
            <a:ext cx="638482" cy="302453"/>
          </a:xfrm>
          <a:prstGeom prst="curvedConnector2">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9101454" y="3437285"/>
            <a:ext cx="2764792" cy="3107237"/>
            <a:chOff x="8590596" y="3110070"/>
            <a:chExt cx="2764792" cy="3107237"/>
          </a:xfrm>
        </p:grpSpPr>
        <p:sp>
          <p:nvSpPr>
            <p:cNvPr id="106" name="Rectangle 105"/>
            <p:cNvSpPr/>
            <p:nvPr/>
          </p:nvSpPr>
          <p:spPr>
            <a:xfrm>
              <a:off x="9290104"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library</a:t>
              </a:r>
              <a:endParaRPr kumimoji="0" lang="en-GB" sz="1050" b="0" i="0" u="none" strike="noStrike" kern="0" cap="none" spc="0" normalizeH="0" baseline="0" noProof="0" dirty="0">
                <a:ln>
                  <a:noFill/>
                </a:ln>
                <a:solidFill>
                  <a:sysClr val="windowText" lastClr="000000"/>
                </a:solidFill>
                <a:effectLst/>
                <a:uLnTx/>
                <a:uFillTx/>
              </a:endParaRPr>
            </a:p>
          </p:txBody>
        </p:sp>
        <p:sp>
          <p:nvSpPr>
            <p:cNvPr id="107" name="Rectangle 106"/>
            <p:cNvSpPr/>
            <p:nvPr/>
          </p:nvSpPr>
          <p:spPr>
            <a:xfrm>
              <a:off x="9978532"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book</a:t>
              </a:r>
              <a:endParaRPr kumimoji="0" lang="en-GB" sz="1050" b="0" i="0" u="none" strike="noStrike" kern="0" cap="none" spc="0" normalizeH="0" baseline="0" noProof="0" dirty="0">
                <a:ln>
                  <a:noFill/>
                </a:ln>
                <a:solidFill>
                  <a:sysClr val="windowText" lastClr="000000"/>
                </a:solidFill>
                <a:effectLst/>
                <a:uLnTx/>
                <a:uFillTx/>
              </a:endParaRPr>
            </a:p>
          </p:txBody>
        </p:sp>
        <p:sp>
          <p:nvSpPr>
            <p:cNvPr id="108" name="Rectangle 107"/>
            <p:cNvSpPr/>
            <p:nvPr/>
          </p:nvSpPr>
          <p:spPr>
            <a:xfrm>
              <a:off x="8601676"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surface</a:t>
              </a:r>
              <a:endParaRPr kumimoji="0" lang="en-GB" sz="1050" b="0" i="0" u="none" strike="noStrike" kern="0" cap="none" spc="0" normalizeH="0" baseline="0" noProof="0" dirty="0">
                <a:ln>
                  <a:noFill/>
                </a:ln>
                <a:solidFill>
                  <a:sysClr val="windowText" lastClr="000000"/>
                </a:solidFill>
                <a:effectLst/>
                <a:uLnTx/>
                <a:uFillTx/>
              </a:endParaRPr>
            </a:p>
          </p:txBody>
        </p:sp>
        <p:sp>
          <p:nvSpPr>
            <p:cNvPr id="109" name="Rectangle 108"/>
            <p:cNvSpPr/>
            <p:nvPr/>
          </p:nvSpPr>
          <p:spPr>
            <a:xfrm>
              <a:off x="10666960"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rPr>
                <a:t>kerberos</a:t>
              </a:r>
              <a:endParaRPr kumimoji="0" lang="en-GB" sz="1050" b="0" i="0" u="none" strike="noStrike" kern="0" cap="none" spc="0" normalizeH="0" baseline="0" noProof="0" dirty="0">
                <a:ln>
                  <a:noFill/>
                </a:ln>
                <a:solidFill>
                  <a:sysClr val="windowText" lastClr="000000"/>
                </a:solidFill>
                <a:effectLst/>
                <a:uLnTx/>
                <a:uFillTx/>
              </a:endParaRPr>
            </a:p>
          </p:txBody>
        </p:sp>
        <p:cxnSp>
          <p:nvCxnSpPr>
            <p:cNvPr id="110" name="Straight Connector 109"/>
            <p:cNvCxnSpPr>
              <a:stCxn id="118" idx="4"/>
              <a:endCxn id="108" idx="0"/>
            </p:cNvCxnSpPr>
            <p:nvPr/>
          </p:nvCxnSpPr>
          <p:spPr>
            <a:xfrm flipH="1">
              <a:off x="8945890" y="4538973"/>
              <a:ext cx="199280"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21" idx="4"/>
              <a:endCxn id="107" idx="0"/>
            </p:cNvCxnSpPr>
            <p:nvPr/>
          </p:nvCxnSpPr>
          <p:spPr>
            <a:xfrm flipH="1">
              <a:off x="10322746" y="4538972"/>
              <a:ext cx="439255"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21" idx="4"/>
              <a:endCxn id="109" idx="0"/>
            </p:cNvCxnSpPr>
            <p:nvPr/>
          </p:nvCxnSpPr>
          <p:spPr>
            <a:xfrm>
              <a:off x="10762001" y="4538972"/>
              <a:ext cx="24917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21" idx="4"/>
              <a:endCxn id="106" idx="0"/>
            </p:cNvCxnSpPr>
            <p:nvPr/>
          </p:nvCxnSpPr>
          <p:spPr>
            <a:xfrm flipH="1">
              <a:off x="9634318" y="4538972"/>
              <a:ext cx="112768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21" idx="4"/>
              <a:endCxn id="108" idx="0"/>
            </p:cNvCxnSpPr>
            <p:nvPr/>
          </p:nvCxnSpPr>
          <p:spPr>
            <a:xfrm flipH="1">
              <a:off x="8945890" y="4538972"/>
              <a:ext cx="1816111"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18" idx="4"/>
              <a:endCxn id="106" idx="0"/>
            </p:cNvCxnSpPr>
            <p:nvPr/>
          </p:nvCxnSpPr>
          <p:spPr>
            <a:xfrm>
              <a:off x="9145170" y="4538973"/>
              <a:ext cx="489148"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8" idx="4"/>
              <a:endCxn id="107" idx="0"/>
            </p:cNvCxnSpPr>
            <p:nvPr/>
          </p:nvCxnSpPr>
          <p:spPr>
            <a:xfrm>
              <a:off x="9145170" y="4538973"/>
              <a:ext cx="1177576"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8" idx="4"/>
              <a:endCxn id="109" idx="0"/>
            </p:cNvCxnSpPr>
            <p:nvPr/>
          </p:nvCxnSpPr>
          <p:spPr>
            <a:xfrm>
              <a:off x="9145170" y="4538973"/>
              <a:ext cx="1866004"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8946412" y="4141458"/>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19" name="Straight Connector 118"/>
            <p:cNvCxnSpPr/>
            <p:nvPr/>
          </p:nvCxnSpPr>
          <p:spPr>
            <a:xfrm>
              <a:off x="9013684" y="4395585"/>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0" name="Straight Connector 119"/>
            <p:cNvCxnSpPr/>
            <p:nvPr/>
          </p:nvCxnSpPr>
          <p:spPr>
            <a:xfrm flipV="1">
              <a:off x="9148512" y="4241276"/>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21" name="Oval 120"/>
            <p:cNvSpPr/>
            <p:nvPr/>
          </p:nvSpPr>
          <p:spPr>
            <a:xfrm>
              <a:off x="10563243" y="4141457"/>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22" name="Straight Connector 121"/>
            <p:cNvCxnSpPr/>
            <p:nvPr/>
          </p:nvCxnSpPr>
          <p:spPr>
            <a:xfrm>
              <a:off x="10630515" y="4395584"/>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flipV="1">
              <a:off x="10765343" y="4241275"/>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4" name="Straight Connector 123"/>
            <p:cNvCxnSpPr>
              <a:stCxn id="138" idx="3"/>
              <a:endCxn id="118" idx="0"/>
            </p:cNvCxnSpPr>
            <p:nvPr/>
          </p:nvCxnSpPr>
          <p:spPr>
            <a:xfrm flipH="1">
              <a:off x="9145170" y="3644844"/>
              <a:ext cx="696979" cy="49661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38" idx="5"/>
              <a:endCxn id="121" idx="0"/>
            </p:cNvCxnSpPr>
            <p:nvPr/>
          </p:nvCxnSpPr>
          <p:spPr>
            <a:xfrm>
              <a:off x="10123234" y="3644844"/>
              <a:ext cx="638767" cy="49661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9013684" y="4394707"/>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V="1">
              <a:off x="9148512" y="4240398"/>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8" name="Straight Connector 127"/>
            <p:cNvCxnSpPr/>
            <p:nvPr/>
          </p:nvCxnSpPr>
          <p:spPr>
            <a:xfrm>
              <a:off x="10630515" y="4394706"/>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flipV="1">
              <a:off x="10765343" y="4240397"/>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130" name="TextBox 129"/>
            <p:cNvSpPr txBox="1"/>
            <p:nvPr/>
          </p:nvSpPr>
          <p:spPr>
            <a:xfrm flipH="1">
              <a:off x="8830056" y="4982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1" name="TextBox 130"/>
            <p:cNvSpPr txBox="1"/>
            <p:nvPr/>
          </p:nvSpPr>
          <p:spPr>
            <a:xfrm flipH="1">
              <a:off x="10711104" y="5417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2" name="TextBox 131"/>
            <p:cNvSpPr txBox="1"/>
            <p:nvPr/>
          </p:nvSpPr>
          <p:spPr>
            <a:xfrm flipH="1">
              <a:off x="9141380" y="5159589"/>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3" name="TextBox 132"/>
            <p:cNvSpPr txBox="1"/>
            <p:nvPr/>
          </p:nvSpPr>
          <p:spPr>
            <a:xfrm flipH="1">
              <a:off x="9507914"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4" name="TextBox 133"/>
            <p:cNvSpPr txBox="1"/>
            <p:nvPr/>
          </p:nvSpPr>
          <p:spPr>
            <a:xfrm flipH="1">
              <a:off x="10000852"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5" name="TextBox 134"/>
            <p:cNvSpPr txBox="1"/>
            <p:nvPr/>
          </p:nvSpPr>
          <p:spPr>
            <a:xfrm flipH="1">
              <a:off x="10305409" y="5011611"/>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6" name="TextBox 135"/>
            <p:cNvSpPr txBox="1"/>
            <p:nvPr/>
          </p:nvSpPr>
          <p:spPr>
            <a:xfrm flipH="1">
              <a:off x="9159240" y="3736321"/>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7" name="TextBox 136"/>
            <p:cNvSpPr txBox="1"/>
            <p:nvPr/>
          </p:nvSpPr>
          <p:spPr>
            <a:xfrm flipH="1">
              <a:off x="10315720" y="3677935"/>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38" name="Oval 137"/>
            <p:cNvSpPr/>
            <p:nvPr/>
          </p:nvSpPr>
          <p:spPr>
            <a:xfrm>
              <a:off x="9783934" y="3305544"/>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139" name="Straight Connector 138"/>
            <p:cNvCxnSpPr/>
            <p:nvPr/>
          </p:nvCxnSpPr>
          <p:spPr>
            <a:xfrm>
              <a:off x="9851206" y="3559671"/>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V="1">
              <a:off x="9986034" y="3405362"/>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p:cNvCxnSpPr/>
            <p:nvPr/>
          </p:nvCxnSpPr>
          <p:spPr>
            <a:xfrm>
              <a:off x="9851206" y="3558793"/>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2" name="Straight Connector 141"/>
            <p:cNvCxnSpPr/>
            <p:nvPr/>
          </p:nvCxnSpPr>
          <p:spPr>
            <a:xfrm flipV="1">
              <a:off x="9986034" y="3404484"/>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143" name="Straight Connector 142"/>
            <p:cNvCxnSpPr>
              <a:endCxn id="138" idx="0"/>
            </p:cNvCxnSpPr>
            <p:nvPr/>
          </p:nvCxnSpPr>
          <p:spPr>
            <a:xfrm>
              <a:off x="9982691" y="3110070"/>
              <a:ext cx="1" cy="19547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flipH="1">
              <a:off x="9587585" y="5522789"/>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45" name="TextBox 144"/>
            <p:cNvSpPr txBox="1"/>
            <p:nvPr/>
          </p:nvSpPr>
          <p:spPr>
            <a:xfrm flipH="1">
              <a:off x="9391403" y="5015283"/>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146" name="TextBox 145"/>
            <p:cNvSpPr txBox="1"/>
            <p:nvPr/>
          </p:nvSpPr>
          <p:spPr>
            <a:xfrm flipH="1">
              <a:off x="8590596"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1</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sp>
          <p:nvSpPr>
            <p:cNvPr id="147" name="TextBox 146"/>
            <p:cNvSpPr txBox="1"/>
            <p:nvPr/>
          </p:nvSpPr>
          <p:spPr>
            <a:xfrm flipH="1">
              <a:off x="10960758"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2</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grpSp>
      <p:sp>
        <p:nvSpPr>
          <p:cNvPr id="148" name="TextBox 147"/>
          <p:cNvSpPr txBox="1"/>
          <p:nvPr/>
        </p:nvSpPr>
        <p:spPr>
          <a:xfrm flipH="1">
            <a:off x="5823617" y="4851732"/>
            <a:ext cx="328649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But let’s consider a tiny neural network with one hidden layer…</a:t>
            </a:r>
            <a:endParaRPr kumimoji="0" lang="en-GB" sz="1600" b="0" i="0" u="none" strike="noStrike" kern="0" cap="none" spc="0" normalizeH="0" baseline="0" noProof="0" dirty="0">
              <a:ln>
                <a:noFill/>
              </a:ln>
              <a:solidFill>
                <a:sysClr val="windowText" lastClr="000000"/>
              </a:solidFill>
              <a:effectLst/>
              <a:uLnTx/>
              <a:uFillTx/>
            </a:endParaRPr>
          </a:p>
        </p:txBody>
      </p:sp>
      <p:sp>
        <p:nvSpPr>
          <p:cNvPr id="57" name="Title 219">
            <a:extLst>
              <a:ext uri="{FF2B5EF4-FFF2-40B4-BE49-F238E27FC236}">
                <a16:creationId xmlns:a16="http://schemas.microsoft.com/office/drawing/2014/main" id="{E752E719-D7A0-4A28-BB0F-43905A3BB0B5}"/>
              </a:ext>
            </a:extLst>
          </p:cNvPr>
          <p:cNvSpPr>
            <a:spLocks noGrp="1"/>
          </p:cNvSpPr>
          <p:nvPr>
            <p:ph type="title"/>
          </p:nvPr>
        </p:nvSpPr>
        <p:spPr>
          <a:xfrm>
            <a:off x="839787" y="482599"/>
            <a:ext cx="4383853" cy="2159002"/>
          </a:xfrm>
        </p:spPr>
        <p:txBody>
          <a:bodyPr>
            <a:noAutofit/>
          </a:bodyPr>
          <a:lstStyle/>
          <a:p>
            <a:r>
              <a:rPr lang="en-US" sz="4000" dirty="0"/>
              <a:t>Visual motivation for hidden units</a:t>
            </a:r>
            <a:endParaRPr lang="en-GB" sz="4000" dirty="0"/>
          </a:p>
        </p:txBody>
      </p:sp>
      <p:sp>
        <p:nvSpPr>
          <p:cNvPr id="58" name="Text Placeholder 1">
            <a:extLst>
              <a:ext uri="{FF2B5EF4-FFF2-40B4-BE49-F238E27FC236}">
                <a16:creationId xmlns:a16="http://schemas.microsoft.com/office/drawing/2014/main" id="{41D5793C-61FD-4517-9F92-AB36C114B94B}"/>
              </a:ext>
            </a:extLst>
          </p:cNvPr>
          <p:cNvSpPr>
            <a:spLocks noGrp="1"/>
          </p:cNvSpPr>
          <p:nvPr>
            <p:ph type="body" sz="half" idx="2"/>
          </p:nvPr>
        </p:nvSpPr>
        <p:spPr>
          <a:xfrm>
            <a:off x="839788" y="2958181"/>
            <a:ext cx="4383853" cy="2910806"/>
          </a:xfrm>
        </p:spPr>
        <p:txBody>
          <a:bodyPr/>
          <a:lstStyle/>
          <a:p>
            <a:pPr>
              <a:lnSpc>
                <a:spcPct val="100000"/>
              </a:lnSpc>
            </a:pPr>
            <a:r>
              <a:rPr lang="en-US" dirty="0"/>
              <a:t>Consider the following “toy” challenge for classifying tech queries:</a:t>
            </a:r>
          </a:p>
          <a:p>
            <a:pPr>
              <a:lnSpc>
                <a:spcPct val="100000"/>
              </a:lnSpc>
              <a:spcBef>
                <a:spcPts val="1800"/>
              </a:spcBef>
            </a:pPr>
            <a:r>
              <a:rPr lang="en-US" dirty="0"/>
              <a:t>Vocab: {surface, </a:t>
            </a:r>
            <a:r>
              <a:rPr lang="en-US" dirty="0" err="1"/>
              <a:t>kerberos</a:t>
            </a:r>
            <a:r>
              <a:rPr lang="en-US" dirty="0"/>
              <a:t>, book, library}</a:t>
            </a:r>
          </a:p>
          <a:p>
            <a:pPr>
              <a:lnSpc>
                <a:spcPct val="100000"/>
              </a:lnSpc>
            </a:pPr>
            <a:r>
              <a:rPr lang="en-US" dirty="0"/>
              <a:t>Labels:</a:t>
            </a:r>
          </a:p>
          <a:p>
            <a:pPr>
              <a:lnSpc>
                <a:spcPct val="100000"/>
              </a:lnSpc>
              <a:spcBef>
                <a:spcPts val="0"/>
              </a:spcBef>
            </a:pPr>
            <a:r>
              <a:rPr lang="en-US" dirty="0"/>
              <a:t>            “surface book”, “</a:t>
            </a:r>
            <a:r>
              <a:rPr lang="en-US" dirty="0" err="1"/>
              <a:t>kerberos</a:t>
            </a:r>
            <a:r>
              <a:rPr lang="en-US" dirty="0"/>
              <a:t> library” </a:t>
            </a:r>
            <a:r>
              <a:rPr lang="en-US" sz="2000" b="1" dirty="0">
                <a:solidFill>
                  <a:srgbClr val="00B050"/>
                </a:solidFill>
              </a:rPr>
              <a:t>✓</a:t>
            </a:r>
            <a:endParaRPr lang="en-US" b="1" dirty="0">
              <a:solidFill>
                <a:srgbClr val="00B050"/>
              </a:solidFill>
            </a:endParaRPr>
          </a:p>
          <a:p>
            <a:pPr>
              <a:lnSpc>
                <a:spcPct val="100000"/>
              </a:lnSpc>
              <a:spcBef>
                <a:spcPts val="0"/>
              </a:spcBef>
            </a:pPr>
            <a:r>
              <a:rPr lang="en-US" dirty="0"/>
              <a:t>            “</a:t>
            </a:r>
            <a:r>
              <a:rPr lang="en-US" dirty="0" err="1"/>
              <a:t>kerberos</a:t>
            </a:r>
            <a:r>
              <a:rPr lang="en-US" dirty="0"/>
              <a:t> surface”, “library book” </a:t>
            </a:r>
            <a:r>
              <a:rPr lang="en-US" sz="2000" b="1" dirty="0">
                <a:solidFill>
                  <a:srgbClr val="FF0000"/>
                </a:solidFill>
              </a:rPr>
              <a:t>✗</a:t>
            </a:r>
            <a:endParaRPr lang="en-GB" b="1" dirty="0">
              <a:solidFill>
                <a:srgbClr val="FF0000"/>
              </a:solidFill>
            </a:endParaRPr>
          </a:p>
        </p:txBody>
      </p:sp>
    </p:spTree>
    <p:extLst>
      <p:ext uri="{BB962C8B-B14F-4D97-AF65-F5344CB8AC3E}">
        <p14:creationId xmlns:p14="http://schemas.microsoft.com/office/powerpoint/2010/main" val="41653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6"/>
                                        </p:tgtEl>
                                      </p:cBhvr>
                                    </p:animEffect>
                                    <p:set>
                                      <p:cBhvr>
                                        <p:cTn id="19" dur="1" fill="hold">
                                          <p:stCondLst>
                                            <p:cond delay="499"/>
                                          </p:stCondLst>
                                        </p:cTn>
                                        <p:tgtEl>
                                          <p:spTgt spid="5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4691-A9FA-46D3-ABD3-012E539AE90A}"/>
              </a:ext>
            </a:extLst>
          </p:cNvPr>
          <p:cNvSpPr>
            <a:spLocks noGrp="1"/>
          </p:cNvSpPr>
          <p:nvPr>
            <p:ph type="title"/>
          </p:nvPr>
        </p:nvSpPr>
        <p:spPr/>
        <p:txBody>
          <a:bodyPr/>
          <a:lstStyle/>
          <a:p>
            <a:r>
              <a:rPr lang="en-US" dirty="0"/>
              <a:t>The Instructors</a:t>
            </a:r>
            <a:endParaRPr lang="en-CA" dirty="0"/>
          </a:p>
        </p:txBody>
      </p:sp>
      <p:sp>
        <p:nvSpPr>
          <p:cNvPr id="4" name="Text Placeholder 3">
            <a:extLst>
              <a:ext uri="{FF2B5EF4-FFF2-40B4-BE49-F238E27FC236}">
                <a16:creationId xmlns:a16="http://schemas.microsoft.com/office/drawing/2014/main" id="{1C9526E4-E1F2-417F-88C6-455195985E61}"/>
              </a:ext>
            </a:extLst>
          </p:cNvPr>
          <p:cNvSpPr>
            <a:spLocks noGrp="1"/>
          </p:cNvSpPr>
          <p:nvPr>
            <p:ph type="body" idx="1"/>
          </p:nvPr>
        </p:nvSpPr>
        <p:spPr>
          <a:xfrm>
            <a:off x="274203" y="4397774"/>
            <a:ext cx="2751261" cy="496190"/>
          </a:xfrm>
        </p:spPr>
        <p:txBody>
          <a:bodyPr/>
          <a:lstStyle/>
          <a:p>
            <a:r>
              <a:rPr lang="en-US" dirty="0"/>
              <a:t>Bhaskar Mitra</a:t>
            </a:r>
            <a:endParaRPr lang="en-CA" dirty="0"/>
          </a:p>
        </p:txBody>
      </p:sp>
      <p:pic>
        <p:nvPicPr>
          <p:cNvPr id="5122" name="Picture 2" descr="Image">
            <a:extLst>
              <a:ext uri="{FF2B5EF4-FFF2-40B4-BE49-F238E27FC236}">
                <a16:creationId xmlns:a16="http://schemas.microsoft.com/office/drawing/2014/main" id="{634E05EB-CBF0-4213-AF8A-ED311567C2FB}"/>
              </a:ext>
            </a:extLst>
          </p:cNvPr>
          <p:cNvPicPr>
            <a:picLocks noGrp="1" noChangeAspect="1" noChangeArrowheads="1"/>
          </p:cNvPicPr>
          <p:nvPr>
            <p:ph type="pic" idx="15"/>
          </p:nvPr>
        </p:nvPicPr>
        <p:blipFill>
          <a:blip r:embed="rId2">
            <a:extLst>
              <a:ext uri="{28A0092B-C50C-407E-A947-70E740481C1C}">
                <a14:useLocalDpi xmlns:a14="http://schemas.microsoft.com/office/drawing/2010/main" val="0"/>
              </a:ext>
            </a:extLst>
          </a:blip>
          <a:srcRect t="26155" b="26155"/>
          <a:stretch>
            <a:fillRect/>
          </a:stretch>
        </p:blipFill>
        <p:spPr bwMode="auto">
          <a:xfrm>
            <a:off x="274203" y="2660176"/>
            <a:ext cx="2751261" cy="1312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C490CE51-BCB8-4CCA-B1D7-14D3BCF83A44}"/>
              </a:ext>
            </a:extLst>
          </p:cNvPr>
          <p:cNvSpPr>
            <a:spLocks noGrp="1"/>
          </p:cNvSpPr>
          <p:nvPr>
            <p:ph type="body" sz="quarter" idx="3"/>
          </p:nvPr>
        </p:nvSpPr>
        <p:spPr>
          <a:xfrm>
            <a:off x="3260755" y="4397774"/>
            <a:ext cx="2755704" cy="496190"/>
          </a:xfrm>
        </p:spPr>
        <p:txBody>
          <a:bodyPr/>
          <a:lstStyle/>
          <a:p>
            <a:r>
              <a:rPr lang="en-US" dirty="0"/>
              <a:t>Nick Craswell</a:t>
            </a:r>
            <a:endParaRPr lang="en-CA" dirty="0"/>
          </a:p>
        </p:txBody>
      </p:sp>
      <p:pic>
        <p:nvPicPr>
          <p:cNvPr id="5124" name="Picture 4" descr="Image">
            <a:extLst>
              <a:ext uri="{FF2B5EF4-FFF2-40B4-BE49-F238E27FC236}">
                <a16:creationId xmlns:a16="http://schemas.microsoft.com/office/drawing/2014/main" id="{015AF6FB-A5E9-42CE-ADEA-39E29BE6F4FC}"/>
              </a:ext>
            </a:extLst>
          </p:cNvPr>
          <p:cNvPicPr>
            <a:picLocks noGrp="1" noChangeAspect="1" noChangeArrowheads="1"/>
          </p:cNvPicPr>
          <p:nvPr>
            <p:ph type="pic" idx="21"/>
          </p:nvPr>
        </p:nvPicPr>
        <p:blipFill>
          <a:blip r:embed="rId3">
            <a:extLst>
              <a:ext uri="{28A0092B-C50C-407E-A947-70E740481C1C}">
                <a14:useLocalDpi xmlns:a14="http://schemas.microsoft.com/office/drawing/2010/main" val="0"/>
              </a:ext>
            </a:extLst>
          </a:blip>
          <a:srcRect t="26179" b="26179"/>
          <a:stretch>
            <a:fillRect/>
          </a:stretch>
        </p:blipFill>
        <p:spPr bwMode="auto">
          <a:xfrm>
            <a:off x="3260755" y="2660176"/>
            <a:ext cx="2754447" cy="1312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5AE6C5C-54D5-49A5-9A97-BE2E61DCA4A1}"/>
              </a:ext>
            </a:extLst>
          </p:cNvPr>
          <p:cNvSpPr>
            <a:spLocks noGrp="1"/>
          </p:cNvSpPr>
          <p:nvPr>
            <p:ph type="body" sz="quarter" idx="13"/>
          </p:nvPr>
        </p:nvSpPr>
        <p:spPr>
          <a:xfrm>
            <a:off x="6248955" y="4397771"/>
            <a:ext cx="2747387" cy="496190"/>
          </a:xfrm>
        </p:spPr>
        <p:txBody>
          <a:bodyPr/>
          <a:lstStyle/>
          <a:p>
            <a:r>
              <a:rPr lang="en-US" dirty="0"/>
              <a:t>Emine Yilmaz</a:t>
            </a:r>
            <a:endParaRPr lang="en-CA" dirty="0"/>
          </a:p>
        </p:txBody>
      </p:sp>
      <p:pic>
        <p:nvPicPr>
          <p:cNvPr id="5126" name="Picture 6" descr="Image">
            <a:extLst>
              <a:ext uri="{FF2B5EF4-FFF2-40B4-BE49-F238E27FC236}">
                <a16:creationId xmlns:a16="http://schemas.microsoft.com/office/drawing/2014/main" id="{E072752B-4E80-4D6C-AC5A-28138CE606C5}"/>
              </a:ext>
            </a:extLst>
          </p:cNvPr>
          <p:cNvPicPr>
            <a:picLocks noGrp="1" noChangeAspect="1" noChangeArrowheads="1"/>
          </p:cNvPicPr>
          <p:nvPr>
            <p:ph type="pic" idx="22"/>
          </p:nvPr>
        </p:nvPicPr>
        <p:blipFill>
          <a:blip r:embed="rId4">
            <a:extLst>
              <a:ext uri="{28A0092B-C50C-407E-A947-70E740481C1C}">
                <a14:useLocalDpi xmlns:a14="http://schemas.microsoft.com/office/drawing/2010/main" val="0"/>
              </a:ext>
            </a:extLst>
          </a:blip>
          <a:srcRect t="26155" b="26155"/>
          <a:stretch>
            <a:fillRect/>
          </a:stretch>
        </p:blipFill>
        <p:spPr bwMode="auto">
          <a:xfrm>
            <a:off x="9209621" y="2660174"/>
            <a:ext cx="2751604" cy="13122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
            <a:extLst>
              <a:ext uri="{FF2B5EF4-FFF2-40B4-BE49-F238E27FC236}">
                <a16:creationId xmlns:a16="http://schemas.microsoft.com/office/drawing/2014/main" id="{B824D408-FCF3-41B7-9146-5F07712929ED}"/>
              </a:ext>
            </a:extLst>
          </p:cNvPr>
          <p:cNvSpPr txBox="1">
            <a:spLocks/>
          </p:cNvSpPr>
          <p:nvPr/>
        </p:nvSpPr>
        <p:spPr>
          <a:xfrm>
            <a:off x="9231987" y="4397774"/>
            <a:ext cx="2751261" cy="49619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dirty="0"/>
              <a:t>Daniel Campos</a:t>
            </a:r>
            <a:endParaRPr lang="en-CA" dirty="0"/>
          </a:p>
        </p:txBody>
      </p:sp>
      <p:pic>
        <p:nvPicPr>
          <p:cNvPr id="20" name="Picture 2" descr="Image">
            <a:extLst>
              <a:ext uri="{FF2B5EF4-FFF2-40B4-BE49-F238E27FC236}">
                <a16:creationId xmlns:a16="http://schemas.microsoft.com/office/drawing/2014/main" id="{3CE7C807-EF45-44BD-BA95-445790060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6155" b="26155"/>
          <a:stretch>
            <a:fillRect/>
          </a:stretch>
        </p:blipFill>
        <p:spPr bwMode="auto">
          <a:xfrm>
            <a:off x="6236781" y="2660174"/>
            <a:ext cx="2751261" cy="1312240"/>
          </a:xfrm>
          <a:prstGeom prst="rect">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Picture 23" descr="File:&lt;strong&gt;Twitter&lt;/strong&gt; bird logo 2012.svg - Wikipedia, the free encyclopedia">
            <a:extLst>
              <a:ext uri="{FF2B5EF4-FFF2-40B4-BE49-F238E27FC236}">
                <a16:creationId xmlns:a16="http://schemas.microsoft.com/office/drawing/2014/main" id="{93C8A466-0B4C-485F-BA36-3656E50CEF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56" y="5583333"/>
            <a:ext cx="212243" cy="172542"/>
          </a:xfrm>
          <a:prstGeom prst="rect">
            <a:avLst/>
          </a:prstGeom>
        </p:spPr>
      </p:pic>
      <p:pic>
        <p:nvPicPr>
          <p:cNvPr id="25" name="Picture 24" descr="File:&lt;strong&gt;Microsoft&lt;/strong&gt; &lt;strong&gt;Outlook&lt;/strong&gt; 2013 logo.svg - Wikipedia, the free ...">
            <a:extLst>
              <a:ext uri="{FF2B5EF4-FFF2-40B4-BE49-F238E27FC236}">
                <a16:creationId xmlns:a16="http://schemas.microsoft.com/office/drawing/2014/main" id="{9B39ED67-CB72-40CB-8A9D-7715B34131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56" y="5305377"/>
            <a:ext cx="201556" cy="197884"/>
          </a:xfrm>
          <a:prstGeom prst="rect">
            <a:avLst/>
          </a:prstGeom>
        </p:spPr>
      </p:pic>
      <p:pic>
        <p:nvPicPr>
          <p:cNvPr id="30" name="Picture 29" descr="File:&lt;strong&gt;Twitter&lt;/strong&gt; bird logo 2012.svg - Wikipedia, the free encyclopedia">
            <a:extLst>
              <a:ext uri="{FF2B5EF4-FFF2-40B4-BE49-F238E27FC236}">
                <a16:creationId xmlns:a16="http://schemas.microsoft.com/office/drawing/2014/main" id="{0BDBF36A-8DEA-468A-A466-15F5D39669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9069" y="5583333"/>
            <a:ext cx="212243" cy="172542"/>
          </a:xfrm>
          <a:prstGeom prst="rect">
            <a:avLst/>
          </a:prstGeom>
        </p:spPr>
      </p:pic>
      <p:pic>
        <p:nvPicPr>
          <p:cNvPr id="31" name="Picture 30" descr="File:&lt;strong&gt;Microsoft&lt;/strong&gt; &lt;strong&gt;Outlook&lt;/strong&gt; 2013 logo.svg - Wikipedia, the free ...">
            <a:extLst>
              <a:ext uri="{FF2B5EF4-FFF2-40B4-BE49-F238E27FC236}">
                <a16:creationId xmlns:a16="http://schemas.microsoft.com/office/drawing/2014/main" id="{964EA46B-C81E-414A-A30F-722EA2964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9069" y="5305377"/>
            <a:ext cx="201556" cy="197884"/>
          </a:xfrm>
          <a:prstGeom prst="rect">
            <a:avLst/>
          </a:prstGeom>
        </p:spPr>
      </p:pic>
      <p:pic>
        <p:nvPicPr>
          <p:cNvPr id="33" name="Picture 32" descr="File:&lt;strong&gt;Microsoft&lt;/strong&gt; &lt;strong&gt;Outlook&lt;/strong&gt; 2013 logo.svg - Wikipedia, the free ...">
            <a:extLst>
              <a:ext uri="{FF2B5EF4-FFF2-40B4-BE49-F238E27FC236}">
                <a16:creationId xmlns:a16="http://schemas.microsoft.com/office/drawing/2014/main" id="{57D30B27-2D8E-43AF-B637-1C1D0E77C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1946" y="5305377"/>
            <a:ext cx="201556" cy="197884"/>
          </a:xfrm>
          <a:prstGeom prst="rect">
            <a:avLst/>
          </a:prstGeom>
        </p:spPr>
      </p:pic>
      <p:pic>
        <p:nvPicPr>
          <p:cNvPr id="34" name="Picture 33" descr="File:&lt;strong&gt;Twitter&lt;/strong&gt; bird logo 2012.svg - Wikipedia, the free encyclopedia">
            <a:extLst>
              <a:ext uri="{FF2B5EF4-FFF2-40B4-BE49-F238E27FC236}">
                <a16:creationId xmlns:a16="http://schemas.microsoft.com/office/drawing/2014/main" id="{4C33791E-4A04-4B15-A5C1-CCF563CEF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0231" y="5583333"/>
            <a:ext cx="212243" cy="172542"/>
          </a:xfrm>
          <a:prstGeom prst="rect">
            <a:avLst/>
          </a:prstGeom>
        </p:spPr>
      </p:pic>
      <p:pic>
        <p:nvPicPr>
          <p:cNvPr id="35" name="Picture 34" descr="File:&lt;strong&gt;Microsoft&lt;/strong&gt; &lt;strong&gt;Outlook&lt;/strong&gt; 2013 logo.svg - Wikipedia, the free ...">
            <a:extLst>
              <a:ext uri="{FF2B5EF4-FFF2-40B4-BE49-F238E27FC236}">
                <a16:creationId xmlns:a16="http://schemas.microsoft.com/office/drawing/2014/main" id="{50B0A739-5EC6-4D3F-BFC5-84714D2EC5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40231" y="5305377"/>
            <a:ext cx="201556" cy="197884"/>
          </a:xfrm>
          <a:prstGeom prst="rect">
            <a:avLst/>
          </a:prstGeom>
        </p:spPr>
      </p:pic>
      <p:sp>
        <p:nvSpPr>
          <p:cNvPr id="36" name="Text Placeholder 7">
            <a:extLst>
              <a:ext uri="{FF2B5EF4-FFF2-40B4-BE49-F238E27FC236}">
                <a16:creationId xmlns:a16="http://schemas.microsoft.com/office/drawing/2014/main" id="{0FE88D75-0895-479F-9E57-9C6079B3C7EF}"/>
              </a:ext>
            </a:extLst>
          </p:cNvPr>
          <p:cNvSpPr txBox="1">
            <a:spLocks/>
          </p:cNvSpPr>
          <p:nvPr/>
        </p:nvSpPr>
        <p:spPr>
          <a:xfrm>
            <a:off x="3262347" y="4974036"/>
            <a:ext cx="2751261" cy="847967"/>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spcBef>
                <a:spcPts val="0"/>
              </a:spcBef>
            </a:pPr>
            <a:r>
              <a:rPr lang="en-US" dirty="0"/>
              <a:t>Microsoft, USA</a:t>
            </a:r>
          </a:p>
          <a:p>
            <a:pPr>
              <a:spcBef>
                <a:spcPts val="0"/>
              </a:spcBef>
            </a:pPr>
            <a:r>
              <a:rPr lang="en-US" dirty="0"/>
              <a:t>      nickcr@microsoft.com</a:t>
            </a:r>
          </a:p>
          <a:p>
            <a:pPr>
              <a:spcBef>
                <a:spcPts val="0"/>
              </a:spcBef>
            </a:pPr>
            <a:r>
              <a:rPr lang="en-US" dirty="0"/>
              <a:t>      @</a:t>
            </a:r>
            <a:r>
              <a:rPr lang="en-US" dirty="0" err="1"/>
              <a:t>nick_craswell</a:t>
            </a:r>
            <a:endParaRPr lang="en-US" dirty="0"/>
          </a:p>
        </p:txBody>
      </p:sp>
      <p:sp>
        <p:nvSpPr>
          <p:cNvPr id="38" name="Text Placeholder 7">
            <a:extLst>
              <a:ext uri="{FF2B5EF4-FFF2-40B4-BE49-F238E27FC236}">
                <a16:creationId xmlns:a16="http://schemas.microsoft.com/office/drawing/2014/main" id="{17A0CC74-B063-4DC9-93F4-32F001AD6271}"/>
              </a:ext>
            </a:extLst>
          </p:cNvPr>
          <p:cNvSpPr txBox="1">
            <a:spLocks/>
          </p:cNvSpPr>
          <p:nvPr/>
        </p:nvSpPr>
        <p:spPr>
          <a:xfrm>
            <a:off x="9209621" y="4974035"/>
            <a:ext cx="2751261" cy="847967"/>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spcBef>
                <a:spcPts val="0"/>
              </a:spcBef>
            </a:pPr>
            <a:r>
              <a:rPr lang="en-US" dirty="0"/>
              <a:t>Microsoft, USA</a:t>
            </a:r>
          </a:p>
          <a:p>
            <a:pPr>
              <a:spcBef>
                <a:spcPts val="0"/>
              </a:spcBef>
            </a:pPr>
            <a:r>
              <a:rPr lang="en-US" dirty="0"/>
              <a:t>      dacamp@microsoft.com</a:t>
            </a:r>
          </a:p>
          <a:p>
            <a:pPr>
              <a:spcBef>
                <a:spcPts val="0"/>
              </a:spcBef>
            </a:pPr>
            <a:r>
              <a:rPr lang="en-US" dirty="0"/>
              <a:t>      @</a:t>
            </a:r>
            <a:r>
              <a:rPr lang="en-US" dirty="0" err="1"/>
              <a:t>spacemanidol</a:t>
            </a:r>
            <a:endParaRPr lang="en-US" dirty="0"/>
          </a:p>
        </p:txBody>
      </p:sp>
      <p:sp>
        <p:nvSpPr>
          <p:cNvPr id="46" name="Text Placeholder 7">
            <a:extLst>
              <a:ext uri="{FF2B5EF4-FFF2-40B4-BE49-F238E27FC236}">
                <a16:creationId xmlns:a16="http://schemas.microsoft.com/office/drawing/2014/main" id="{1A7B8118-063C-4D5E-92A0-1CCCF8EFCE42}"/>
              </a:ext>
            </a:extLst>
          </p:cNvPr>
          <p:cNvSpPr txBox="1">
            <a:spLocks/>
          </p:cNvSpPr>
          <p:nvPr/>
        </p:nvSpPr>
        <p:spPr>
          <a:xfrm>
            <a:off x="274202" y="4974034"/>
            <a:ext cx="2751261" cy="847967"/>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spcBef>
                <a:spcPts val="0"/>
              </a:spcBef>
            </a:pPr>
            <a:r>
              <a:rPr lang="en-US" dirty="0"/>
              <a:t>Microsoft &amp; UCL, Canada</a:t>
            </a:r>
          </a:p>
          <a:p>
            <a:pPr>
              <a:spcBef>
                <a:spcPts val="0"/>
              </a:spcBef>
            </a:pPr>
            <a:r>
              <a:rPr lang="en-US" dirty="0"/>
              <a:t>      bmitra@microsoft.com</a:t>
            </a:r>
          </a:p>
          <a:p>
            <a:pPr>
              <a:spcBef>
                <a:spcPts val="0"/>
              </a:spcBef>
            </a:pPr>
            <a:r>
              <a:rPr lang="en-US" dirty="0"/>
              <a:t>      @</a:t>
            </a:r>
            <a:r>
              <a:rPr lang="en-US" dirty="0" err="1"/>
              <a:t>underdoggeek</a:t>
            </a:r>
            <a:endParaRPr lang="en-US" dirty="0"/>
          </a:p>
        </p:txBody>
      </p:sp>
      <p:sp>
        <p:nvSpPr>
          <p:cNvPr id="22" name="Text Placeholder 7">
            <a:extLst>
              <a:ext uri="{FF2B5EF4-FFF2-40B4-BE49-F238E27FC236}">
                <a16:creationId xmlns:a16="http://schemas.microsoft.com/office/drawing/2014/main" id="{4A5F1E56-FD6B-41DD-A898-28C682525478}"/>
              </a:ext>
            </a:extLst>
          </p:cNvPr>
          <p:cNvSpPr txBox="1">
            <a:spLocks/>
          </p:cNvSpPr>
          <p:nvPr/>
        </p:nvSpPr>
        <p:spPr>
          <a:xfrm>
            <a:off x="6244896" y="4974033"/>
            <a:ext cx="2751261" cy="847967"/>
          </a:xfrm>
          <a:prstGeom prst="rect">
            <a:avLst/>
          </a:prstGeom>
        </p:spPr>
        <p:txBody>
          <a:bodyPr vert="horz" lIns="91440" tIns="45720" rIns="91440" bIns="45720" rtlCol="0" anchor="t">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900" kern="1200">
                <a:solidFill>
                  <a:schemeClr val="tx1"/>
                </a:solidFill>
                <a:latin typeface="+mn-lt"/>
                <a:ea typeface="+mn-ea"/>
                <a:cs typeface="+mn-cs"/>
              </a:defRPr>
            </a:lvl9pPr>
          </a:lstStyle>
          <a:p>
            <a:pPr>
              <a:spcBef>
                <a:spcPts val="0"/>
              </a:spcBef>
            </a:pPr>
            <a:r>
              <a:rPr lang="en-US" dirty="0"/>
              <a:t>UCL &amp; Microsoft, Canada</a:t>
            </a:r>
          </a:p>
          <a:p>
            <a:pPr>
              <a:spcBef>
                <a:spcPts val="0"/>
              </a:spcBef>
            </a:pPr>
            <a:r>
              <a:rPr lang="en-US" dirty="0"/>
              <a:t>      emine.yilmaz@ucl.ac.uk</a:t>
            </a:r>
          </a:p>
          <a:p>
            <a:pPr>
              <a:spcBef>
                <a:spcPts val="0"/>
              </a:spcBef>
            </a:pPr>
            <a:r>
              <a:rPr lang="en-US" dirty="0"/>
              <a:t>      @</a:t>
            </a:r>
            <a:r>
              <a:rPr lang="en-US" dirty="0" err="1"/>
              <a:t>xxEmineYilmazxx</a:t>
            </a:r>
            <a:endParaRPr lang="en-US" dirty="0"/>
          </a:p>
        </p:txBody>
      </p:sp>
      <p:pic>
        <p:nvPicPr>
          <p:cNvPr id="23" name="Picture 22" descr="File:&lt;strong&gt;Twitter&lt;/strong&gt; bird logo 2012.svg - Wikipedia, the free encyclopedia">
            <a:extLst>
              <a:ext uri="{FF2B5EF4-FFF2-40B4-BE49-F238E27FC236}">
                <a16:creationId xmlns:a16="http://schemas.microsoft.com/office/drawing/2014/main" id="{F7594DD4-236D-4BDB-9DB5-640A516C5D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259" y="5583333"/>
            <a:ext cx="212243" cy="172542"/>
          </a:xfrm>
          <a:prstGeom prst="rect">
            <a:avLst/>
          </a:prstGeom>
        </p:spPr>
      </p:pic>
    </p:spTree>
    <p:extLst>
      <p:ext uri="{BB962C8B-B14F-4D97-AF65-F5344CB8AC3E}">
        <p14:creationId xmlns:p14="http://schemas.microsoft.com/office/powerpoint/2010/main" val="1888862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itle 219"/>
          <p:cNvSpPr>
            <a:spLocks noGrp="1"/>
          </p:cNvSpPr>
          <p:nvPr>
            <p:ph type="title"/>
          </p:nvPr>
        </p:nvSpPr>
        <p:spPr>
          <a:xfrm>
            <a:off x="839787" y="482599"/>
            <a:ext cx="4383853" cy="2159002"/>
          </a:xfrm>
        </p:spPr>
        <p:txBody>
          <a:bodyPr>
            <a:noAutofit/>
          </a:bodyPr>
          <a:lstStyle/>
          <a:p>
            <a:r>
              <a:rPr lang="en-US" sz="4000" dirty="0"/>
              <a:t>Visual motivation for hidden units</a:t>
            </a:r>
            <a:endParaRPr lang="en-GB" sz="4000" dirty="0"/>
          </a:p>
        </p:txBody>
      </p:sp>
      <p:sp>
        <p:nvSpPr>
          <p:cNvPr id="96" name="Text Placeholder 1"/>
          <p:cNvSpPr>
            <a:spLocks noGrp="1"/>
          </p:cNvSpPr>
          <p:nvPr>
            <p:ph type="body" sz="half" idx="2"/>
          </p:nvPr>
        </p:nvSpPr>
        <p:spPr>
          <a:xfrm>
            <a:off x="839788" y="2958181"/>
            <a:ext cx="4383853" cy="2910806"/>
          </a:xfrm>
        </p:spPr>
        <p:txBody>
          <a:bodyPr/>
          <a:lstStyle/>
          <a:p>
            <a:pPr>
              <a:lnSpc>
                <a:spcPct val="100000"/>
              </a:lnSpc>
            </a:pPr>
            <a:r>
              <a:rPr lang="en-US" dirty="0"/>
              <a:t>Consider the following “toy” challenge for classifying tech queries:</a:t>
            </a:r>
          </a:p>
          <a:p>
            <a:pPr>
              <a:lnSpc>
                <a:spcPct val="100000"/>
              </a:lnSpc>
              <a:spcBef>
                <a:spcPts val="1800"/>
              </a:spcBef>
            </a:pPr>
            <a:r>
              <a:rPr lang="en-US" dirty="0"/>
              <a:t>Vocab: {surface, </a:t>
            </a:r>
            <a:r>
              <a:rPr lang="en-US" dirty="0" err="1"/>
              <a:t>kerberos</a:t>
            </a:r>
            <a:r>
              <a:rPr lang="en-US" dirty="0"/>
              <a:t>, book, library}</a:t>
            </a:r>
          </a:p>
          <a:p>
            <a:pPr>
              <a:lnSpc>
                <a:spcPct val="100000"/>
              </a:lnSpc>
            </a:pPr>
            <a:r>
              <a:rPr lang="en-US" dirty="0"/>
              <a:t>Labels:</a:t>
            </a:r>
          </a:p>
          <a:p>
            <a:pPr>
              <a:lnSpc>
                <a:spcPct val="100000"/>
              </a:lnSpc>
              <a:spcBef>
                <a:spcPts val="0"/>
              </a:spcBef>
            </a:pPr>
            <a:r>
              <a:rPr lang="en-US" dirty="0"/>
              <a:t>            “surface book”, “</a:t>
            </a:r>
            <a:r>
              <a:rPr lang="en-US" dirty="0" err="1"/>
              <a:t>kerberos</a:t>
            </a:r>
            <a:r>
              <a:rPr lang="en-US" dirty="0"/>
              <a:t> library” </a:t>
            </a:r>
            <a:r>
              <a:rPr lang="en-US" sz="2000" b="1" dirty="0">
                <a:solidFill>
                  <a:srgbClr val="00B050"/>
                </a:solidFill>
              </a:rPr>
              <a:t>✓</a:t>
            </a:r>
            <a:endParaRPr lang="en-US" b="1" dirty="0">
              <a:solidFill>
                <a:srgbClr val="00B050"/>
              </a:solidFill>
            </a:endParaRPr>
          </a:p>
          <a:p>
            <a:pPr>
              <a:lnSpc>
                <a:spcPct val="100000"/>
              </a:lnSpc>
              <a:spcBef>
                <a:spcPts val="0"/>
              </a:spcBef>
            </a:pPr>
            <a:r>
              <a:rPr lang="en-US" dirty="0"/>
              <a:t>            “</a:t>
            </a:r>
            <a:r>
              <a:rPr lang="en-US" dirty="0" err="1"/>
              <a:t>kerberos</a:t>
            </a:r>
            <a:r>
              <a:rPr lang="en-US" dirty="0"/>
              <a:t> surface”, “library book” </a:t>
            </a:r>
            <a:r>
              <a:rPr lang="en-US" sz="2000" b="1" dirty="0">
                <a:solidFill>
                  <a:srgbClr val="FF0000"/>
                </a:solidFill>
              </a:rPr>
              <a:t>✗</a:t>
            </a:r>
            <a:endParaRPr lang="en-GB" b="1" dirty="0">
              <a:solidFill>
                <a:srgbClr val="FF0000"/>
              </a:solidFill>
            </a:endParaRPr>
          </a:p>
        </p:txBody>
      </p:sp>
      <p:sp>
        <p:nvSpPr>
          <p:cNvPr id="51" name="TextBox 50"/>
          <p:cNvSpPr txBox="1"/>
          <p:nvPr/>
        </p:nvSpPr>
        <p:spPr>
          <a:xfrm flipH="1">
            <a:off x="6933217" y="863599"/>
            <a:ext cx="328649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Or more succinctly…</a:t>
            </a:r>
            <a:endParaRPr kumimoji="0" lang="en-GB" sz="1600" b="0" i="0" u="none" strike="noStrike" kern="0" cap="none" spc="0" normalizeH="0" baseline="0" noProof="0" dirty="0">
              <a:ln>
                <a:noFill/>
              </a:ln>
              <a:solidFill>
                <a:sysClr val="windowText" lastClr="000000"/>
              </a:solidFill>
              <a:effectLst/>
              <a:uLnTx/>
              <a:uFillTx/>
            </a:endParaRPr>
          </a:p>
        </p:txBody>
      </p:sp>
      <p:graphicFrame>
        <p:nvGraphicFramePr>
          <p:cNvPr id="52" name="Content Placeholder 3"/>
          <p:cNvGraphicFramePr>
            <a:graphicFrameLocks/>
          </p:cNvGraphicFramePr>
          <p:nvPr/>
        </p:nvGraphicFramePr>
        <p:xfrm>
          <a:off x="5513386" y="1312261"/>
          <a:ext cx="6126162" cy="1645920"/>
        </p:xfrm>
        <a:graphic>
          <a:graphicData uri="http://schemas.openxmlformats.org/drawingml/2006/table">
            <a:tbl>
              <a:tblPr>
                <a:effectLst>
                  <a:outerShdw blurRad="50800" dist="38100" dir="2700000" algn="tl" rotWithShape="0">
                    <a:prstClr val="black">
                      <a:alpha val="40000"/>
                    </a:prstClr>
                  </a:outerShdw>
                </a:effectLst>
                <a:tableStyleId>{7E9639D4-E3E2-4D34-9284-5A2195B3D0D7}</a:tableStyleId>
              </a:tblPr>
              <a:tblGrid>
                <a:gridCol w="875166">
                  <a:extLst>
                    <a:ext uri="{9D8B030D-6E8A-4147-A177-3AD203B41FA5}">
                      <a16:colId xmlns:a16="http://schemas.microsoft.com/office/drawing/2014/main" val="4141558575"/>
                    </a:ext>
                  </a:extLst>
                </a:gridCol>
                <a:gridCol w="875166">
                  <a:extLst>
                    <a:ext uri="{9D8B030D-6E8A-4147-A177-3AD203B41FA5}">
                      <a16:colId xmlns:a16="http://schemas.microsoft.com/office/drawing/2014/main" val="1612761952"/>
                    </a:ext>
                  </a:extLst>
                </a:gridCol>
                <a:gridCol w="875166">
                  <a:extLst>
                    <a:ext uri="{9D8B030D-6E8A-4147-A177-3AD203B41FA5}">
                      <a16:colId xmlns:a16="http://schemas.microsoft.com/office/drawing/2014/main" val="3347973177"/>
                    </a:ext>
                  </a:extLst>
                </a:gridCol>
                <a:gridCol w="875166">
                  <a:extLst>
                    <a:ext uri="{9D8B030D-6E8A-4147-A177-3AD203B41FA5}">
                      <a16:colId xmlns:a16="http://schemas.microsoft.com/office/drawing/2014/main" val="1926100497"/>
                    </a:ext>
                  </a:extLst>
                </a:gridCol>
                <a:gridCol w="875166">
                  <a:extLst>
                    <a:ext uri="{9D8B030D-6E8A-4147-A177-3AD203B41FA5}">
                      <a16:colId xmlns:a16="http://schemas.microsoft.com/office/drawing/2014/main" val="3770003646"/>
                    </a:ext>
                  </a:extLst>
                </a:gridCol>
                <a:gridCol w="875166">
                  <a:extLst>
                    <a:ext uri="{9D8B030D-6E8A-4147-A177-3AD203B41FA5}">
                      <a16:colId xmlns:a16="http://schemas.microsoft.com/office/drawing/2014/main" val="4216041925"/>
                    </a:ext>
                  </a:extLst>
                </a:gridCol>
                <a:gridCol w="875166">
                  <a:extLst>
                    <a:ext uri="{9D8B030D-6E8A-4147-A177-3AD203B41FA5}">
                      <a16:colId xmlns:a16="http://schemas.microsoft.com/office/drawing/2014/main" val="3957035402"/>
                    </a:ext>
                  </a:extLst>
                </a:gridCol>
              </a:tblGrid>
              <a:tr h="260295">
                <a:tc gridSpan="4">
                  <a:txBody>
                    <a:bodyPr/>
                    <a:lstStyle/>
                    <a:p>
                      <a:pPr algn="ctr"/>
                      <a:r>
                        <a:rPr lang="en-US" sz="1200" b="1" dirty="0"/>
                        <a:t>Input features</a:t>
                      </a:r>
                      <a:endParaRPr lang="en-GB" sz="12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hMerge="1">
                  <a:txBody>
                    <a:bodyPr/>
                    <a:lstStyle/>
                    <a:p>
                      <a:endParaRPr lang="en-GB" dirty="0"/>
                    </a:p>
                  </a:txBody>
                  <a:tcPr>
                    <a:lnB w="12700" cap="flat" cmpd="sng" algn="ctr">
                      <a:solidFill>
                        <a:schemeClr val="tx1"/>
                      </a:solidFill>
                      <a:prstDash val="solid"/>
                      <a:round/>
                      <a:headEnd type="none" w="med" len="med"/>
                      <a:tailEnd type="none" w="med" len="med"/>
                    </a:lnB>
                  </a:tcPr>
                </a:tc>
                <a:tc gridSpan="2">
                  <a:txBody>
                    <a:bodyPr/>
                    <a:lstStyle/>
                    <a:p>
                      <a:pPr algn="ctr"/>
                      <a:r>
                        <a:rPr lang="en-US" sz="1200" b="1" dirty="0"/>
                        <a:t>Hidden layer</a:t>
                      </a:r>
                      <a:endParaRPr lang="en-GB"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en-US" sz="1200" b="1" dirty="0"/>
                        <a:t>Label</a:t>
                      </a:r>
                      <a:endParaRPr lang="en-GB" sz="1200" b="1"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108797"/>
                  </a:ext>
                </a:extLst>
              </a:tr>
              <a:tr h="260295">
                <a:tc>
                  <a:txBody>
                    <a:bodyPr/>
                    <a:lstStyle/>
                    <a:p>
                      <a:pPr algn="ctr"/>
                      <a:r>
                        <a:rPr lang="en-US" sz="1200" dirty="0"/>
                        <a:t>surface</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err="1"/>
                        <a:t>kerberos</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book</a:t>
                      </a:r>
                      <a:endParaRPr lang="en-GB" sz="12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dirty="0"/>
                        <a:t>library</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lumMod val="65000"/>
                              <a:lumOff val="35000"/>
                            </a:schemeClr>
                          </a:solidFill>
                        </a:rPr>
                        <a:t>H</a:t>
                      </a:r>
                      <a:r>
                        <a:rPr lang="en-US" sz="1200" b="1" baseline="-25000" dirty="0">
                          <a:solidFill>
                            <a:schemeClr val="tx1">
                              <a:lumMod val="65000"/>
                              <a:lumOff val="35000"/>
                            </a:schemeClr>
                          </a:solidFill>
                        </a:rPr>
                        <a:t>1</a:t>
                      </a:r>
                      <a:endParaRPr lang="en-GB" sz="1200" b="1" baseline="-25000" dirty="0">
                        <a:solidFill>
                          <a:schemeClr val="tx1">
                            <a:lumMod val="65000"/>
                            <a:lumOff val="3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1" dirty="0">
                          <a:solidFill>
                            <a:schemeClr val="tx1">
                              <a:lumMod val="65000"/>
                              <a:lumOff val="35000"/>
                            </a:schemeClr>
                          </a:solidFill>
                        </a:rPr>
                        <a:t>H</a:t>
                      </a:r>
                      <a:r>
                        <a:rPr lang="en-US" sz="1200" b="1" baseline="-25000" dirty="0">
                          <a:solidFill>
                            <a:schemeClr val="tx1">
                              <a:lumMod val="65000"/>
                              <a:lumOff val="35000"/>
                            </a:schemeClr>
                          </a:solidFill>
                        </a:rPr>
                        <a:t>2</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a:endParaRPr lang="en-GB"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880738"/>
                  </a:ext>
                </a:extLst>
              </a:tr>
              <a:tr h="260295">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1</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49229908"/>
                  </a:ext>
                </a:extLst>
              </a:tr>
              <a:tr h="260295">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21547804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1</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b="1" dirty="0">
                          <a:solidFill>
                            <a:srgbClr val="00B05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115399958"/>
                  </a:ext>
                </a:extLst>
              </a:tr>
              <a:tr h="260295">
                <a:tc>
                  <a:txBody>
                    <a:bodyPr/>
                    <a:lstStyle/>
                    <a:p>
                      <a:pPr algn="ctr"/>
                      <a:r>
                        <a:rPr lang="en-US" sz="1200" dirty="0"/>
                        <a:t>0</a:t>
                      </a:r>
                      <a:endParaRPr lang="en-GB" sz="1200" dirty="0"/>
                    </a:p>
                  </a:txBody>
                  <a:tcPr anchor="ctr">
                    <a:solidFill>
                      <a:schemeClr val="bg1"/>
                    </a:solidFill>
                  </a:tcPr>
                </a:tc>
                <a:tc>
                  <a:txBody>
                    <a:bodyPr/>
                    <a:lstStyle/>
                    <a:p>
                      <a:pPr algn="ctr"/>
                      <a:r>
                        <a:rPr lang="en-US" sz="1200" dirty="0"/>
                        <a:t>0</a:t>
                      </a:r>
                      <a:endParaRPr lang="en-GB" sz="1200" dirty="0"/>
                    </a:p>
                  </a:txBody>
                  <a:tcPr anchor="ctr">
                    <a:solidFill>
                      <a:schemeClr val="bg1"/>
                    </a:solidFill>
                  </a:tcPr>
                </a:tc>
                <a:tc>
                  <a:txBody>
                    <a:bodyPr/>
                    <a:lstStyle/>
                    <a:p>
                      <a:pPr algn="ctr"/>
                      <a:r>
                        <a:rPr lang="en-US" sz="1200" dirty="0"/>
                        <a:t>1</a:t>
                      </a:r>
                      <a:endParaRPr lang="en-GB" sz="1200" dirty="0"/>
                    </a:p>
                  </a:txBody>
                  <a:tcPr anchor="ctr">
                    <a:solidFill>
                      <a:schemeClr val="bg1"/>
                    </a:solidFill>
                  </a:tcPr>
                </a:tc>
                <a:tc>
                  <a:txBody>
                    <a:bodyPr/>
                    <a:lstStyle/>
                    <a:p>
                      <a:pPr algn="ctr"/>
                      <a:r>
                        <a:rPr lang="en-US" sz="1200" dirty="0"/>
                        <a:t>1</a:t>
                      </a:r>
                      <a:endParaRPr lang="en-GB" sz="1200" dirty="0"/>
                    </a:p>
                  </a:txBody>
                  <a:tcPr anchor="ctr">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a:r>
                        <a:rPr lang="en-US" sz="1200" dirty="0"/>
                        <a:t>0</a:t>
                      </a:r>
                      <a:endParaRPr lang="en-GB"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a:t>
                      </a:r>
                      <a:endParaRPr lang="en-GB" sz="1200" dirty="0"/>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25131586"/>
                  </a:ext>
                </a:extLst>
              </a:tr>
            </a:tbl>
          </a:graphicData>
        </a:graphic>
      </p:graphicFrame>
      <p:grpSp>
        <p:nvGrpSpPr>
          <p:cNvPr id="53" name="Group 52"/>
          <p:cNvGrpSpPr/>
          <p:nvPr/>
        </p:nvGrpSpPr>
        <p:grpSpPr>
          <a:xfrm>
            <a:off x="9101454" y="3437285"/>
            <a:ext cx="2764792" cy="3107237"/>
            <a:chOff x="8590596" y="3110070"/>
            <a:chExt cx="2764792" cy="3107237"/>
          </a:xfrm>
        </p:grpSpPr>
        <p:sp>
          <p:nvSpPr>
            <p:cNvPr id="54" name="Rectangle 53"/>
            <p:cNvSpPr/>
            <p:nvPr/>
          </p:nvSpPr>
          <p:spPr>
            <a:xfrm>
              <a:off x="9290104"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library</a:t>
              </a:r>
              <a:endParaRPr kumimoji="0" lang="en-GB" sz="1050" b="0" i="0" u="none" strike="noStrike" kern="0" cap="none" spc="0" normalizeH="0" baseline="0" noProof="0" dirty="0">
                <a:ln>
                  <a:noFill/>
                </a:ln>
                <a:solidFill>
                  <a:sysClr val="windowText" lastClr="000000"/>
                </a:solidFill>
                <a:effectLst/>
                <a:uLnTx/>
                <a:uFillTx/>
              </a:endParaRPr>
            </a:p>
          </p:txBody>
        </p:sp>
        <p:sp>
          <p:nvSpPr>
            <p:cNvPr id="55" name="Rectangle 54"/>
            <p:cNvSpPr/>
            <p:nvPr/>
          </p:nvSpPr>
          <p:spPr>
            <a:xfrm>
              <a:off x="9978532"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book</a:t>
              </a:r>
              <a:endParaRPr kumimoji="0" lang="en-GB" sz="1050" b="0" i="0" u="none" strike="noStrike" kern="0" cap="none" spc="0" normalizeH="0" baseline="0" noProof="0" dirty="0">
                <a:ln>
                  <a:noFill/>
                </a:ln>
                <a:solidFill>
                  <a:sysClr val="windowText" lastClr="000000"/>
                </a:solidFill>
                <a:effectLst/>
                <a:uLnTx/>
                <a:uFillTx/>
              </a:endParaRPr>
            </a:p>
          </p:txBody>
        </p:sp>
        <p:sp>
          <p:nvSpPr>
            <p:cNvPr id="57" name="Rectangle 56"/>
            <p:cNvSpPr/>
            <p:nvPr/>
          </p:nvSpPr>
          <p:spPr>
            <a:xfrm>
              <a:off x="8601676"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rPr>
                <a:t>surface</a:t>
              </a:r>
              <a:endParaRPr kumimoji="0" lang="en-GB" sz="1050" b="0" i="0" u="none" strike="noStrike" kern="0" cap="none" spc="0" normalizeH="0" baseline="0" noProof="0" dirty="0">
                <a:ln>
                  <a:noFill/>
                </a:ln>
                <a:solidFill>
                  <a:sysClr val="windowText" lastClr="000000"/>
                </a:solidFill>
                <a:effectLst/>
                <a:uLnTx/>
                <a:uFillTx/>
              </a:endParaRPr>
            </a:p>
          </p:txBody>
        </p:sp>
        <p:sp>
          <p:nvSpPr>
            <p:cNvPr id="58" name="Rectangle 57"/>
            <p:cNvSpPr/>
            <p:nvPr/>
          </p:nvSpPr>
          <p:spPr>
            <a:xfrm>
              <a:off x="10666960" y="5933527"/>
              <a:ext cx="688428" cy="283780"/>
            </a:xfrm>
            <a:prstGeom prst="rect">
              <a:avLst/>
            </a:prstGeom>
            <a:ln w="2857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ysClr val="windowText" lastClr="000000"/>
                  </a:solidFill>
                  <a:effectLst/>
                  <a:uLnTx/>
                  <a:uFillTx/>
                </a:rPr>
                <a:t>kerberos</a:t>
              </a:r>
              <a:endParaRPr kumimoji="0" lang="en-GB" sz="1050" b="0" i="0" u="none" strike="noStrike" kern="0" cap="none" spc="0" normalizeH="0" baseline="0" noProof="0" dirty="0">
                <a:ln>
                  <a:noFill/>
                </a:ln>
                <a:solidFill>
                  <a:sysClr val="windowText" lastClr="000000"/>
                </a:solidFill>
                <a:effectLst/>
                <a:uLnTx/>
                <a:uFillTx/>
              </a:endParaRPr>
            </a:p>
          </p:txBody>
        </p:sp>
        <p:cxnSp>
          <p:nvCxnSpPr>
            <p:cNvPr id="61" name="Straight Connector 60"/>
            <p:cNvCxnSpPr>
              <a:stCxn id="69" idx="4"/>
              <a:endCxn id="57" idx="0"/>
            </p:cNvCxnSpPr>
            <p:nvPr/>
          </p:nvCxnSpPr>
          <p:spPr>
            <a:xfrm flipH="1">
              <a:off x="8945890" y="4538973"/>
              <a:ext cx="199280"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2" idx="4"/>
              <a:endCxn id="55" idx="0"/>
            </p:cNvCxnSpPr>
            <p:nvPr/>
          </p:nvCxnSpPr>
          <p:spPr>
            <a:xfrm flipH="1">
              <a:off x="10322746" y="4538972"/>
              <a:ext cx="439255"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2" idx="4"/>
              <a:endCxn id="58" idx="0"/>
            </p:cNvCxnSpPr>
            <p:nvPr/>
          </p:nvCxnSpPr>
          <p:spPr>
            <a:xfrm>
              <a:off x="10762001" y="4538972"/>
              <a:ext cx="24917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2" idx="4"/>
              <a:endCxn id="54" idx="0"/>
            </p:cNvCxnSpPr>
            <p:nvPr/>
          </p:nvCxnSpPr>
          <p:spPr>
            <a:xfrm flipH="1">
              <a:off x="9634318" y="4538972"/>
              <a:ext cx="1127683"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2" idx="4"/>
              <a:endCxn id="57" idx="0"/>
            </p:cNvCxnSpPr>
            <p:nvPr/>
          </p:nvCxnSpPr>
          <p:spPr>
            <a:xfrm flipH="1">
              <a:off x="8945890" y="4538972"/>
              <a:ext cx="1816111" cy="139455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9" idx="4"/>
              <a:endCxn id="54" idx="0"/>
            </p:cNvCxnSpPr>
            <p:nvPr/>
          </p:nvCxnSpPr>
          <p:spPr>
            <a:xfrm>
              <a:off x="9145170" y="4538973"/>
              <a:ext cx="489148"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9" idx="4"/>
              <a:endCxn id="55" idx="0"/>
            </p:cNvCxnSpPr>
            <p:nvPr/>
          </p:nvCxnSpPr>
          <p:spPr>
            <a:xfrm>
              <a:off x="9145170" y="4538973"/>
              <a:ext cx="1177576"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9" idx="4"/>
              <a:endCxn id="58" idx="0"/>
            </p:cNvCxnSpPr>
            <p:nvPr/>
          </p:nvCxnSpPr>
          <p:spPr>
            <a:xfrm>
              <a:off x="9145170" y="4538973"/>
              <a:ext cx="1866004" cy="139455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946412" y="4141458"/>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70" name="Straight Connector 69"/>
            <p:cNvCxnSpPr/>
            <p:nvPr/>
          </p:nvCxnSpPr>
          <p:spPr>
            <a:xfrm>
              <a:off x="9013684" y="4395585"/>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9148512" y="4241276"/>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72" name="Oval 71"/>
            <p:cNvSpPr/>
            <p:nvPr/>
          </p:nvSpPr>
          <p:spPr>
            <a:xfrm>
              <a:off x="10563243" y="4141457"/>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73" name="Straight Connector 72"/>
            <p:cNvCxnSpPr/>
            <p:nvPr/>
          </p:nvCxnSpPr>
          <p:spPr>
            <a:xfrm>
              <a:off x="10630515" y="4395584"/>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V="1">
              <a:off x="10765343" y="4241275"/>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a:stCxn id="89" idx="3"/>
              <a:endCxn id="69" idx="0"/>
            </p:cNvCxnSpPr>
            <p:nvPr/>
          </p:nvCxnSpPr>
          <p:spPr>
            <a:xfrm flipH="1">
              <a:off x="9145170" y="3644844"/>
              <a:ext cx="696979" cy="49661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89" idx="5"/>
              <a:endCxn id="72" idx="0"/>
            </p:cNvCxnSpPr>
            <p:nvPr/>
          </p:nvCxnSpPr>
          <p:spPr>
            <a:xfrm>
              <a:off x="10123234" y="3644844"/>
              <a:ext cx="638767" cy="496613"/>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9013684" y="4394707"/>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9148512" y="4240398"/>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a:off x="10630515" y="4394706"/>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flipV="1">
              <a:off x="10765343" y="4240397"/>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flipH="1">
              <a:off x="8830056" y="4982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2" name="TextBox 81"/>
            <p:cNvSpPr txBox="1"/>
            <p:nvPr/>
          </p:nvSpPr>
          <p:spPr>
            <a:xfrm flipH="1">
              <a:off x="10711104" y="5417334"/>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3" name="TextBox 82"/>
            <p:cNvSpPr txBox="1"/>
            <p:nvPr/>
          </p:nvSpPr>
          <p:spPr>
            <a:xfrm flipH="1">
              <a:off x="9141380" y="5159589"/>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4" name="TextBox 83"/>
            <p:cNvSpPr txBox="1"/>
            <p:nvPr/>
          </p:nvSpPr>
          <p:spPr>
            <a:xfrm flipH="1">
              <a:off x="9507914"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5" name="TextBox 84"/>
            <p:cNvSpPr txBox="1"/>
            <p:nvPr/>
          </p:nvSpPr>
          <p:spPr>
            <a:xfrm flipH="1">
              <a:off x="10000852" y="4694220"/>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6" name="TextBox 85"/>
            <p:cNvSpPr txBox="1"/>
            <p:nvPr/>
          </p:nvSpPr>
          <p:spPr>
            <a:xfrm flipH="1">
              <a:off x="10305409" y="5011611"/>
              <a:ext cx="337911"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7" name="TextBox 86"/>
            <p:cNvSpPr txBox="1"/>
            <p:nvPr/>
          </p:nvSpPr>
          <p:spPr>
            <a:xfrm flipH="1">
              <a:off x="9159240" y="3736321"/>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8" name="TextBox 87"/>
            <p:cNvSpPr txBox="1"/>
            <p:nvPr/>
          </p:nvSpPr>
          <p:spPr>
            <a:xfrm flipH="1">
              <a:off x="10315720" y="3677935"/>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+1</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89" name="Oval 88"/>
            <p:cNvSpPr/>
            <p:nvPr/>
          </p:nvSpPr>
          <p:spPr>
            <a:xfrm>
              <a:off x="9783934" y="3305544"/>
              <a:ext cx="397515" cy="397515"/>
            </a:xfrm>
            <a:prstGeom prst="ellipse">
              <a:avLst/>
            </a:prstGeom>
            <a:solidFill>
              <a:srgbClr val="FFC000"/>
            </a:solidFill>
            <a:ln w="28575">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90" name="Straight Connector 89"/>
            <p:cNvCxnSpPr/>
            <p:nvPr/>
          </p:nvCxnSpPr>
          <p:spPr>
            <a:xfrm>
              <a:off x="9851206" y="3559671"/>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flipV="1">
              <a:off x="9986034" y="3405362"/>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a:off x="9851206" y="3558793"/>
              <a:ext cx="142523" cy="1"/>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flipV="1">
              <a:off x="9986034" y="3404484"/>
              <a:ext cx="120446" cy="158748"/>
            </a:xfrm>
            <a:prstGeom prst="line">
              <a:avLst/>
            </a:prstGeom>
            <a:solidFill>
              <a:srgbClr val="FFC000"/>
            </a:solidFill>
            <a:ln w="28575">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94" name="Straight Connector 93"/>
            <p:cNvCxnSpPr>
              <a:endCxn id="89" idx="0"/>
            </p:cNvCxnSpPr>
            <p:nvPr/>
          </p:nvCxnSpPr>
          <p:spPr>
            <a:xfrm>
              <a:off x="9982691" y="3110070"/>
              <a:ext cx="1" cy="19547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flipH="1">
              <a:off x="9587585" y="5522789"/>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98" name="TextBox 97"/>
            <p:cNvSpPr txBox="1"/>
            <p:nvPr/>
          </p:nvSpPr>
          <p:spPr>
            <a:xfrm flipH="1">
              <a:off x="9391403" y="5015283"/>
              <a:ext cx="469748"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+0.5</a:t>
              </a:r>
              <a:endParaRPr kumimoji="0" lang="en-GB" sz="1050" b="1" i="0" u="none" strike="noStrike" kern="0" cap="none" spc="0" normalizeH="0" baseline="0" noProof="0" dirty="0">
                <a:ln>
                  <a:noFill/>
                </a:ln>
                <a:solidFill>
                  <a:schemeClr val="tx1">
                    <a:lumMod val="65000"/>
                    <a:lumOff val="35000"/>
                  </a:schemeClr>
                </a:solidFill>
                <a:effectLst/>
                <a:uLnTx/>
                <a:uFillTx/>
              </a:endParaRPr>
            </a:p>
          </p:txBody>
        </p:sp>
        <p:sp>
          <p:nvSpPr>
            <p:cNvPr id="99" name="TextBox 98"/>
            <p:cNvSpPr txBox="1"/>
            <p:nvPr/>
          </p:nvSpPr>
          <p:spPr>
            <a:xfrm flipH="1">
              <a:off x="8590596"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1</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sp>
          <p:nvSpPr>
            <p:cNvPr id="100" name="TextBox 99"/>
            <p:cNvSpPr txBox="1"/>
            <p:nvPr/>
          </p:nvSpPr>
          <p:spPr>
            <a:xfrm flipH="1">
              <a:off x="10960758" y="4188966"/>
              <a:ext cx="33791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chemeClr val="tx1">
                      <a:lumMod val="65000"/>
                      <a:lumOff val="35000"/>
                    </a:schemeClr>
                  </a:solidFill>
                  <a:effectLst/>
                  <a:uLnTx/>
                  <a:uFillTx/>
                </a:rPr>
                <a:t>H</a:t>
              </a:r>
              <a:r>
                <a:rPr kumimoji="0" lang="en-US" sz="1050" b="1" i="0" u="none" strike="noStrike" kern="0" cap="none" spc="0" normalizeH="0" baseline="-25000" noProof="0" dirty="0">
                  <a:ln>
                    <a:noFill/>
                  </a:ln>
                  <a:solidFill>
                    <a:schemeClr val="tx1">
                      <a:lumMod val="65000"/>
                      <a:lumOff val="35000"/>
                    </a:schemeClr>
                  </a:solidFill>
                  <a:effectLst/>
                  <a:uLnTx/>
                  <a:uFillTx/>
                </a:rPr>
                <a:t>2</a:t>
              </a:r>
              <a:endParaRPr kumimoji="0" lang="en-GB" sz="1050" b="1" i="0" u="none" strike="noStrike" kern="0" cap="none" spc="0" normalizeH="0" baseline="-25000" noProof="0" dirty="0">
                <a:ln>
                  <a:noFill/>
                </a:ln>
                <a:solidFill>
                  <a:schemeClr val="tx1">
                    <a:lumMod val="65000"/>
                    <a:lumOff val="35000"/>
                  </a:schemeClr>
                </a:solidFill>
                <a:effectLst/>
                <a:uLnTx/>
                <a:uFillTx/>
              </a:endParaRPr>
            </a:p>
          </p:txBody>
        </p:sp>
      </p:grpSp>
      <p:sp>
        <p:nvSpPr>
          <p:cNvPr id="101" name="TextBox 100"/>
          <p:cNvSpPr txBox="1"/>
          <p:nvPr/>
        </p:nvSpPr>
        <p:spPr>
          <a:xfrm flipH="1">
            <a:off x="5823617" y="4851732"/>
            <a:ext cx="3286499"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But let’s consider a tiny neural network with one hidden layer…</a:t>
            </a:r>
            <a:endParaRPr kumimoji="0" lang="en-GB" sz="1600" b="0" i="0" u="none" strike="noStrike" kern="0" cap="none" spc="0" normalizeH="0" baseline="0" noProof="0" dirty="0">
              <a:ln>
                <a:noFill/>
              </a:ln>
              <a:solidFill>
                <a:sysClr val="windowText" lastClr="000000"/>
              </a:solidFill>
              <a:effectLst/>
              <a:uLnTx/>
              <a:uFillTx/>
            </a:endParaRPr>
          </a:p>
        </p:txBody>
      </p:sp>
      <p:sp>
        <p:nvSpPr>
          <p:cNvPr id="59" name="TextBox 58"/>
          <p:cNvSpPr txBox="1"/>
          <p:nvPr/>
        </p:nvSpPr>
        <p:spPr>
          <a:xfrm flipH="1">
            <a:off x="5513386" y="3091357"/>
            <a:ext cx="3300772"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dirty="0">
                <a:ln>
                  <a:noFill/>
                </a:ln>
                <a:solidFill>
                  <a:sysClr val="windowText" lastClr="000000"/>
                </a:solidFill>
                <a:effectLst/>
                <a:uLnTx/>
                <a:uFillTx/>
              </a:rPr>
              <a:t>can</a:t>
            </a:r>
            <a:r>
              <a:rPr kumimoji="0" lang="en-US" sz="1600" b="0" i="0" u="none" strike="noStrike" kern="0" cap="none" spc="0" normalizeH="0" baseline="0" noProof="0" dirty="0">
                <a:ln>
                  <a:noFill/>
                </a:ln>
                <a:solidFill>
                  <a:sysClr val="windowText" lastClr="000000"/>
                </a:solidFill>
                <a:effectLst/>
                <a:uLnTx/>
                <a:uFillTx/>
              </a:rPr>
              <a:t> separate using a linear model!</a:t>
            </a:r>
            <a:endParaRPr kumimoji="0" lang="en-GB" sz="1600" b="0" i="0" u="none" strike="noStrike" kern="0" cap="none" spc="0" normalizeH="0" baseline="0" noProof="0" dirty="0">
              <a:ln>
                <a:noFill/>
              </a:ln>
              <a:solidFill>
                <a:sysClr val="windowText" lastClr="000000"/>
              </a:solidFill>
              <a:effectLst/>
              <a:uLnTx/>
              <a:uFillTx/>
            </a:endParaRPr>
          </a:p>
        </p:txBody>
      </p:sp>
      <p:cxnSp>
        <p:nvCxnSpPr>
          <p:cNvPr id="60" name="Curved Connector 59"/>
          <p:cNvCxnSpPr>
            <a:stCxn id="59" idx="1"/>
          </p:cNvCxnSpPr>
          <p:nvPr/>
        </p:nvCxnSpPr>
        <p:spPr>
          <a:xfrm flipV="1">
            <a:off x="8814158" y="2958181"/>
            <a:ext cx="638482" cy="302453"/>
          </a:xfrm>
          <a:prstGeom prst="curvedConnector2">
            <a:avLst/>
          </a:prstGeom>
          <a:ln w="190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28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wipe(left)">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838200" y="715318"/>
            <a:ext cx="10515600" cy="1325563"/>
          </a:xfrm>
        </p:spPr>
        <p:txBody>
          <a:bodyPr>
            <a:normAutofit/>
          </a:bodyPr>
          <a:lstStyle/>
          <a:p>
            <a:r>
              <a:rPr lang="en-US" sz="4800" dirty="0"/>
              <a:t>Why adding depth helps</a:t>
            </a:r>
            <a:endParaRPr lang="en-GB" sz="4800" dirty="0"/>
          </a:p>
        </p:txBody>
      </p:sp>
      <p:sp>
        <p:nvSpPr>
          <p:cNvPr id="2" name="Content Placeholder 1"/>
          <p:cNvSpPr>
            <a:spLocks noGrp="1"/>
          </p:cNvSpPr>
          <p:nvPr>
            <p:ph idx="1"/>
          </p:nvPr>
        </p:nvSpPr>
        <p:spPr>
          <a:xfrm>
            <a:off x="838199" y="2127182"/>
            <a:ext cx="5762297" cy="2578209"/>
          </a:xfrm>
        </p:spPr>
        <p:txBody>
          <a:bodyPr/>
          <a:lstStyle/>
          <a:p>
            <a:pPr marL="0" indent="0">
              <a:lnSpc>
                <a:spcPct val="100000"/>
              </a:lnSpc>
              <a:buNone/>
            </a:pPr>
            <a:r>
              <a:rPr lang="en-US" dirty="0"/>
              <a:t>Deeper networks can split the input space in many (non-independent) linear regions than shallow networks</a:t>
            </a:r>
            <a:endParaRPr lang="en-GB" dirty="0"/>
          </a:p>
        </p:txBody>
      </p:sp>
      <p:pic>
        <p:nvPicPr>
          <p:cNvPr id="8" name="Content Placeholder 13"/>
          <p:cNvPicPr>
            <a:picLocks noChangeAspect="1"/>
          </p:cNvPicPr>
          <p:nvPr/>
        </p:nvPicPr>
        <p:blipFill rotWithShape="1">
          <a:blip r:embed="rId2"/>
          <a:srcRect t="69154"/>
          <a:stretch/>
        </p:blipFill>
        <p:spPr>
          <a:xfrm>
            <a:off x="838200" y="4403834"/>
            <a:ext cx="6612212" cy="1698210"/>
          </a:xfrm>
          <a:prstGeom prst="rect">
            <a:avLst/>
          </a:prstGeom>
        </p:spPr>
      </p:pic>
      <p:sp>
        <p:nvSpPr>
          <p:cNvPr id="9" name="TextBox 8"/>
          <p:cNvSpPr txBox="1"/>
          <p:nvPr/>
        </p:nvSpPr>
        <p:spPr>
          <a:xfrm>
            <a:off x="2558406" y="6385035"/>
            <a:ext cx="7075206"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Montúfar</a:t>
            </a:r>
            <a:r>
              <a:rPr kumimoji="0" lang="en-US" sz="1200" b="0" i="0" u="none" strike="noStrike" kern="0" cap="none" spc="0" normalizeH="0" baseline="0" noProof="0" dirty="0">
                <a:ln>
                  <a:noFill/>
                </a:ln>
                <a:solidFill>
                  <a:sysClr val="windowText" lastClr="000000"/>
                </a:solidFill>
                <a:effectLst/>
                <a:uLnTx/>
                <a:uFillTx/>
              </a:rPr>
              <a:t>, </a:t>
            </a:r>
            <a:r>
              <a:rPr kumimoji="0" lang="en-US" sz="1200" b="0" i="0" u="none" strike="noStrike" kern="0" cap="none" spc="0" normalizeH="0" baseline="0" noProof="0" dirty="0" err="1">
                <a:ln>
                  <a:noFill/>
                </a:ln>
                <a:solidFill>
                  <a:sysClr val="windowText" lastClr="000000"/>
                </a:solidFill>
                <a:effectLst/>
                <a:uLnTx/>
                <a:uFillTx/>
              </a:rPr>
              <a:t>Pascanu</a:t>
            </a:r>
            <a:r>
              <a:rPr kumimoji="0" lang="en-US" sz="1200" b="0" i="0" u="none" strike="noStrike" kern="0" cap="none" spc="0" normalizeH="0" baseline="0" noProof="0" dirty="0">
                <a:ln>
                  <a:noFill/>
                </a:ln>
                <a:solidFill>
                  <a:sysClr val="windowText" lastClr="000000"/>
                </a:solidFill>
                <a:effectLst/>
                <a:uLnTx/>
                <a:uFillTx/>
              </a:rPr>
              <a:t>, Cho and </a:t>
            </a:r>
            <a:r>
              <a:rPr kumimoji="0" lang="en-US" sz="1200" b="0" i="0" u="none" strike="noStrike" kern="0" cap="none" spc="0" normalizeH="0" baseline="0" noProof="0" dirty="0" err="1">
                <a:ln>
                  <a:noFill/>
                </a:ln>
                <a:solidFill>
                  <a:sysClr val="windowText" lastClr="000000"/>
                </a:solidFill>
                <a:effectLst/>
                <a:uLnTx/>
                <a:uFillTx/>
              </a:rPr>
              <a:t>Bengio</a:t>
            </a:r>
            <a:r>
              <a:rPr kumimoji="0" lang="en-US" sz="1200" b="0" i="0" u="none" strike="noStrike" kern="0" cap="none" spc="0" normalizeH="0" baseline="0" noProof="0" dirty="0">
                <a:ln>
                  <a:noFill/>
                </a:ln>
                <a:solidFill>
                  <a:sysClr val="windowText" lastClr="000000"/>
                </a:solidFill>
                <a:effectLst/>
                <a:uLnTx/>
                <a:uFillTx/>
              </a:rPr>
              <a:t>. </a:t>
            </a:r>
            <a:r>
              <a:rPr kumimoji="0" lang="en-US" sz="1200" b="0" i="0" u="none" strike="noStrike" kern="0" cap="none" spc="0" normalizeH="0" baseline="0" noProof="0" dirty="0">
                <a:ln>
                  <a:noFill/>
                </a:ln>
                <a:solidFill>
                  <a:sysClr val="windowText" lastClr="000000"/>
                </a:solidFill>
                <a:effectLst/>
                <a:uLnTx/>
                <a:uFillTx/>
                <a:hlinkClick r:id="rId3"/>
              </a:rPr>
              <a:t>On the number of linear regions of deep neural networks</a:t>
            </a:r>
            <a:r>
              <a:rPr kumimoji="0" lang="en-US" sz="1200" b="0" i="0" u="none" strike="noStrike" kern="0" cap="none" spc="0" normalizeH="0" baseline="0" noProof="0" dirty="0">
                <a:ln>
                  <a:noFill/>
                </a:ln>
                <a:solidFill>
                  <a:sysClr val="windowText" lastClr="000000"/>
                </a:solidFill>
                <a:effectLst/>
                <a:uLnTx/>
                <a:uFillTx/>
              </a:rPr>
              <a:t> NIPS 2014</a:t>
            </a:r>
            <a:endParaRPr kumimoji="0" lang="en-GB" sz="1200" b="0" i="0" u="none" strike="noStrike" kern="0" cap="none" spc="0" normalizeH="0" baseline="0" noProof="0" dirty="0">
              <a:ln>
                <a:noFill/>
              </a:ln>
              <a:solidFill>
                <a:sysClr val="windowText" lastClr="000000"/>
              </a:solidFill>
              <a:effectLst/>
              <a:uLnTx/>
              <a:uFillTx/>
            </a:endParaRPr>
          </a:p>
        </p:txBody>
      </p:sp>
      <p:pic>
        <p:nvPicPr>
          <p:cNvPr id="11" name="Picture 10"/>
          <p:cNvPicPr>
            <a:picLocks noChangeAspect="1"/>
          </p:cNvPicPr>
          <p:nvPr/>
        </p:nvPicPr>
        <p:blipFill>
          <a:blip r:embed="rId4"/>
          <a:stretch>
            <a:fillRect/>
          </a:stretch>
        </p:blipFill>
        <p:spPr>
          <a:xfrm>
            <a:off x="6984124" y="3624722"/>
            <a:ext cx="5171090" cy="8262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6171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904625" y="6385035"/>
            <a:ext cx="2382768"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hlinkClick r:id="rId4"/>
              </a:rPr>
              <a:t>http://playground.tensorflow.org</a:t>
            </a:r>
            <a:endParaRPr kumimoji="0" lang="en-GB" sz="1200" b="0" i="0" u="none" strike="noStrike" kern="0" cap="none" spc="0" normalizeH="0" baseline="0" noProof="0" dirty="0">
              <a:ln>
                <a:noFill/>
              </a:ln>
              <a:solidFill>
                <a:sysClr val="windowText" lastClr="000000"/>
              </a:solidFill>
              <a:effectLst/>
              <a:uLnTx/>
              <a:uFillTx/>
            </a:endParaRPr>
          </a:p>
        </p:txBody>
      </p:sp>
      <p:pic>
        <p:nvPicPr>
          <p:cNvPr id="21" name="Bhaskar Mitra - Monday, January 30, 2017 11.24.17 AM">
            <a:hlinkClick r:id="" action="ppaction://media"/>
          </p:cNvPr>
          <p:cNvPicPr>
            <a:picLocks noChangeAspect="1"/>
          </p:cNvPicPr>
          <p:nvPr>
            <a:videoFile r:link="rId1"/>
            <p:extLst>
              <p:ext uri="{DAA4B4D4-6D71-4841-9C94-3DE7FCFB9230}">
                <p14:media xmlns:p14="http://schemas.microsoft.com/office/powerpoint/2010/main" r:embed="rId2">
                  <p14:trim st="15000" end="193340.7709"/>
                </p14:media>
              </p:ext>
            </p:extLst>
          </p:nvPr>
        </p:nvPicPr>
        <p:blipFill rotWithShape="1">
          <a:blip r:embed="rId5"/>
          <a:srcRect l="16928" t="29690" r="18766" b="322"/>
          <a:stretch>
            <a:fillRect/>
          </a:stretch>
        </p:blipFill>
        <p:spPr>
          <a:xfrm>
            <a:off x="838200" y="2415090"/>
            <a:ext cx="5181600" cy="3172408"/>
          </a:xfrm>
          <a:prstGeom prst="rect">
            <a:avLst/>
          </a:prstGeom>
          <a:ln>
            <a:noFill/>
          </a:ln>
          <a:effectLst>
            <a:outerShdw blurRad="190500" algn="tl" rotWithShape="0">
              <a:srgbClr val="000000">
                <a:alpha val="70000"/>
              </a:srgbClr>
            </a:outerShdw>
          </a:effectLst>
        </p:spPr>
      </p:pic>
      <p:pic>
        <p:nvPicPr>
          <p:cNvPr id="22" name="Bhaskar Mitra - Monday, January 30, 2017 11.24.17 AM">
            <a:hlinkClick r:id="" action="ppaction://media"/>
          </p:cNvPr>
          <p:cNvPicPr>
            <a:picLocks noChangeAspect="1"/>
          </p:cNvPicPr>
          <p:nvPr>
            <a:videoFile r:link="rId1"/>
            <p:extLst>
              <p:ext uri="{DAA4B4D4-6D71-4841-9C94-3DE7FCFB9230}">
                <p14:media xmlns:p14="http://schemas.microsoft.com/office/powerpoint/2010/main" r:embed="rId2">
                  <p14:trim st="94000" end="114340.7709"/>
                </p14:media>
              </p:ext>
            </p:extLst>
          </p:nvPr>
        </p:nvPicPr>
        <p:blipFill rotWithShape="1">
          <a:blip r:embed="rId6"/>
          <a:srcRect l="16928" t="29690" r="18766" b="322"/>
          <a:stretch>
            <a:fillRect/>
          </a:stretch>
        </p:blipFill>
        <p:spPr>
          <a:xfrm>
            <a:off x="6172200" y="2415090"/>
            <a:ext cx="5181600" cy="3172408"/>
          </a:xfrm>
          <a:prstGeom prst="rect">
            <a:avLst/>
          </a:prstGeom>
          <a:ln>
            <a:noFill/>
          </a:ln>
          <a:effectLst>
            <a:outerShdw blurRad="190500" algn="tl" rotWithShape="0">
              <a:srgbClr val="000000">
                <a:alpha val="70000"/>
              </a:srgbClr>
            </a:outerShdw>
          </a:effectLst>
        </p:spPr>
      </p:pic>
      <p:sp>
        <p:nvSpPr>
          <p:cNvPr id="8" name="Title 9">
            <a:extLst>
              <a:ext uri="{FF2B5EF4-FFF2-40B4-BE49-F238E27FC236}">
                <a16:creationId xmlns:a16="http://schemas.microsoft.com/office/drawing/2014/main" id="{B36F7E07-D9A7-4F8F-B3E7-BB6AD989A596}"/>
              </a:ext>
            </a:extLst>
          </p:cNvPr>
          <p:cNvSpPr>
            <a:spLocks noGrp="1"/>
          </p:cNvSpPr>
          <p:nvPr>
            <p:ph type="title"/>
          </p:nvPr>
        </p:nvSpPr>
        <p:spPr>
          <a:xfrm>
            <a:off x="838200" y="715318"/>
            <a:ext cx="10515600" cy="1325563"/>
          </a:xfrm>
        </p:spPr>
        <p:txBody>
          <a:bodyPr>
            <a:normAutofit/>
          </a:bodyPr>
          <a:lstStyle/>
          <a:p>
            <a:r>
              <a:rPr lang="en-US" sz="4800" dirty="0"/>
              <a:t>Why adding depth helps</a:t>
            </a:r>
            <a:endParaRPr lang="en-GB" sz="4800" dirty="0"/>
          </a:p>
        </p:txBody>
      </p:sp>
    </p:spTree>
    <p:extLst>
      <p:ext uri="{BB962C8B-B14F-4D97-AF65-F5344CB8AC3E}">
        <p14:creationId xmlns:p14="http://schemas.microsoft.com/office/powerpoint/2010/main" val="379358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1"/>
                                        </p:tgtEl>
                                      </p:cBhvr>
                                    </p:cmd>
                                  </p:childTnLst>
                                </p:cTn>
                              </p:par>
                              <p:par>
                                <p:cTn id="7" presetID="1" presetClass="mediacall" presetSubtype="0" fill="hold" nodeType="withEffect">
                                  <p:stCondLst>
                                    <p:cond delay="0"/>
                                  </p:stCondLst>
                                  <p:childTnLst>
                                    <p:cmd type="call" cmd="playFrom(0.0)">
                                      <p:cBhvr>
                                        <p:cTn id="8" dur="30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1"/>
                </p:tgtEl>
              </p:cMediaNode>
            </p:video>
            <p:video>
              <p:cMediaNode vol="80000">
                <p:cTn id="10" fill="hold" display="0">
                  <p:stCondLst>
                    <p:cond delay="indefinite"/>
                  </p:stCondLst>
                </p:cTn>
                <p:tgtEl>
                  <p:spTgt spid="2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3074" name="Picture 2" descr="http://www.phdcomics.com/comics/archive/phd092013s.gif">
            <a:extLst>
              <a:ext uri="{FF2B5EF4-FFF2-40B4-BE49-F238E27FC236}">
                <a16:creationId xmlns:a16="http://schemas.microsoft.com/office/drawing/2014/main" id="{A75764CF-1C3D-468D-8BFD-5518914AD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945" y="1273089"/>
            <a:ext cx="6976932" cy="302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2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Vector representations</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a:t>
            </a:r>
            <a:r>
              <a:rPr lang="en-US" dirty="0"/>
              <a:t>35</a:t>
            </a:r>
            <a:r>
              <a:rPr lang="en-US" sz="2400" dirty="0"/>
              <a:t> mins)</a:t>
            </a:r>
            <a:endParaRPr lang="en-GB" sz="2400" dirty="0"/>
          </a:p>
        </p:txBody>
      </p:sp>
    </p:spTree>
    <p:extLst>
      <p:ext uri="{BB962C8B-B14F-4D97-AF65-F5344CB8AC3E}">
        <p14:creationId xmlns:p14="http://schemas.microsoft.com/office/powerpoint/2010/main" val="172162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0C8F70-954C-4122-81A4-DEC430938102}"/>
              </a:ext>
            </a:extLst>
          </p:cNvPr>
          <p:cNvSpPr>
            <a:spLocks noGrp="1"/>
          </p:cNvSpPr>
          <p:nvPr>
            <p:ph type="title"/>
          </p:nvPr>
        </p:nvSpPr>
        <p:spPr>
          <a:xfrm>
            <a:off x="1141412" y="609600"/>
            <a:ext cx="9678988" cy="1639886"/>
          </a:xfrm>
        </p:spPr>
        <p:txBody>
          <a:bodyPr>
            <a:normAutofit/>
          </a:bodyPr>
          <a:lstStyle/>
          <a:p>
            <a:r>
              <a:rPr lang="en-US" sz="4000" dirty="0"/>
              <a:t>Types of vector representations</a:t>
            </a:r>
            <a:endParaRPr lang="en-GB" sz="4000" dirty="0"/>
          </a:p>
        </p:txBody>
      </p:sp>
      <p:sp>
        <p:nvSpPr>
          <p:cNvPr id="8" name="Text Placeholder 7">
            <a:extLst>
              <a:ext uri="{FF2B5EF4-FFF2-40B4-BE49-F238E27FC236}">
                <a16:creationId xmlns:a16="http://schemas.microsoft.com/office/drawing/2014/main" id="{2ED9557F-0C98-4E6E-B92B-096E16734C60}"/>
              </a:ext>
            </a:extLst>
          </p:cNvPr>
          <p:cNvSpPr>
            <a:spLocks noGrp="1"/>
          </p:cNvSpPr>
          <p:nvPr>
            <p:ph type="body" sz="half" idx="2"/>
          </p:nvPr>
        </p:nvSpPr>
        <p:spPr>
          <a:xfrm>
            <a:off x="1141411" y="2522482"/>
            <a:ext cx="4329223" cy="3773215"/>
          </a:xfrm>
        </p:spPr>
        <p:txBody>
          <a:bodyPr>
            <a:normAutofit/>
          </a:bodyPr>
          <a:lstStyle/>
          <a:p>
            <a:r>
              <a:rPr lang="en-US" sz="1800" b="1" dirty="0"/>
              <a:t>Local (or one-hot) representation</a:t>
            </a:r>
          </a:p>
          <a:p>
            <a:pPr>
              <a:spcBef>
                <a:spcPts val="0"/>
              </a:spcBef>
            </a:pPr>
            <a:r>
              <a:rPr lang="en-US" dirty="0"/>
              <a:t>Every term in vocabulary T is represented by a binary vector of length |T|, </a:t>
            </a:r>
            <a:r>
              <a:rPr lang="en-GB" dirty="0"/>
              <a:t>where one position in the vector is set to one and the rest to zero</a:t>
            </a:r>
            <a:endParaRPr lang="en-US" dirty="0"/>
          </a:p>
          <a:p>
            <a:pPr>
              <a:spcBef>
                <a:spcPts val="2400"/>
              </a:spcBef>
            </a:pPr>
            <a:r>
              <a:rPr lang="en-US" sz="1800" b="1" dirty="0"/>
              <a:t>Distributed representation</a:t>
            </a:r>
          </a:p>
          <a:p>
            <a:pPr>
              <a:spcBef>
                <a:spcPts val="0"/>
              </a:spcBef>
            </a:pPr>
            <a:r>
              <a:rPr lang="en-US" dirty="0"/>
              <a:t>Every term in vocabulary T is represented by a real-valued vector of length k. The vector can be </a:t>
            </a:r>
            <a:r>
              <a:rPr lang="en-US" i="1" dirty="0"/>
              <a:t>sparse</a:t>
            </a:r>
            <a:r>
              <a:rPr lang="en-US" dirty="0"/>
              <a:t> or </a:t>
            </a:r>
            <a:r>
              <a:rPr lang="en-US" i="1" dirty="0"/>
              <a:t>dense</a:t>
            </a:r>
            <a:r>
              <a:rPr lang="en-US" dirty="0"/>
              <a:t>. The vector dimensions may be </a:t>
            </a:r>
            <a:r>
              <a:rPr lang="en-US" i="1" u="sng" dirty="0"/>
              <a:t>observed</a:t>
            </a:r>
            <a:r>
              <a:rPr lang="en-US" dirty="0"/>
              <a:t> (e.g., hand-crafted features) or </a:t>
            </a:r>
            <a:r>
              <a:rPr lang="en-US" i="1" u="sng" dirty="0"/>
              <a:t>latent</a:t>
            </a:r>
            <a:r>
              <a:rPr lang="en-US" dirty="0"/>
              <a:t> (e.g., embedding dimensions).</a:t>
            </a:r>
            <a:endParaRPr lang="en-GB" dirty="0"/>
          </a:p>
        </p:txBody>
      </p:sp>
      <p:pic>
        <p:nvPicPr>
          <p:cNvPr id="15" name="Picture 14">
            <a:extLst>
              <a:ext uri="{FF2B5EF4-FFF2-40B4-BE49-F238E27FC236}">
                <a16:creationId xmlns:a16="http://schemas.microsoft.com/office/drawing/2014/main" id="{582FDF6F-6443-422E-9934-E9E4E4986382}"/>
              </a:ext>
            </a:extLst>
          </p:cNvPr>
          <p:cNvPicPr>
            <a:picLocks noChangeAspect="1"/>
          </p:cNvPicPr>
          <p:nvPr/>
        </p:nvPicPr>
        <p:blipFill>
          <a:blip r:embed="rId2"/>
          <a:stretch>
            <a:fillRect/>
          </a:stretch>
        </p:blipFill>
        <p:spPr>
          <a:xfrm>
            <a:off x="6069724" y="2864069"/>
            <a:ext cx="5717626" cy="1952261"/>
          </a:xfrm>
          <a:prstGeom prst="rect">
            <a:avLst/>
          </a:prstGeom>
        </p:spPr>
      </p:pic>
    </p:spTree>
    <p:extLst>
      <p:ext uri="{BB962C8B-B14F-4D97-AF65-F5344CB8AC3E}">
        <p14:creationId xmlns:p14="http://schemas.microsoft.com/office/powerpoint/2010/main" val="359466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2413C95-B967-4F95-B9B1-F8A2F33753C6}"/>
              </a:ext>
            </a:extLst>
          </p:cNvPr>
          <p:cNvGrpSpPr/>
          <p:nvPr/>
        </p:nvGrpSpPr>
        <p:grpSpPr>
          <a:xfrm>
            <a:off x="3056438" y="929500"/>
            <a:ext cx="6079124" cy="5418698"/>
            <a:chOff x="3227787" y="1234966"/>
            <a:chExt cx="5736427" cy="5113231"/>
          </a:xfrm>
        </p:grpSpPr>
        <p:pic>
          <p:nvPicPr>
            <p:cNvPr id="8" name="Picture 7"/>
            <p:cNvPicPr>
              <a:picLocks noChangeAspect="1"/>
            </p:cNvPicPr>
            <p:nvPr/>
          </p:nvPicPr>
          <p:blipFill>
            <a:blip r:embed="rId3"/>
            <a:stretch>
              <a:fillRect/>
            </a:stretch>
          </p:blipFill>
          <p:spPr>
            <a:xfrm>
              <a:off x="3227787" y="1234966"/>
              <a:ext cx="5736427" cy="3909716"/>
            </a:xfrm>
            <a:prstGeom prst="rect">
              <a:avLst/>
            </a:prstGeom>
          </p:spPr>
        </p:pic>
        <p:cxnSp>
          <p:nvCxnSpPr>
            <p:cNvPr id="17" name="Straight Connector 16"/>
            <p:cNvCxnSpPr/>
            <p:nvPr/>
          </p:nvCxnSpPr>
          <p:spPr>
            <a:xfrm>
              <a:off x="4901772" y="3740684"/>
              <a:ext cx="1870514" cy="662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98089" y="3740684"/>
              <a:ext cx="963436" cy="662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322450" y="4503159"/>
              <a:ext cx="5239075" cy="43026"/>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079806" y="4336409"/>
              <a:ext cx="513404" cy="574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322450" y="4701441"/>
              <a:ext cx="1144719" cy="5747"/>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4"/>
            <a:stretch>
              <a:fillRect/>
            </a:stretch>
          </p:blipFill>
          <p:spPr>
            <a:xfrm rot="60000">
              <a:off x="3238817" y="5492364"/>
              <a:ext cx="5276935" cy="855833"/>
            </a:xfrm>
            <a:prstGeom prst="rect">
              <a:avLst/>
            </a:prstGeom>
          </p:spPr>
        </p:pic>
        <p:cxnSp>
          <p:nvCxnSpPr>
            <p:cNvPr id="30" name="Straight Connector 29"/>
            <p:cNvCxnSpPr/>
            <p:nvPr/>
          </p:nvCxnSpPr>
          <p:spPr>
            <a:xfrm>
              <a:off x="3276903" y="5782725"/>
              <a:ext cx="2819097" cy="31030"/>
            </a:xfrm>
            <a:prstGeom prst="line">
              <a:avLst/>
            </a:prstGeom>
            <a:ln w="63500">
              <a:solidFill>
                <a:srgbClr val="0070C0">
                  <a:alpha val="50000"/>
                </a:srgb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3027962" y="6585769"/>
            <a:ext cx="6024598"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222222"/>
                </a:solidFill>
                <a:effectLst/>
                <a:uLnTx/>
                <a:uFillTx/>
              </a:rPr>
              <a:t>Hinton, Geoffrey E. </a:t>
            </a:r>
            <a:r>
              <a:rPr kumimoji="0" lang="en-US" sz="1200" b="0" i="0" u="none" strike="noStrike" kern="0" cap="none" spc="0" normalizeH="0" baseline="0" noProof="0" dirty="0">
                <a:ln>
                  <a:noFill/>
                </a:ln>
                <a:solidFill>
                  <a:srgbClr val="222222"/>
                </a:solidFill>
                <a:effectLst/>
                <a:uLnTx/>
                <a:uFillTx/>
                <a:hlinkClick r:id="rId5"/>
              </a:rPr>
              <a:t>Distributed representations</a:t>
            </a:r>
            <a:r>
              <a:rPr kumimoji="0" lang="en-US" sz="1200" b="0" i="0" u="none" strike="noStrike" kern="0" cap="none" spc="0" normalizeH="0" baseline="0" noProof="0" dirty="0">
                <a:ln>
                  <a:noFill/>
                </a:ln>
                <a:solidFill>
                  <a:srgbClr val="222222"/>
                </a:solidFill>
                <a:effectLst/>
                <a:uLnTx/>
                <a:uFillTx/>
              </a:rPr>
              <a:t>. Technical Report CMU-CS-84-157, 1984</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509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A8B68F-B4E0-43CD-93E4-DBA16514EAD8}"/>
              </a:ext>
            </a:extLst>
          </p:cNvPr>
          <p:cNvSpPr>
            <a:spLocks noGrp="1"/>
          </p:cNvSpPr>
          <p:nvPr>
            <p:ph type="title"/>
          </p:nvPr>
        </p:nvSpPr>
        <p:spPr>
          <a:xfrm>
            <a:off x="839788" y="792802"/>
            <a:ext cx="3932237" cy="1600200"/>
          </a:xfrm>
        </p:spPr>
        <p:txBody>
          <a:bodyPr>
            <a:normAutofit/>
          </a:bodyPr>
          <a:lstStyle/>
          <a:p>
            <a:r>
              <a:rPr lang="en-US" dirty="0"/>
              <a:t>Observed (</a:t>
            </a:r>
            <a:r>
              <a:rPr lang="en-US" sz="2700" dirty="0"/>
              <a:t>or explicit</a:t>
            </a:r>
            <a:r>
              <a:rPr lang="en-US" dirty="0"/>
              <a:t>) Distributed representations</a:t>
            </a:r>
            <a:endParaRPr lang="en-GB" dirty="0"/>
          </a:p>
        </p:txBody>
      </p:sp>
      <p:pic>
        <p:nvPicPr>
          <p:cNvPr id="16" name="Content Placeholder 15">
            <a:extLst>
              <a:ext uri="{FF2B5EF4-FFF2-40B4-BE49-F238E27FC236}">
                <a16:creationId xmlns:a16="http://schemas.microsoft.com/office/drawing/2014/main" id="{6F5D5E75-C9A8-4627-AEFA-C52DDB1FE0D7}"/>
              </a:ext>
            </a:extLst>
          </p:cNvPr>
          <p:cNvPicPr>
            <a:picLocks noGrp="1" noChangeAspect="1"/>
          </p:cNvPicPr>
          <p:nvPr>
            <p:ph idx="1"/>
          </p:nvPr>
        </p:nvPicPr>
        <p:blipFill>
          <a:blip r:embed="rId2"/>
          <a:stretch>
            <a:fillRect/>
          </a:stretch>
        </p:blipFill>
        <p:spPr>
          <a:xfrm>
            <a:off x="5183188" y="1806435"/>
            <a:ext cx="6172200" cy="3235605"/>
          </a:xfrm>
          <a:prstGeom prst="rect">
            <a:avLst/>
          </a:prstGeom>
        </p:spPr>
      </p:pic>
      <p:sp>
        <p:nvSpPr>
          <p:cNvPr id="11" name="Text Placeholder 10">
            <a:extLst>
              <a:ext uri="{FF2B5EF4-FFF2-40B4-BE49-F238E27FC236}">
                <a16:creationId xmlns:a16="http://schemas.microsoft.com/office/drawing/2014/main" id="{BE732279-B2EB-4ED2-B2A9-41F4B6BDE8CF}"/>
              </a:ext>
            </a:extLst>
          </p:cNvPr>
          <p:cNvSpPr>
            <a:spLocks noGrp="1"/>
          </p:cNvSpPr>
          <p:nvPr>
            <p:ph type="body" sz="half" idx="2"/>
          </p:nvPr>
        </p:nvSpPr>
        <p:spPr>
          <a:xfrm>
            <a:off x="1146704" y="2501462"/>
            <a:ext cx="4760110" cy="3494690"/>
          </a:xfrm>
        </p:spPr>
        <p:txBody>
          <a:bodyPr>
            <a:normAutofit/>
          </a:bodyPr>
          <a:lstStyle/>
          <a:p>
            <a:pPr>
              <a:spcBef>
                <a:spcPts val="1800"/>
              </a:spcBef>
            </a:pPr>
            <a:r>
              <a:rPr lang="en-US" sz="2000" dirty="0"/>
              <a:t>The choice of features is a key consideration</a:t>
            </a:r>
          </a:p>
          <a:p>
            <a:pPr>
              <a:spcBef>
                <a:spcPts val="1800"/>
              </a:spcBef>
            </a:pPr>
            <a:r>
              <a:rPr lang="en-GB" sz="2000" dirty="0"/>
              <a:t>The distributional hypothesis states that terms that are used (or occur) in similar context tend to be semantically similar [Harris, 1954]</a:t>
            </a:r>
          </a:p>
          <a:p>
            <a:pPr>
              <a:spcBef>
                <a:spcPts val="1800"/>
              </a:spcBef>
            </a:pPr>
            <a:r>
              <a:rPr lang="en-GB" sz="2000" dirty="0"/>
              <a:t>Firth [1957] famously purported this idea of distributional semantics by stating “a word is characterized by the company it keeps”. </a:t>
            </a:r>
          </a:p>
        </p:txBody>
      </p:sp>
      <p:sp>
        <p:nvSpPr>
          <p:cNvPr id="17" name="Rectangle 16">
            <a:extLst>
              <a:ext uri="{FF2B5EF4-FFF2-40B4-BE49-F238E27FC236}">
                <a16:creationId xmlns:a16="http://schemas.microsoft.com/office/drawing/2014/main" id="{D25CC2D7-9D75-403E-9C98-6E7C3AD5AAB0}"/>
              </a:ext>
            </a:extLst>
          </p:cNvPr>
          <p:cNvSpPr/>
          <p:nvPr/>
        </p:nvSpPr>
        <p:spPr>
          <a:xfrm>
            <a:off x="2343806" y="6172987"/>
            <a:ext cx="8728841" cy="646331"/>
          </a:xfrm>
          <a:prstGeom prst="rect">
            <a:avLst/>
          </a:prstGeom>
        </p:spPr>
        <p:txBody>
          <a:bodyPr wrap="square">
            <a:spAutoFit/>
          </a:bodyPr>
          <a:lstStyle/>
          <a:p>
            <a:pPr lvl="0" algn="ctr" defTabSz="914400">
              <a:defRPr/>
            </a:pPr>
            <a:r>
              <a:rPr lang="en-GB" sz="1200" dirty="0" err="1"/>
              <a:t>Zellig</a:t>
            </a:r>
            <a:r>
              <a:rPr lang="en-GB" sz="1200" dirty="0"/>
              <a:t> S Harris. </a:t>
            </a:r>
            <a:r>
              <a:rPr lang="en-GB" sz="1200" dirty="0">
                <a:hlinkClick r:id="rId3"/>
              </a:rPr>
              <a:t>Distributional structure</a:t>
            </a:r>
            <a:r>
              <a:rPr lang="en-GB" sz="1200" dirty="0"/>
              <a:t>. Word, 10(2-3):146–162, 1954.</a:t>
            </a:r>
          </a:p>
          <a:p>
            <a:pPr lvl="0" algn="ctr" defTabSz="914400">
              <a:defRPr/>
            </a:pPr>
            <a:r>
              <a:rPr lang="en-US" sz="1200" kern="0" dirty="0">
                <a:solidFill>
                  <a:sysClr val="windowText" lastClr="000000"/>
                </a:solidFill>
              </a:rPr>
              <a:t>Firth, J. R. (1957). </a:t>
            </a:r>
            <a:r>
              <a:rPr lang="en-US" sz="1200" kern="0" dirty="0">
                <a:solidFill>
                  <a:sysClr val="windowText" lastClr="000000"/>
                </a:solidFill>
                <a:hlinkClick r:id="rId4"/>
              </a:rPr>
              <a:t>A synopsis of linguistic theory </a:t>
            </a:r>
            <a:r>
              <a:rPr lang="en-US" sz="1200" kern="0" dirty="0">
                <a:solidFill>
                  <a:sysClr val="windowText" lastClr="000000"/>
                </a:solidFill>
              </a:rPr>
              <a:t>1930–1955. In Studies in Linguistic Analysis, p. 11. Blackwell, Oxford.</a:t>
            </a:r>
          </a:p>
          <a:p>
            <a:pPr lvl="0" algn="ctr" defTabSz="914400">
              <a:defRPr/>
            </a:pPr>
            <a:r>
              <a:rPr lang="en-US" sz="1200" kern="0" dirty="0">
                <a:solidFill>
                  <a:srgbClr val="222222"/>
                </a:solidFill>
              </a:rPr>
              <a:t>Turney and </a:t>
            </a:r>
            <a:r>
              <a:rPr lang="en-US" sz="1200" kern="0" dirty="0" err="1">
                <a:solidFill>
                  <a:srgbClr val="222222"/>
                </a:solidFill>
              </a:rPr>
              <a:t>Pantel</a:t>
            </a:r>
            <a:r>
              <a:rPr lang="en-US" sz="1200" kern="0" dirty="0">
                <a:solidFill>
                  <a:srgbClr val="222222"/>
                </a:solidFill>
              </a:rPr>
              <a:t>. </a:t>
            </a:r>
            <a:r>
              <a:rPr lang="en-US" sz="1200" kern="0" dirty="0">
                <a:solidFill>
                  <a:srgbClr val="222222"/>
                </a:solidFill>
                <a:hlinkClick r:id="rId5"/>
              </a:rPr>
              <a:t>From frequency to meaning: Vector space models of semantics</a:t>
            </a:r>
            <a:r>
              <a:rPr lang="en-US" sz="1200" kern="0" dirty="0">
                <a:solidFill>
                  <a:srgbClr val="222222"/>
                </a:solidFill>
              </a:rPr>
              <a:t>. </a:t>
            </a:r>
            <a:r>
              <a:rPr lang="en-US" sz="1200" i="1" kern="0" dirty="0">
                <a:solidFill>
                  <a:srgbClr val="222222"/>
                </a:solidFill>
              </a:rPr>
              <a:t>Journal of artificial intelligence research</a:t>
            </a:r>
            <a:r>
              <a:rPr lang="en-US" sz="1200" kern="0" dirty="0">
                <a:solidFill>
                  <a:srgbClr val="222222"/>
                </a:solidFill>
              </a:rPr>
              <a:t> 2010.</a:t>
            </a:r>
            <a:endParaRPr kumimoji="0" lang="en-US" sz="1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8710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1682F-0C86-4E32-8A9E-DF849B50F6DA}"/>
              </a:ext>
            </a:extLst>
          </p:cNvPr>
          <p:cNvSpPr>
            <a:spLocks noGrp="1"/>
          </p:cNvSpPr>
          <p:nvPr>
            <p:ph type="title"/>
          </p:nvPr>
        </p:nvSpPr>
        <p:spPr>
          <a:xfrm>
            <a:off x="839788" y="734774"/>
            <a:ext cx="10515600" cy="1325563"/>
          </a:xfrm>
        </p:spPr>
        <p:txBody>
          <a:bodyPr>
            <a:normAutofit/>
          </a:bodyPr>
          <a:lstStyle/>
          <a:p>
            <a:r>
              <a:rPr lang="en-US" sz="4400" dirty="0"/>
              <a:t>Minor note: Spot the difference!</a:t>
            </a:r>
            <a:endParaRPr lang="en-GB" sz="4400" dirty="0"/>
          </a:p>
        </p:txBody>
      </p:sp>
      <p:sp>
        <p:nvSpPr>
          <p:cNvPr id="6" name="Text Placeholder 5">
            <a:extLst>
              <a:ext uri="{FF2B5EF4-FFF2-40B4-BE49-F238E27FC236}">
                <a16:creationId xmlns:a16="http://schemas.microsoft.com/office/drawing/2014/main" id="{31A91F3A-AB30-46B0-8CAE-2B24D06901A6}"/>
              </a:ext>
            </a:extLst>
          </p:cNvPr>
          <p:cNvSpPr>
            <a:spLocks noGrp="1"/>
          </p:cNvSpPr>
          <p:nvPr>
            <p:ph type="body" idx="1"/>
          </p:nvPr>
        </p:nvSpPr>
        <p:spPr/>
        <p:txBody>
          <a:bodyPr>
            <a:noAutofit/>
          </a:bodyPr>
          <a:lstStyle/>
          <a:p>
            <a:r>
              <a:rPr lang="en-GB" b="1" dirty="0"/>
              <a:t>Distributed representation</a:t>
            </a:r>
          </a:p>
        </p:txBody>
      </p:sp>
      <p:sp>
        <p:nvSpPr>
          <p:cNvPr id="7" name="Content Placeholder 6">
            <a:extLst>
              <a:ext uri="{FF2B5EF4-FFF2-40B4-BE49-F238E27FC236}">
                <a16:creationId xmlns:a16="http://schemas.microsoft.com/office/drawing/2014/main" id="{F314D2A4-6B70-45B8-9D0A-AF63DA7C8A8B}"/>
              </a:ext>
            </a:extLst>
          </p:cNvPr>
          <p:cNvSpPr>
            <a:spLocks noGrp="1"/>
          </p:cNvSpPr>
          <p:nvPr>
            <p:ph sz="half" idx="2"/>
          </p:nvPr>
        </p:nvSpPr>
        <p:spPr>
          <a:xfrm>
            <a:off x="1370019" y="3073397"/>
            <a:ext cx="4649782" cy="2717801"/>
          </a:xfrm>
        </p:spPr>
        <p:txBody>
          <a:bodyPr>
            <a:normAutofit/>
          </a:bodyPr>
          <a:lstStyle/>
          <a:p>
            <a:pPr marL="0" indent="0">
              <a:buNone/>
            </a:pPr>
            <a:r>
              <a:rPr lang="en-GB" dirty="0"/>
              <a:t>Vector representations of items as combinations of different features or dimensions (as opposed to one-hot)</a:t>
            </a:r>
          </a:p>
        </p:txBody>
      </p:sp>
      <p:sp>
        <p:nvSpPr>
          <p:cNvPr id="8" name="Text Placeholder 7">
            <a:extLst>
              <a:ext uri="{FF2B5EF4-FFF2-40B4-BE49-F238E27FC236}">
                <a16:creationId xmlns:a16="http://schemas.microsoft.com/office/drawing/2014/main" id="{3D13084E-D104-483D-8328-7D567A2228E0}"/>
              </a:ext>
            </a:extLst>
          </p:cNvPr>
          <p:cNvSpPr>
            <a:spLocks noGrp="1"/>
          </p:cNvSpPr>
          <p:nvPr>
            <p:ph type="body" sz="quarter" idx="3"/>
          </p:nvPr>
        </p:nvSpPr>
        <p:spPr/>
        <p:txBody>
          <a:bodyPr>
            <a:noAutofit/>
          </a:bodyPr>
          <a:lstStyle/>
          <a:p>
            <a:r>
              <a:rPr lang="en-GB" b="1" dirty="0"/>
              <a:t>Distributional semantics</a:t>
            </a:r>
          </a:p>
        </p:txBody>
      </p:sp>
      <p:sp>
        <p:nvSpPr>
          <p:cNvPr id="9" name="Content Placeholder 8">
            <a:extLst>
              <a:ext uri="{FF2B5EF4-FFF2-40B4-BE49-F238E27FC236}">
                <a16:creationId xmlns:a16="http://schemas.microsoft.com/office/drawing/2014/main" id="{ADAD2755-8198-4C8B-9D16-8F08C7AD9003}"/>
              </a:ext>
            </a:extLst>
          </p:cNvPr>
          <p:cNvSpPr>
            <a:spLocks noGrp="1"/>
          </p:cNvSpPr>
          <p:nvPr>
            <p:ph sz="quarter" idx="4"/>
          </p:nvPr>
        </p:nvSpPr>
        <p:spPr>
          <a:xfrm>
            <a:off x="6400808" y="3073397"/>
            <a:ext cx="4646602" cy="2717801"/>
          </a:xfrm>
        </p:spPr>
        <p:txBody>
          <a:bodyPr>
            <a:normAutofit/>
          </a:bodyPr>
          <a:lstStyle/>
          <a:p>
            <a:pPr marL="0" indent="0">
              <a:buNone/>
            </a:pPr>
            <a:r>
              <a:rPr lang="en-US" dirty="0"/>
              <a:t>Linguistic items with similar distributions (e.g. context words) have similar meanings</a:t>
            </a:r>
          </a:p>
        </p:txBody>
      </p:sp>
      <p:sp>
        <p:nvSpPr>
          <p:cNvPr id="10" name="TextBox 9">
            <a:extLst>
              <a:ext uri="{FF2B5EF4-FFF2-40B4-BE49-F238E27FC236}">
                <a16:creationId xmlns:a16="http://schemas.microsoft.com/office/drawing/2014/main" id="{9F7B0844-6170-4926-8254-EFDA99341946}"/>
              </a:ext>
            </a:extLst>
          </p:cNvPr>
          <p:cNvSpPr txBox="1"/>
          <p:nvPr/>
        </p:nvSpPr>
        <p:spPr>
          <a:xfrm>
            <a:off x="3289242" y="6583744"/>
            <a:ext cx="5862973"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hlinkClick r:id="rId2"/>
              </a:rPr>
              <a:t>http://www.marekrei.com/blog/26-things-i-learned-in-the-deep-learning-summer-school/</a:t>
            </a:r>
            <a:endParaRPr kumimoji="0" lang="en-GB" sz="105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60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7E0C-4997-426A-A367-1F84E995F18B}"/>
              </a:ext>
            </a:extLst>
          </p:cNvPr>
          <p:cNvSpPr>
            <a:spLocks noGrp="1"/>
          </p:cNvSpPr>
          <p:nvPr>
            <p:ph type="title"/>
          </p:nvPr>
        </p:nvSpPr>
        <p:spPr>
          <a:xfrm>
            <a:off x="1146705" y="609601"/>
            <a:ext cx="9900704" cy="1061753"/>
          </a:xfrm>
        </p:spPr>
        <p:txBody>
          <a:bodyPr>
            <a:normAutofit/>
          </a:bodyPr>
          <a:lstStyle/>
          <a:p>
            <a:r>
              <a:rPr lang="en-US" sz="4000" dirty="0"/>
              <a:t>Example: Term-context vector space</a:t>
            </a:r>
            <a:endParaRPr lang="en-GB" sz="4000" dirty="0"/>
          </a:p>
        </p:txBody>
      </p:sp>
      <p:sp>
        <p:nvSpPr>
          <p:cNvPr id="7" name="Text Placeholder 6">
            <a:extLst>
              <a:ext uri="{FF2B5EF4-FFF2-40B4-BE49-F238E27FC236}">
                <a16:creationId xmlns:a16="http://schemas.microsoft.com/office/drawing/2014/main" id="{F04C4D3A-9F1F-4E35-A27B-9C8206C36AF2}"/>
              </a:ext>
            </a:extLst>
          </p:cNvPr>
          <p:cNvSpPr>
            <a:spLocks noGrp="1"/>
          </p:cNvSpPr>
          <p:nvPr>
            <p:ph type="body" sz="half" idx="2"/>
          </p:nvPr>
        </p:nvSpPr>
        <p:spPr>
          <a:xfrm>
            <a:off x="787233" y="2519142"/>
            <a:ext cx="6001128" cy="3845146"/>
          </a:xfrm>
        </p:spPr>
        <p:txBody>
          <a:bodyPr>
            <a:normAutofit/>
          </a:bodyPr>
          <a:lstStyle/>
          <a:p>
            <a:r>
              <a:rPr lang="en-US" sz="1800" dirty="0">
                <a:latin typeface="Segoe Print" panose="02000600000000000000" pitchFamily="2" charset="0"/>
              </a:rPr>
              <a:t>T</a:t>
            </a:r>
            <a:r>
              <a:rPr lang="en-US" sz="1800" dirty="0"/>
              <a:t>: vocabulary,  </a:t>
            </a:r>
            <a:r>
              <a:rPr lang="en-US" sz="1800" dirty="0">
                <a:latin typeface="Segoe Print" panose="02000600000000000000" pitchFamily="2" charset="0"/>
              </a:rPr>
              <a:t>C</a:t>
            </a:r>
            <a:r>
              <a:rPr lang="en-US" sz="1800" dirty="0"/>
              <a:t>: set of contexts,  </a:t>
            </a:r>
            <a:r>
              <a:rPr lang="en-US" sz="1800" dirty="0">
                <a:latin typeface="Segoe Print" panose="02000600000000000000" pitchFamily="2" charset="0"/>
              </a:rPr>
              <a:t>S: </a:t>
            </a:r>
            <a:r>
              <a:rPr lang="en-US" sz="1800" dirty="0"/>
              <a:t>sparse matrix |</a:t>
            </a:r>
            <a:r>
              <a:rPr lang="en-US" sz="1800" dirty="0">
                <a:latin typeface="Segoe Print" panose="02000600000000000000" pitchFamily="2" charset="0"/>
              </a:rPr>
              <a:t>T</a:t>
            </a:r>
            <a:r>
              <a:rPr lang="en-US" sz="1800" dirty="0"/>
              <a:t>| x |</a:t>
            </a:r>
            <a:r>
              <a:rPr lang="en-US" sz="1800" dirty="0">
                <a:latin typeface="Segoe Print" panose="02000600000000000000" pitchFamily="2" charset="0"/>
              </a:rPr>
              <a:t>C</a:t>
            </a:r>
            <a:r>
              <a:rPr lang="en-US" sz="1800" dirty="0"/>
              <a:t>|</a:t>
            </a:r>
          </a:p>
          <a:p>
            <a:endParaRPr lang="en-US" sz="1800" dirty="0"/>
          </a:p>
          <a:p>
            <a:endParaRPr lang="en-US" sz="1800" dirty="0"/>
          </a:p>
          <a:p>
            <a:endParaRPr lang="en-US" sz="1800" dirty="0"/>
          </a:p>
          <a:p>
            <a:endParaRPr lang="en-US" sz="1800" dirty="0"/>
          </a:p>
          <a:p>
            <a:endParaRPr lang="en-US" sz="1800" dirty="0"/>
          </a:p>
          <a:p>
            <a:r>
              <a:rPr lang="en-US" sz="1800" dirty="0"/>
              <a:t>(P</a:t>
            </a:r>
            <a:r>
              <a:rPr lang="en-GB" sz="1800" dirty="0"/>
              <a:t>PMI: Positive Pointwise Mutual Information)</a:t>
            </a:r>
          </a:p>
        </p:txBody>
      </p:sp>
      <p:graphicFrame>
        <p:nvGraphicFramePr>
          <p:cNvPr id="8" name="Table 7">
            <a:extLst>
              <a:ext uri="{FF2B5EF4-FFF2-40B4-BE49-F238E27FC236}">
                <a16:creationId xmlns:a16="http://schemas.microsoft.com/office/drawing/2014/main" id="{81BC6954-C6DE-42AD-998F-08D0651867B0}"/>
              </a:ext>
            </a:extLst>
          </p:cNvPr>
          <p:cNvGraphicFramePr>
            <a:graphicFrameLocks noGrp="1"/>
          </p:cNvGraphicFramePr>
          <p:nvPr>
            <p:extLst>
              <p:ext uri="{D42A27DB-BD31-4B8C-83A1-F6EECF244321}">
                <p14:modId xmlns:p14="http://schemas.microsoft.com/office/powerpoint/2010/main" val="3596709502"/>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393AD893-78BA-4D0B-A522-9F731897D82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0" name="Picture 9">
            <a:extLst>
              <a:ext uri="{FF2B5EF4-FFF2-40B4-BE49-F238E27FC236}">
                <a16:creationId xmlns:a16="http://schemas.microsoft.com/office/drawing/2014/main" id="{71C7F941-A359-4B11-A426-1DF4F13A5C34}"/>
              </a:ext>
            </a:extLst>
          </p:cNvPr>
          <p:cNvPicPr>
            <a:picLocks noChangeAspect="1"/>
          </p:cNvPicPr>
          <p:nvPr/>
        </p:nvPicPr>
        <p:blipFill>
          <a:blip r:embed="rId2"/>
          <a:stretch>
            <a:fillRect/>
          </a:stretch>
        </p:blipFill>
        <p:spPr>
          <a:xfrm>
            <a:off x="1407335" y="3256223"/>
            <a:ext cx="4760924" cy="1630669"/>
          </a:xfrm>
          <a:prstGeom prst="rect">
            <a:avLst/>
          </a:prstGeom>
        </p:spPr>
      </p:pic>
      <p:sp>
        <p:nvSpPr>
          <p:cNvPr id="11" name="Rectangle 10">
            <a:extLst>
              <a:ext uri="{FF2B5EF4-FFF2-40B4-BE49-F238E27FC236}">
                <a16:creationId xmlns:a16="http://schemas.microsoft.com/office/drawing/2014/main" id="{5D1005FA-BA29-4316-AFC2-B410DF7C1EA2}"/>
              </a:ext>
            </a:extLst>
          </p:cNvPr>
          <p:cNvSpPr/>
          <p:nvPr/>
        </p:nvSpPr>
        <p:spPr>
          <a:xfrm>
            <a:off x="2343806" y="6535597"/>
            <a:ext cx="872884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222222"/>
                </a:solidFill>
                <a:effectLst/>
                <a:uLnTx/>
                <a:uFillTx/>
              </a:rPr>
              <a:t>Turney</a:t>
            </a:r>
            <a:r>
              <a:rPr kumimoji="0" lang="en-US" sz="1200" b="0" i="0" u="none" strike="noStrike" kern="0" cap="none" spc="0" normalizeH="0" baseline="0" noProof="0" dirty="0">
                <a:ln>
                  <a:noFill/>
                </a:ln>
                <a:solidFill>
                  <a:srgbClr val="222222"/>
                </a:solidFill>
                <a:effectLst/>
                <a:uLnTx/>
                <a:uFillTx/>
              </a:rPr>
              <a:t> and Pantel. </a:t>
            </a:r>
            <a:r>
              <a:rPr kumimoji="0" lang="en-US" sz="1200" b="0" i="0" u="none" strike="noStrike" kern="0" cap="none" spc="0" normalizeH="0" baseline="0" noProof="0" dirty="0">
                <a:ln>
                  <a:noFill/>
                </a:ln>
                <a:solidFill>
                  <a:srgbClr val="222222"/>
                </a:solidFill>
                <a:effectLst/>
                <a:uLnTx/>
                <a:uFillTx/>
                <a:hlinkClick r:id="rId3"/>
              </a:rPr>
              <a:t>From frequency to meaning: Vector space models of semantics</a:t>
            </a:r>
            <a:r>
              <a:rPr kumimoji="0" lang="en-US" sz="1200" b="0" i="0" u="none" strike="noStrike" kern="0" cap="none" spc="0" normalizeH="0" baseline="0" noProof="0" dirty="0">
                <a:ln>
                  <a:noFill/>
                </a:ln>
                <a:solidFill>
                  <a:srgbClr val="222222"/>
                </a:solidFill>
                <a:effectLst/>
                <a:uLnTx/>
                <a:uFillTx/>
              </a:rPr>
              <a:t>. </a:t>
            </a:r>
            <a:r>
              <a:rPr kumimoji="0" lang="en-US" sz="1200" b="0" i="1" u="none" strike="noStrike" kern="0" cap="none" spc="0" normalizeH="0" baseline="0" noProof="0" dirty="0">
                <a:ln>
                  <a:noFill/>
                </a:ln>
                <a:solidFill>
                  <a:srgbClr val="222222"/>
                </a:solidFill>
                <a:effectLst/>
                <a:uLnTx/>
                <a:uFillTx/>
              </a:rPr>
              <a:t>Journal of artificial intelligence research</a:t>
            </a:r>
            <a:r>
              <a:rPr kumimoji="0" lang="en-US" sz="1200" b="0" i="0" u="none" strike="noStrike" kern="0" cap="none" spc="0" normalizeH="0" baseline="0" noProof="0" dirty="0">
                <a:ln>
                  <a:noFill/>
                </a:ln>
                <a:solidFill>
                  <a:srgbClr val="222222"/>
                </a:solidFill>
                <a:effectLst/>
                <a:uLnTx/>
                <a:uFillTx/>
              </a:rPr>
              <a:t> 2010</a:t>
            </a:r>
            <a:endParaRPr kumimoji="0" lang="en-US" sz="1200" b="0" i="0" u="none" strike="noStrike" kern="0" cap="none" spc="0" normalizeH="0" baseline="0" noProof="0" dirty="0">
              <a:ln>
                <a:noFill/>
              </a:ln>
              <a:solidFill>
                <a:sysClr val="windowText" lastClr="000000"/>
              </a:solidFill>
              <a:effectLst/>
              <a:uLnTx/>
              <a:uFillTx/>
            </a:endParaRPr>
          </a:p>
        </p:txBody>
      </p:sp>
      <p:sp>
        <p:nvSpPr>
          <p:cNvPr id="12" name="TextBox 11">
            <a:extLst>
              <a:ext uri="{FF2B5EF4-FFF2-40B4-BE49-F238E27FC236}">
                <a16:creationId xmlns:a16="http://schemas.microsoft.com/office/drawing/2014/main" id="{3BB220C6-30AC-4FDF-89FE-A23E498179E0}"/>
              </a:ext>
            </a:extLst>
          </p:cNvPr>
          <p:cNvSpPr txBox="1"/>
          <p:nvPr/>
        </p:nvSpPr>
        <p:spPr>
          <a:xfrm>
            <a:off x="4147612" y="3287000"/>
            <a:ext cx="135629"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3" name="TextBox 12">
            <a:extLst>
              <a:ext uri="{FF2B5EF4-FFF2-40B4-BE49-F238E27FC236}">
                <a16:creationId xmlns:a16="http://schemas.microsoft.com/office/drawing/2014/main" id="{FED56655-3359-4EAF-9A93-E0F0FA7355CA}"/>
              </a:ext>
            </a:extLst>
          </p:cNvPr>
          <p:cNvSpPr txBox="1"/>
          <p:nvPr/>
        </p:nvSpPr>
        <p:spPr>
          <a:xfrm>
            <a:off x="5105034" y="4468572"/>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14" name="TextBox 13">
            <a:extLst>
              <a:ext uri="{FF2B5EF4-FFF2-40B4-BE49-F238E27FC236}">
                <a16:creationId xmlns:a16="http://schemas.microsoft.com/office/drawing/2014/main" id="{C3C42F52-9E61-435C-B5E8-EC4999914D39}"/>
              </a:ext>
            </a:extLst>
          </p:cNvPr>
          <p:cNvSpPr txBox="1"/>
          <p:nvPr/>
        </p:nvSpPr>
        <p:spPr>
          <a:xfrm>
            <a:off x="2290374" y="3841911"/>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5" name="TextBox 14">
            <a:extLst>
              <a:ext uri="{FF2B5EF4-FFF2-40B4-BE49-F238E27FC236}">
                <a16:creationId xmlns:a16="http://schemas.microsoft.com/office/drawing/2014/main" id="{6B5341F3-0C69-42C3-918A-6E7683B5898E}"/>
              </a:ext>
            </a:extLst>
          </p:cNvPr>
          <p:cNvSpPr txBox="1"/>
          <p:nvPr/>
        </p:nvSpPr>
        <p:spPr>
          <a:xfrm>
            <a:off x="3893126" y="3999110"/>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6" name="TextBox 15">
            <a:extLst>
              <a:ext uri="{FF2B5EF4-FFF2-40B4-BE49-F238E27FC236}">
                <a16:creationId xmlns:a16="http://schemas.microsoft.com/office/drawing/2014/main" id="{1DE87062-BC7A-426B-A4D2-B0D2B2F7D76F}"/>
              </a:ext>
            </a:extLst>
          </p:cNvPr>
          <p:cNvSpPr txBox="1"/>
          <p:nvPr/>
        </p:nvSpPr>
        <p:spPr>
          <a:xfrm>
            <a:off x="5210037" y="3688022"/>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7" name="TextBox 16">
            <a:extLst>
              <a:ext uri="{FF2B5EF4-FFF2-40B4-BE49-F238E27FC236}">
                <a16:creationId xmlns:a16="http://schemas.microsoft.com/office/drawing/2014/main" id="{3BFA21CF-97C9-4412-A47E-B9D2F00AE08E}"/>
              </a:ext>
            </a:extLst>
          </p:cNvPr>
          <p:cNvSpPr txBox="1"/>
          <p:nvPr/>
        </p:nvSpPr>
        <p:spPr>
          <a:xfrm>
            <a:off x="2086202" y="4477894"/>
            <a:ext cx="172087" cy="307777"/>
          </a:xfrm>
          <a:prstGeom prst="rect">
            <a:avLst/>
          </a:prstGeom>
          <a:solidFill>
            <a:schemeClr val="bg1"/>
          </a:solidFill>
        </p:spPr>
        <p:txBody>
          <a:bodyPr wrap="square" rtlCol="0" anchor="ctr">
            <a:spAutoFit/>
          </a:bodyPr>
          <a:lstStyle/>
          <a:p>
            <a:pPr algn="ctr"/>
            <a:r>
              <a:rPr lang="en-US" sz="1400" dirty="0">
                <a:latin typeface="Segoe Print" panose="02000600000000000000" pitchFamily="2" charset="0"/>
              </a:rPr>
              <a:t>t</a:t>
            </a:r>
            <a:endParaRPr lang="en-GB" sz="1400" dirty="0">
              <a:latin typeface="Segoe Print" panose="02000600000000000000" pitchFamily="2" charset="0"/>
            </a:endParaRPr>
          </a:p>
        </p:txBody>
      </p:sp>
      <p:sp>
        <p:nvSpPr>
          <p:cNvPr id="18" name="TextBox 17">
            <a:extLst>
              <a:ext uri="{FF2B5EF4-FFF2-40B4-BE49-F238E27FC236}">
                <a16:creationId xmlns:a16="http://schemas.microsoft.com/office/drawing/2014/main" id="{591BD9ED-0254-4880-8D86-A584F4B5C126}"/>
              </a:ext>
            </a:extLst>
          </p:cNvPr>
          <p:cNvSpPr txBox="1"/>
          <p:nvPr/>
        </p:nvSpPr>
        <p:spPr>
          <a:xfrm>
            <a:off x="5210037" y="463988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19" name="TextBox 18">
            <a:extLst>
              <a:ext uri="{FF2B5EF4-FFF2-40B4-BE49-F238E27FC236}">
                <a16:creationId xmlns:a16="http://schemas.microsoft.com/office/drawing/2014/main" id="{850F090C-B60C-41E1-8631-EF4679178C15}"/>
              </a:ext>
            </a:extLst>
          </p:cNvPr>
          <p:cNvSpPr txBox="1"/>
          <p:nvPr/>
        </p:nvSpPr>
        <p:spPr>
          <a:xfrm>
            <a:off x="3530719" y="446857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
        <p:nvSpPr>
          <p:cNvPr id="20" name="TextBox 19">
            <a:extLst>
              <a:ext uri="{FF2B5EF4-FFF2-40B4-BE49-F238E27FC236}">
                <a16:creationId xmlns:a16="http://schemas.microsoft.com/office/drawing/2014/main" id="{28C19BDB-6B5E-4937-8DA3-3BDF0400B464}"/>
              </a:ext>
            </a:extLst>
          </p:cNvPr>
          <p:cNvSpPr txBox="1"/>
          <p:nvPr/>
        </p:nvSpPr>
        <p:spPr>
          <a:xfrm>
            <a:off x="3411134" y="4639881"/>
            <a:ext cx="135629" cy="138499"/>
          </a:xfrm>
          <a:prstGeom prst="rect">
            <a:avLst/>
          </a:prstGeom>
          <a:solidFill>
            <a:schemeClr val="bg1"/>
          </a:solidFill>
        </p:spPr>
        <p:txBody>
          <a:bodyPr wrap="square" tIns="0" bIns="0" rtlCol="0" anchor="ctr">
            <a:spAutoFit/>
          </a:bodyPr>
          <a:lstStyle/>
          <a:p>
            <a:pPr algn="ctr"/>
            <a:r>
              <a:rPr lang="en-US" sz="900" b="1" dirty="0">
                <a:latin typeface="Segoe Print" panose="02000600000000000000" pitchFamily="2" charset="0"/>
              </a:rPr>
              <a:t>t</a:t>
            </a:r>
            <a:endParaRPr lang="en-GB" sz="900" b="1" dirty="0">
              <a:latin typeface="Segoe Print" panose="02000600000000000000" pitchFamily="2" charset="0"/>
            </a:endParaRPr>
          </a:p>
        </p:txBody>
      </p:sp>
    </p:spTree>
    <p:extLst>
      <p:ext uri="{BB962C8B-B14F-4D97-AF65-F5344CB8AC3E}">
        <p14:creationId xmlns:p14="http://schemas.microsoft.com/office/powerpoint/2010/main" val="2384183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425718-241A-4768-AFAD-E85C83E8CB12}"/>
              </a:ext>
            </a:extLst>
          </p:cNvPr>
          <p:cNvSpPr>
            <a:spLocks noGrp="1"/>
          </p:cNvSpPr>
          <p:nvPr>
            <p:ph type="title"/>
          </p:nvPr>
        </p:nvSpPr>
        <p:spPr/>
        <p:txBody>
          <a:bodyPr>
            <a:normAutofit/>
          </a:bodyPr>
          <a:lstStyle/>
          <a:p>
            <a:r>
              <a:rPr lang="en-US" sz="4000" dirty="0"/>
              <a:t>Reading material</a:t>
            </a:r>
            <a:endParaRPr lang="en-CA" sz="4000" dirty="0"/>
          </a:p>
        </p:txBody>
      </p:sp>
      <p:sp>
        <p:nvSpPr>
          <p:cNvPr id="5" name="Content Placeholder 4">
            <a:extLst>
              <a:ext uri="{FF2B5EF4-FFF2-40B4-BE49-F238E27FC236}">
                <a16:creationId xmlns:a16="http://schemas.microsoft.com/office/drawing/2014/main" id="{6512F6FE-8EA0-426C-8AA3-9ECE25979486}"/>
              </a:ext>
            </a:extLst>
          </p:cNvPr>
          <p:cNvSpPr>
            <a:spLocks noGrp="1"/>
          </p:cNvSpPr>
          <p:nvPr>
            <p:ph type="body" sz="half" idx="2"/>
          </p:nvPr>
        </p:nvSpPr>
        <p:spPr>
          <a:xfrm>
            <a:off x="839788" y="2757790"/>
            <a:ext cx="5295802" cy="3111197"/>
          </a:xfrm>
        </p:spPr>
        <p:txBody>
          <a:bodyPr>
            <a:normAutofit/>
          </a:bodyPr>
          <a:lstStyle/>
          <a:p>
            <a:pPr algn="ctr">
              <a:lnSpc>
                <a:spcPct val="80000"/>
              </a:lnSpc>
            </a:pPr>
            <a:r>
              <a:rPr lang="en-US" sz="2800" kern="0" dirty="0">
                <a:solidFill>
                  <a:schemeClr val="tx1">
                    <a:lumMod val="65000"/>
                    <a:lumOff val="35000"/>
                  </a:schemeClr>
                </a:solidFill>
                <a:latin typeface="Segoe WP" panose="020B0502040204020203" pitchFamily="34" charset="0"/>
              </a:rPr>
              <a:t>An Introduction to</a:t>
            </a:r>
          </a:p>
          <a:p>
            <a:pPr algn="ctr">
              <a:lnSpc>
                <a:spcPct val="80000"/>
              </a:lnSpc>
            </a:pPr>
            <a:r>
              <a:rPr lang="en-US" sz="2800" kern="0" dirty="0">
                <a:solidFill>
                  <a:schemeClr val="tx1">
                    <a:lumMod val="65000"/>
                    <a:lumOff val="35000"/>
                  </a:schemeClr>
                </a:solidFill>
                <a:latin typeface="Segoe WP" panose="020B0502040204020203" pitchFamily="34" charset="0"/>
              </a:rPr>
              <a:t>Neural Information Retrieval</a:t>
            </a:r>
          </a:p>
          <a:p>
            <a:pPr algn="ctr">
              <a:lnSpc>
                <a:spcPct val="100000"/>
              </a:lnSpc>
            </a:pPr>
            <a:endParaRPr lang="en-US" sz="2000" dirty="0"/>
          </a:p>
          <a:p>
            <a:pPr algn="ctr">
              <a:lnSpc>
                <a:spcPct val="100000"/>
              </a:lnSpc>
            </a:pPr>
            <a:r>
              <a:rPr lang="en-GB" sz="1800" dirty="0"/>
              <a:t>Foundations and Trends® in Information Retrieval</a:t>
            </a:r>
          </a:p>
          <a:p>
            <a:pPr algn="ctr">
              <a:lnSpc>
                <a:spcPct val="100000"/>
              </a:lnSpc>
              <a:spcBef>
                <a:spcPts val="0"/>
              </a:spcBef>
            </a:pPr>
            <a:r>
              <a:rPr lang="en-GB" sz="1800" dirty="0"/>
              <a:t>(December 2018)</a:t>
            </a:r>
          </a:p>
          <a:p>
            <a:pPr algn="ctr">
              <a:lnSpc>
                <a:spcPct val="100000"/>
              </a:lnSpc>
            </a:pPr>
            <a:endParaRPr lang="en-GB" sz="1800" dirty="0"/>
          </a:p>
          <a:p>
            <a:pPr algn="ctr">
              <a:lnSpc>
                <a:spcPct val="100000"/>
              </a:lnSpc>
            </a:pPr>
            <a:r>
              <a:rPr lang="en-GB" sz="1800" dirty="0"/>
              <a:t>Download PDF: </a:t>
            </a:r>
            <a:r>
              <a:rPr lang="en-GB" sz="1800" dirty="0">
                <a:hlinkClick r:id="rId2"/>
              </a:rPr>
              <a:t>http://bit.ly/fntir-neural</a:t>
            </a:r>
            <a:endParaRPr lang="en-GB" sz="1800" dirty="0"/>
          </a:p>
        </p:txBody>
      </p:sp>
      <p:pic>
        <p:nvPicPr>
          <p:cNvPr id="18" name="Picture 2" descr="https://images-na.ssl-images-amazon.com/images/I/31-%2Buvel9pL._SX331_BO1,204,203,200_.jpg">
            <a:extLst>
              <a:ext uri="{FF2B5EF4-FFF2-40B4-BE49-F238E27FC236}">
                <a16:creationId xmlns:a16="http://schemas.microsoft.com/office/drawing/2014/main" id="{3BDB6642-6094-45D0-9286-80353E713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804" y="1636105"/>
            <a:ext cx="2642985" cy="3960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Trapezoid 14">
            <a:extLst>
              <a:ext uri="{FF2B5EF4-FFF2-40B4-BE49-F238E27FC236}">
                <a16:creationId xmlns:a16="http://schemas.microsoft.com/office/drawing/2014/main" id="{00360B36-0DA8-44A6-97F5-7E716C708DBA}"/>
              </a:ext>
            </a:extLst>
          </p:cNvPr>
          <p:cNvSpPr/>
          <p:nvPr/>
        </p:nvSpPr>
        <p:spPr>
          <a:xfrm rot="8100000">
            <a:off x="10292120" y="5907728"/>
            <a:ext cx="2448750" cy="548353"/>
          </a:xfrm>
          <a:prstGeom prst="trapezoid">
            <a:avLst>
              <a:gd name="adj" fmla="val 10060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TextBox 18">
            <a:extLst>
              <a:ext uri="{FF2B5EF4-FFF2-40B4-BE49-F238E27FC236}">
                <a16:creationId xmlns:a16="http://schemas.microsoft.com/office/drawing/2014/main" id="{F83F59DD-4834-4B51-815C-B12FB12A3CBC}"/>
              </a:ext>
            </a:extLst>
          </p:cNvPr>
          <p:cNvSpPr txBox="1"/>
          <p:nvPr/>
        </p:nvSpPr>
        <p:spPr>
          <a:xfrm rot="18900000">
            <a:off x="10722805" y="5997239"/>
            <a:ext cx="1479707" cy="369332"/>
          </a:xfrm>
          <a:prstGeom prst="rect">
            <a:avLst/>
          </a:prstGeom>
          <a:noFill/>
        </p:spPr>
        <p:txBody>
          <a:bodyPr wrap="square" rtlCol="0">
            <a:spAutoFit/>
          </a:bodyPr>
          <a:lstStyle/>
          <a:p>
            <a:r>
              <a:rPr lang="en-US" dirty="0">
                <a:solidFill>
                  <a:schemeClr val="bg1"/>
                </a:solidFill>
                <a:latin typeface="Segoe WP" panose="020B0502040204020203"/>
              </a:rPr>
              <a:t>FREE COPIES</a:t>
            </a:r>
            <a:endParaRPr lang="en-CA" dirty="0">
              <a:solidFill>
                <a:schemeClr val="bg1"/>
              </a:solidFill>
              <a:latin typeface="Segoe WP" panose="020B0502040204020203"/>
            </a:endParaRPr>
          </a:p>
        </p:txBody>
      </p:sp>
    </p:spTree>
    <p:extLst>
      <p:ext uri="{BB962C8B-B14F-4D97-AF65-F5344CB8AC3E}">
        <p14:creationId xmlns:p14="http://schemas.microsoft.com/office/powerpoint/2010/main" val="3984645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817E0C-4997-426A-A367-1F84E995F18B}"/>
              </a:ext>
            </a:extLst>
          </p:cNvPr>
          <p:cNvSpPr>
            <a:spLocks noGrp="1"/>
          </p:cNvSpPr>
          <p:nvPr>
            <p:ph type="title"/>
          </p:nvPr>
        </p:nvSpPr>
        <p:spPr>
          <a:xfrm>
            <a:off x="1146705" y="809017"/>
            <a:ext cx="9900704" cy="1061753"/>
          </a:xfrm>
        </p:spPr>
        <p:txBody>
          <a:bodyPr>
            <a:normAutofit/>
          </a:bodyPr>
          <a:lstStyle/>
          <a:p>
            <a:r>
              <a:rPr lang="en-US" sz="4000" dirty="0"/>
              <a:t>Example: Salton’s vector space</a:t>
            </a:r>
            <a:endParaRPr lang="en-GB" sz="4000" dirty="0"/>
          </a:p>
        </p:txBody>
      </p:sp>
      <p:sp>
        <p:nvSpPr>
          <p:cNvPr id="7" name="Text Placeholder 6">
            <a:extLst>
              <a:ext uri="{FF2B5EF4-FFF2-40B4-BE49-F238E27FC236}">
                <a16:creationId xmlns:a16="http://schemas.microsoft.com/office/drawing/2014/main" id="{F04C4D3A-9F1F-4E35-A27B-9C8206C36AF2}"/>
              </a:ext>
            </a:extLst>
          </p:cNvPr>
          <p:cNvSpPr>
            <a:spLocks noGrp="1"/>
          </p:cNvSpPr>
          <p:nvPr>
            <p:ph type="body" sz="half" idx="2"/>
          </p:nvPr>
        </p:nvSpPr>
        <p:spPr>
          <a:xfrm>
            <a:off x="787233" y="2519142"/>
            <a:ext cx="6001128" cy="3845146"/>
          </a:xfrm>
        </p:spPr>
        <p:txBody>
          <a:bodyPr>
            <a:normAutofit/>
          </a:bodyPr>
          <a:lstStyle/>
          <a:p>
            <a:r>
              <a:rPr lang="en-US" sz="1800" dirty="0">
                <a:latin typeface="Segoe Print" panose="02000600000000000000" pitchFamily="2" charset="0"/>
              </a:rPr>
              <a:t>D</a:t>
            </a:r>
            <a:r>
              <a:rPr lang="en-US" sz="1800" dirty="0"/>
              <a:t>: collection,  </a:t>
            </a:r>
            <a:r>
              <a:rPr lang="en-US" sz="1800" dirty="0">
                <a:latin typeface="Segoe Print" panose="02000600000000000000" pitchFamily="2" charset="0"/>
              </a:rPr>
              <a:t>T</a:t>
            </a:r>
            <a:r>
              <a:rPr lang="en-US" sz="1800" dirty="0"/>
              <a:t>: vocabulary,  </a:t>
            </a:r>
            <a:r>
              <a:rPr lang="en-US" sz="1800" dirty="0">
                <a:latin typeface="Segoe Print" panose="02000600000000000000" pitchFamily="2" charset="0"/>
              </a:rPr>
              <a:t>S: </a:t>
            </a:r>
            <a:r>
              <a:rPr lang="en-US" sz="1800" dirty="0"/>
              <a:t>sparse matrix |</a:t>
            </a:r>
            <a:r>
              <a:rPr lang="en-US" sz="1800" dirty="0">
                <a:latin typeface="Segoe Print" panose="02000600000000000000" pitchFamily="2" charset="0"/>
              </a:rPr>
              <a:t>D</a:t>
            </a:r>
            <a:r>
              <a:rPr lang="en-US" sz="1800" dirty="0"/>
              <a:t>| x |</a:t>
            </a:r>
            <a:r>
              <a:rPr lang="en-US" sz="1800" dirty="0">
                <a:latin typeface="Segoe Print" panose="02000600000000000000" pitchFamily="2" charset="0"/>
              </a:rPr>
              <a:t>T</a:t>
            </a:r>
            <a:r>
              <a:rPr lang="en-US" sz="1800" dirty="0"/>
              <a:t>|</a:t>
            </a:r>
          </a:p>
        </p:txBody>
      </p:sp>
      <p:graphicFrame>
        <p:nvGraphicFramePr>
          <p:cNvPr id="8" name="Table 7">
            <a:extLst>
              <a:ext uri="{FF2B5EF4-FFF2-40B4-BE49-F238E27FC236}">
                <a16:creationId xmlns:a16="http://schemas.microsoft.com/office/drawing/2014/main" id="{81BC6954-C6DE-42AD-998F-08D0651867B0}"/>
              </a:ext>
            </a:extLst>
          </p:cNvPr>
          <p:cNvGraphicFramePr>
            <a:graphicFrameLocks noGrp="1"/>
          </p:cNvGraphicFramePr>
          <p:nvPr>
            <p:extLst>
              <p:ext uri="{D42A27DB-BD31-4B8C-83A1-F6EECF244321}">
                <p14:modId xmlns:p14="http://schemas.microsoft.com/office/powerpoint/2010/main" val="3904411055"/>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a:latin typeface="Segoe Print" panose="02000600000000000000" pitchFamily="2" charset="0"/>
                        </a:rPr>
                        <a:t>d</a:t>
                      </a:r>
                      <a:r>
                        <a:rPr lang="en-US" sz="1100" kern="1200" baseline="-25000" dirty="0">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Print" panose="02000600000000000000" pitchFamily="2" charset="0"/>
                        </a:rPr>
                        <a:t>S</a:t>
                      </a:r>
                      <a:r>
                        <a:rPr lang="en-US" sz="1100" kern="1200" baseline="-25000" dirty="0">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d</a:t>
                      </a:r>
                      <a:r>
                        <a:rPr lang="en-US" sz="1100" kern="1200" baseline="-25000" dirty="0" err="1">
                          <a:solidFill>
                            <a:schemeClr val="tx1"/>
                          </a:solidFill>
                          <a:latin typeface="Segoe Print" panose="02000600000000000000" pitchFamily="2" charset="0"/>
                          <a:ea typeface="+mn-ea"/>
                          <a:cs typeface="+mn-cs"/>
                        </a:rPr>
                        <a:t>|D</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393AD893-78BA-4D0B-A522-9F731897D82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3" name="Picture 2">
            <a:extLst>
              <a:ext uri="{FF2B5EF4-FFF2-40B4-BE49-F238E27FC236}">
                <a16:creationId xmlns:a16="http://schemas.microsoft.com/office/drawing/2014/main" id="{A55C0B83-19D1-45FF-97DE-A415B69864E7}"/>
              </a:ext>
            </a:extLst>
          </p:cNvPr>
          <p:cNvPicPr>
            <a:picLocks noChangeAspect="1"/>
          </p:cNvPicPr>
          <p:nvPr/>
        </p:nvPicPr>
        <p:blipFill>
          <a:blip r:embed="rId2"/>
          <a:stretch>
            <a:fillRect/>
          </a:stretch>
        </p:blipFill>
        <p:spPr>
          <a:xfrm>
            <a:off x="1430359" y="3254429"/>
            <a:ext cx="4714875" cy="1095375"/>
          </a:xfrm>
          <a:prstGeom prst="rect">
            <a:avLst/>
          </a:prstGeom>
        </p:spPr>
      </p:pic>
      <p:sp>
        <p:nvSpPr>
          <p:cNvPr id="4" name="Rectangle 3">
            <a:extLst>
              <a:ext uri="{FF2B5EF4-FFF2-40B4-BE49-F238E27FC236}">
                <a16:creationId xmlns:a16="http://schemas.microsoft.com/office/drawing/2014/main" id="{0FCC02CC-4A81-4373-8556-352F979BE13A}"/>
              </a:ext>
            </a:extLst>
          </p:cNvPr>
          <p:cNvSpPr/>
          <p:nvPr/>
        </p:nvSpPr>
        <p:spPr>
          <a:xfrm>
            <a:off x="1576552" y="3617450"/>
            <a:ext cx="231227" cy="369332"/>
          </a:xfrm>
          <a:prstGeom prst="rect">
            <a:avLst/>
          </a:prstGeom>
          <a:solidFill>
            <a:schemeClr val="bg1"/>
          </a:solidFill>
        </p:spPr>
        <p:txBody>
          <a:bodyPr wrap="square">
            <a:spAutoFit/>
          </a:bodyPr>
          <a:lstStyle/>
          <a:p>
            <a:pPr algn="ctr"/>
            <a:r>
              <a:rPr lang="en-US" dirty="0">
                <a:latin typeface="Segoe Print" panose="02000600000000000000" pitchFamily="2" charset="0"/>
              </a:rPr>
              <a:t>S</a:t>
            </a:r>
            <a:endParaRPr lang="en-GB" dirty="0"/>
          </a:p>
        </p:txBody>
      </p:sp>
      <p:sp>
        <p:nvSpPr>
          <p:cNvPr id="12" name="TextBox 11">
            <a:extLst>
              <a:ext uri="{FF2B5EF4-FFF2-40B4-BE49-F238E27FC236}">
                <a16:creationId xmlns:a16="http://schemas.microsoft.com/office/drawing/2014/main" id="{09C59835-C488-423D-B482-A84D615C3DFB}"/>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a:solidFill>
                  <a:sysClr val="windowText" lastClr="000000"/>
                </a:solidFill>
              </a:rPr>
              <a:t>G. Salton , A. Wong , C. S. Yang, </a:t>
            </a:r>
            <a:r>
              <a:rPr lang="en-GB" sz="1050" kern="0" dirty="0">
                <a:solidFill>
                  <a:sysClr val="windowText" lastClr="000000"/>
                </a:solidFill>
                <a:hlinkClick r:id="rId3"/>
              </a:rPr>
              <a:t>A vector space model for automatic indexing</a:t>
            </a:r>
            <a:r>
              <a:rPr lang="en-GB" sz="1050" kern="0" dirty="0">
                <a:solidFill>
                  <a:sysClr val="windowText" lastClr="000000"/>
                </a:solidFill>
              </a:rPr>
              <a:t>, Communications of the ACM, Nov. 1975</a:t>
            </a:r>
          </a:p>
        </p:txBody>
      </p:sp>
      <p:sp>
        <p:nvSpPr>
          <p:cNvPr id="6" name="Right Brace 5">
            <a:extLst>
              <a:ext uri="{FF2B5EF4-FFF2-40B4-BE49-F238E27FC236}">
                <a16:creationId xmlns:a16="http://schemas.microsoft.com/office/drawing/2014/main" id="{A0F31948-530B-4B78-8FBC-9241716EBA2A}"/>
              </a:ext>
            </a:extLst>
          </p:cNvPr>
          <p:cNvSpPr/>
          <p:nvPr/>
        </p:nvSpPr>
        <p:spPr>
          <a:xfrm rot="5400000">
            <a:off x="4454134" y="3236223"/>
            <a:ext cx="462456" cy="2919742"/>
          </a:xfrm>
          <a:prstGeom prst="righ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9DC46174-9552-4724-882D-365541444B6B}"/>
              </a:ext>
            </a:extLst>
          </p:cNvPr>
          <p:cNvSpPr txBox="1"/>
          <p:nvPr/>
        </p:nvSpPr>
        <p:spPr>
          <a:xfrm flipH="1">
            <a:off x="4335104" y="5037164"/>
            <a:ext cx="700515" cy="461665"/>
          </a:xfrm>
          <a:prstGeom prst="rect">
            <a:avLst/>
          </a:prstGeom>
          <a:noFill/>
        </p:spPr>
        <p:txBody>
          <a:bodyPr wrap="square" rtlCol="0">
            <a:spAutoFit/>
          </a:bodyPr>
          <a:lstStyle/>
          <a:p>
            <a:pPr algn="ctr"/>
            <a:r>
              <a:rPr lang="en-US" sz="2400" dirty="0" err="1">
                <a:latin typeface="Segoe Print" panose="02000600000000000000" pitchFamily="2" charset="0"/>
              </a:rPr>
              <a:t>idf</a:t>
            </a:r>
            <a:endParaRPr lang="en-GB" sz="2400" dirty="0">
              <a:latin typeface="Segoe Print" panose="02000600000000000000" pitchFamily="2" charset="0"/>
            </a:endParaRPr>
          </a:p>
        </p:txBody>
      </p:sp>
    </p:spTree>
    <p:extLst>
      <p:ext uri="{BB962C8B-B14F-4D97-AF65-F5344CB8AC3E}">
        <p14:creationId xmlns:p14="http://schemas.microsoft.com/office/powerpoint/2010/main" val="20586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B272-155B-43CF-80DD-78BDCF9702D9}"/>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pic>
        <p:nvPicPr>
          <p:cNvPr id="5" name="Content Placeholder 4">
            <a:extLst>
              <a:ext uri="{FF2B5EF4-FFF2-40B4-BE49-F238E27FC236}">
                <a16:creationId xmlns:a16="http://schemas.microsoft.com/office/drawing/2014/main" id="{72DF9BF6-B288-46B8-A06A-9D395D9FD974}"/>
              </a:ext>
            </a:extLst>
          </p:cNvPr>
          <p:cNvPicPr>
            <a:picLocks noGrp="1" noChangeAspect="1"/>
          </p:cNvPicPr>
          <p:nvPr>
            <p:ph idx="1"/>
          </p:nvPr>
        </p:nvPicPr>
        <p:blipFill>
          <a:blip r:embed="rId2"/>
          <a:stretch>
            <a:fillRect/>
          </a:stretch>
        </p:blipFill>
        <p:spPr>
          <a:xfrm>
            <a:off x="5183188" y="1919548"/>
            <a:ext cx="6172200" cy="3009378"/>
          </a:xfrm>
          <a:prstGeom prst="rect">
            <a:avLst/>
          </a:prstGeom>
        </p:spPr>
      </p:pic>
      <p:sp>
        <p:nvSpPr>
          <p:cNvPr id="4" name="Text Placeholder 3">
            <a:extLst>
              <a:ext uri="{FF2B5EF4-FFF2-40B4-BE49-F238E27FC236}">
                <a16:creationId xmlns:a16="http://schemas.microsoft.com/office/drawing/2014/main" id="{6E31A370-5A33-4A63-86D7-B6EAF70D3FEA}"/>
              </a:ext>
            </a:extLst>
          </p:cNvPr>
          <p:cNvSpPr>
            <a:spLocks noGrp="1"/>
          </p:cNvSpPr>
          <p:nvPr>
            <p:ph type="body" sz="half" idx="2"/>
          </p:nvPr>
        </p:nvSpPr>
        <p:spPr>
          <a:xfrm>
            <a:off x="1146706" y="2617076"/>
            <a:ext cx="4371226" cy="3641834"/>
          </a:xfrm>
        </p:spPr>
        <p:txBody>
          <a:bodyPr>
            <a:normAutofit/>
          </a:bodyPr>
          <a:lstStyle/>
          <a:p>
            <a:r>
              <a:rPr lang="en-US" sz="2000" dirty="0"/>
              <a:t>Two terms are similar if their feature vectors are close</a:t>
            </a:r>
          </a:p>
          <a:p>
            <a:r>
              <a:rPr lang="en-US" sz="2000" dirty="0"/>
              <a:t>But different feature spaces may capture different notions of similarity</a:t>
            </a:r>
          </a:p>
          <a:p>
            <a:pPr>
              <a:spcBef>
                <a:spcPts val="1800"/>
              </a:spcBef>
            </a:pPr>
            <a:r>
              <a:rPr lang="en-US" sz="2000" dirty="0"/>
              <a:t>Is </a:t>
            </a:r>
            <a:r>
              <a:rPr lang="en-US" sz="2000" i="1" dirty="0"/>
              <a:t>Seattle</a:t>
            </a:r>
            <a:r>
              <a:rPr lang="en-US" sz="2000" dirty="0"/>
              <a:t> more similar to…</a:t>
            </a:r>
          </a:p>
          <a:p>
            <a:pPr algn="ctr"/>
            <a:r>
              <a:rPr lang="en-US" sz="2000" i="1" dirty="0"/>
              <a:t>Sydney</a:t>
            </a:r>
            <a:r>
              <a:rPr lang="en-US" sz="2000" dirty="0"/>
              <a:t> (</a:t>
            </a:r>
            <a:r>
              <a:rPr lang="en-US" sz="1900" dirty="0"/>
              <a:t>similar </a:t>
            </a:r>
            <a:r>
              <a:rPr lang="en-US" sz="1900" i="1" u="sng" dirty="0"/>
              <a:t>type</a:t>
            </a:r>
            <a:r>
              <a:rPr lang="en-US" sz="2000" dirty="0"/>
              <a:t>)</a:t>
            </a:r>
          </a:p>
          <a:p>
            <a:pPr algn="ctr">
              <a:spcBef>
                <a:spcPts val="300"/>
              </a:spcBef>
            </a:pPr>
            <a:r>
              <a:rPr lang="en-US" sz="2000" dirty="0"/>
              <a:t>or</a:t>
            </a:r>
          </a:p>
          <a:p>
            <a:pPr algn="ctr">
              <a:spcBef>
                <a:spcPts val="300"/>
              </a:spcBef>
            </a:pPr>
            <a:r>
              <a:rPr lang="en-US" sz="2000" i="1" dirty="0"/>
              <a:t>Seahawks</a:t>
            </a:r>
            <a:r>
              <a:rPr lang="en-US" sz="2000" dirty="0"/>
              <a:t> (</a:t>
            </a:r>
            <a:r>
              <a:rPr lang="en-US" sz="1900" dirty="0"/>
              <a:t>similar </a:t>
            </a:r>
            <a:r>
              <a:rPr lang="en-US" sz="1900" i="1" u="sng" dirty="0"/>
              <a:t>topic</a:t>
            </a:r>
            <a:r>
              <a:rPr lang="en-US" sz="2000" dirty="0"/>
              <a:t>)</a:t>
            </a:r>
          </a:p>
          <a:p>
            <a:pPr>
              <a:spcBef>
                <a:spcPts val="1800"/>
              </a:spcBef>
            </a:pPr>
            <a:r>
              <a:rPr lang="en-US" sz="2000" dirty="0"/>
              <a:t>Depends on your choice of features</a:t>
            </a:r>
            <a:endParaRPr lang="en-GB" sz="2000" dirty="0"/>
          </a:p>
        </p:txBody>
      </p:sp>
    </p:spTree>
    <p:extLst>
      <p:ext uri="{BB962C8B-B14F-4D97-AF65-F5344CB8AC3E}">
        <p14:creationId xmlns:p14="http://schemas.microsoft.com/office/powerpoint/2010/main" val="3573405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9076FFF-6962-4ADB-BCC8-2AE1654662C9}"/>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1599341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983" r="2236" b="67866"/>
          <a:stretch/>
        </p:blipFill>
        <p:spPr>
          <a:xfrm>
            <a:off x="1111234" y="3332876"/>
            <a:ext cx="9969532" cy="324134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3" name="Arc 2">
            <a:extLst>
              <a:ext uri="{FF2B5EF4-FFF2-40B4-BE49-F238E27FC236}">
                <a16:creationId xmlns:a16="http://schemas.microsoft.com/office/drawing/2014/main" id="{59BD15BD-DC76-4ACB-BBFA-967BA1FCA5C0}"/>
              </a:ext>
            </a:extLst>
          </p:cNvPr>
          <p:cNvSpPr/>
          <p:nvPr/>
        </p:nvSpPr>
        <p:spPr>
          <a:xfrm>
            <a:off x="7741391" y="3620814"/>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Arc 6">
            <a:extLst>
              <a:ext uri="{FF2B5EF4-FFF2-40B4-BE49-F238E27FC236}">
                <a16:creationId xmlns:a16="http://schemas.microsoft.com/office/drawing/2014/main" id="{655E07A9-7EA2-4AD4-97C3-B1992387B7BF}"/>
              </a:ext>
            </a:extLst>
          </p:cNvPr>
          <p:cNvSpPr/>
          <p:nvPr/>
        </p:nvSpPr>
        <p:spPr>
          <a:xfrm>
            <a:off x="7741391" y="4662597"/>
            <a:ext cx="778878" cy="581899"/>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1A3BF447-2348-4381-8920-5472D7F46864}"/>
              </a:ext>
            </a:extLst>
          </p:cNvPr>
          <p:cNvSpPr txBox="1"/>
          <p:nvPr/>
        </p:nvSpPr>
        <p:spPr>
          <a:xfrm>
            <a:off x="8356767" y="6374164"/>
            <a:ext cx="3758771" cy="400110"/>
          </a:xfrm>
          <a:prstGeom prst="rect">
            <a:avLst/>
          </a:prstGeom>
          <a:noFill/>
        </p:spPr>
        <p:txBody>
          <a:bodyPr wrap="square" rtlCol="0">
            <a:spAutoFit/>
          </a:bodyPr>
          <a:lstStyle/>
          <a:p>
            <a:pPr algn="r"/>
            <a:r>
              <a:rPr lang="en-US" sz="2000" dirty="0"/>
              <a:t>Topical or Syntagmatic similarity</a:t>
            </a:r>
            <a:endParaRPr lang="en-GB" sz="2000" dirty="0"/>
          </a:p>
        </p:txBody>
      </p:sp>
      <p:sp>
        <p:nvSpPr>
          <p:cNvPr id="11" name="Title 1">
            <a:extLst>
              <a:ext uri="{FF2B5EF4-FFF2-40B4-BE49-F238E27FC236}">
                <a16:creationId xmlns:a16="http://schemas.microsoft.com/office/drawing/2014/main" id="{A83906D4-E93E-4D21-B636-DAB2BAFE453C}"/>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357251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70572" r="2236" b="1950"/>
          <a:stretch/>
        </p:blipFill>
        <p:spPr>
          <a:xfrm>
            <a:off x="1111234" y="3335985"/>
            <a:ext cx="9969532" cy="316382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9" name="Arc 8">
            <a:extLst>
              <a:ext uri="{FF2B5EF4-FFF2-40B4-BE49-F238E27FC236}">
                <a16:creationId xmlns:a16="http://schemas.microsoft.com/office/drawing/2014/main" id="{00E0F78A-AD88-44D8-B023-801CFAD7E227}"/>
              </a:ext>
            </a:extLst>
          </p:cNvPr>
          <p:cNvSpPr/>
          <p:nvPr/>
        </p:nvSpPr>
        <p:spPr>
          <a:xfrm>
            <a:off x="10587530" y="3620814"/>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9">
            <a:extLst>
              <a:ext uri="{FF2B5EF4-FFF2-40B4-BE49-F238E27FC236}">
                <a16:creationId xmlns:a16="http://schemas.microsoft.com/office/drawing/2014/main" id="{21A57A0B-79BD-4CD0-9E7F-7DE298550EAB}"/>
              </a:ext>
            </a:extLst>
          </p:cNvPr>
          <p:cNvSpPr/>
          <p:nvPr/>
        </p:nvSpPr>
        <p:spPr>
          <a:xfrm>
            <a:off x="10587530" y="4166037"/>
            <a:ext cx="778878" cy="1053917"/>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58EEE1D-9871-43F3-9D8E-C4D3D637BA30}"/>
              </a:ext>
            </a:extLst>
          </p:cNvPr>
          <p:cNvSpPr txBox="1"/>
          <p:nvPr/>
        </p:nvSpPr>
        <p:spPr>
          <a:xfrm>
            <a:off x="8356767" y="6374164"/>
            <a:ext cx="3758771" cy="400110"/>
          </a:xfrm>
          <a:prstGeom prst="rect">
            <a:avLst/>
          </a:prstGeom>
          <a:noFill/>
        </p:spPr>
        <p:txBody>
          <a:bodyPr wrap="square" rtlCol="0">
            <a:spAutoFit/>
          </a:bodyPr>
          <a:lstStyle/>
          <a:p>
            <a:pPr algn="r"/>
            <a:r>
              <a:rPr lang="en-US" sz="2000" dirty="0"/>
              <a:t>Typical or Paradigmatic similarity</a:t>
            </a:r>
            <a:endParaRPr lang="en-GB" sz="2000" dirty="0"/>
          </a:p>
        </p:txBody>
      </p:sp>
      <p:sp>
        <p:nvSpPr>
          <p:cNvPr id="13" name="Title 1">
            <a:extLst>
              <a:ext uri="{FF2B5EF4-FFF2-40B4-BE49-F238E27FC236}">
                <a16:creationId xmlns:a16="http://schemas.microsoft.com/office/drawing/2014/main" id="{BFDA9DA1-11FF-454C-8288-FF36933BD507}"/>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1454203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7057" r="2236" b="34830"/>
          <a:stretch/>
        </p:blipFill>
        <p:spPr>
          <a:xfrm>
            <a:off x="1111234" y="3310129"/>
            <a:ext cx="9969532" cy="3236976"/>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5" name="TextBox 4">
            <a:extLst>
              <a:ext uri="{FF2B5EF4-FFF2-40B4-BE49-F238E27FC236}">
                <a16:creationId xmlns:a16="http://schemas.microsoft.com/office/drawing/2014/main" id="{A5851CA9-568B-401C-847C-A74BFDE4D161}"/>
              </a:ext>
            </a:extLst>
          </p:cNvPr>
          <p:cNvSpPr txBox="1"/>
          <p:nvPr/>
        </p:nvSpPr>
        <p:spPr>
          <a:xfrm>
            <a:off x="7527147" y="6374164"/>
            <a:ext cx="4588391" cy="400110"/>
          </a:xfrm>
          <a:prstGeom prst="rect">
            <a:avLst/>
          </a:prstGeom>
          <a:noFill/>
        </p:spPr>
        <p:txBody>
          <a:bodyPr wrap="square" rtlCol="0">
            <a:spAutoFit/>
          </a:bodyPr>
          <a:lstStyle/>
          <a:p>
            <a:pPr algn="r"/>
            <a:r>
              <a:rPr lang="en-US" sz="2000" dirty="0"/>
              <a:t>A mix of Topical and Typical similarity</a:t>
            </a:r>
            <a:endParaRPr lang="en-GB" sz="2000" dirty="0"/>
          </a:p>
        </p:txBody>
      </p:sp>
      <p:sp>
        <p:nvSpPr>
          <p:cNvPr id="7" name="Arc 6">
            <a:extLst>
              <a:ext uri="{FF2B5EF4-FFF2-40B4-BE49-F238E27FC236}">
                <a16:creationId xmlns:a16="http://schemas.microsoft.com/office/drawing/2014/main" id="{C10AC99B-296E-4A8C-9412-7529B082A635}"/>
              </a:ext>
            </a:extLst>
          </p:cNvPr>
          <p:cNvSpPr/>
          <p:nvPr/>
        </p:nvSpPr>
        <p:spPr>
          <a:xfrm>
            <a:off x="7820104" y="3638980"/>
            <a:ext cx="778878" cy="471562"/>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46545C9B-6C77-411B-B5C3-24DB5CED1E5C}"/>
              </a:ext>
            </a:extLst>
          </p:cNvPr>
          <p:cNvSpPr/>
          <p:nvPr/>
        </p:nvSpPr>
        <p:spPr>
          <a:xfrm>
            <a:off x="7820104" y="4317107"/>
            <a:ext cx="778878" cy="854078"/>
          </a:xfrm>
          <a:prstGeom prst="arc">
            <a:avLst>
              <a:gd name="adj1" fmla="val 16200000"/>
              <a:gd name="adj2" fmla="val 5396937"/>
            </a:avLst>
          </a:prstGeom>
          <a:ln w="3810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itle 1">
            <a:extLst>
              <a:ext uri="{FF2B5EF4-FFF2-40B4-BE49-F238E27FC236}">
                <a16:creationId xmlns:a16="http://schemas.microsoft.com/office/drawing/2014/main" id="{DC2D1740-BCE0-447C-861E-5526B536CBE1}"/>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1116117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7200E15-DD59-4784-B565-234679781E71}"/>
              </a:ext>
            </a:extLst>
          </p:cNvPr>
          <p:cNvSpPr>
            <a:spLocks noGrp="1"/>
          </p:cNvSpPr>
          <p:nvPr>
            <p:ph type="title"/>
          </p:nvPr>
        </p:nvSpPr>
        <p:spPr>
          <a:xfrm>
            <a:off x="839788" y="724709"/>
            <a:ext cx="3932237" cy="1600200"/>
          </a:xfrm>
        </p:spPr>
        <p:txBody>
          <a:bodyPr>
            <a:normAutofit/>
          </a:bodyPr>
          <a:lstStyle/>
          <a:p>
            <a:r>
              <a:rPr lang="en-US" sz="4000" dirty="0"/>
              <a:t>Notions of similarity</a:t>
            </a:r>
            <a:endParaRPr lang="en-GB" sz="4000" dirty="0"/>
          </a:p>
        </p:txBody>
      </p:sp>
    </p:spTree>
    <p:extLst>
      <p:ext uri="{BB962C8B-B14F-4D97-AF65-F5344CB8AC3E}">
        <p14:creationId xmlns:p14="http://schemas.microsoft.com/office/powerpoint/2010/main" val="55033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C5BB51F-3D5C-4A7C-B16A-122C5CA884EA}"/>
              </a:ext>
            </a:extLst>
          </p:cNvPr>
          <p:cNvSpPr>
            <a:spLocks noGrp="1"/>
          </p:cNvSpPr>
          <p:nvPr>
            <p:ph type="title"/>
          </p:nvPr>
        </p:nvSpPr>
        <p:spPr>
          <a:xfrm>
            <a:off x="1146704" y="609601"/>
            <a:ext cx="10193958" cy="1052126"/>
          </a:xfrm>
        </p:spPr>
        <p:txBody>
          <a:bodyPr>
            <a:normAutofit/>
          </a:bodyPr>
          <a:lstStyle/>
          <a:p>
            <a:r>
              <a:rPr lang="en-US" sz="4000" dirty="0"/>
              <a:t>Retrieval using vector representations</a:t>
            </a:r>
            <a:endParaRPr lang="en-GB" sz="4000" dirty="0"/>
          </a:p>
        </p:txBody>
      </p:sp>
      <mc:AlternateContent xmlns:mc="http://schemas.openxmlformats.org/markup-compatibility/2006" xmlns:a14="http://schemas.microsoft.com/office/drawing/2010/main">
        <mc:Choice Requires="a14">
          <p:sp>
            <p:nvSpPr>
              <p:cNvPr id="83" name="Text Placeholder 82">
                <a:extLst>
                  <a:ext uri="{FF2B5EF4-FFF2-40B4-BE49-F238E27FC236}">
                    <a16:creationId xmlns:a16="http://schemas.microsoft.com/office/drawing/2014/main" id="{6BDAABD7-FD3F-45D1-9DB7-0AB2CFFBFB4C}"/>
                  </a:ext>
                </a:extLst>
              </p:cNvPr>
              <p:cNvSpPr>
                <a:spLocks noGrp="1"/>
              </p:cNvSpPr>
              <p:nvPr>
                <p:ph type="body" sz="half" idx="2"/>
              </p:nvPr>
            </p:nvSpPr>
            <p:spPr>
              <a:xfrm>
                <a:off x="1142392" y="2175804"/>
                <a:ext cx="5070045" cy="3773051"/>
              </a:xfrm>
            </p:spPr>
            <p:txBody>
              <a:bodyPr>
                <a:normAutofit/>
              </a:bodyPr>
              <a:lstStyle/>
              <a:p>
                <a:pPr>
                  <a:spcBef>
                    <a:spcPts val="1800"/>
                  </a:spcBef>
                </a:pPr>
                <a:r>
                  <a:rPr lang="en-US" sz="2000" dirty="0"/>
                  <a:t>Map both query and candidate documents into the same vector space</a:t>
                </a:r>
              </a:p>
              <a:p>
                <a:pPr>
                  <a:spcBef>
                    <a:spcPts val="1800"/>
                  </a:spcBef>
                </a:pPr>
                <a:r>
                  <a:rPr lang="en-US" sz="2000" dirty="0"/>
                  <a:t>Retrieve documents closest to the query</a:t>
                </a:r>
              </a:p>
              <a:p>
                <a:pPr>
                  <a:spcBef>
                    <a:spcPts val="1800"/>
                  </a:spcBef>
                </a:pPr>
                <a:r>
                  <a:rPr lang="en-US" sz="2000" dirty="0"/>
                  <a:t>e.g., using Salton’s vector space model</a:t>
                </a:r>
              </a:p>
              <a:p>
                <a:pPr>
                  <a:spcBef>
                    <a:spcPts val="1800"/>
                  </a:spcBef>
                </a:pPr>
                <a:endParaRPr lang="en-US" sz="2000" dirty="0"/>
              </a:p>
              <a:p>
                <a:pPr>
                  <a:spcBef>
                    <a:spcPts val="3600"/>
                  </a:spcBef>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𝑞</m:t>
                        </m:r>
                      </m:sub>
                    </m:sSub>
                    <m:r>
                      <a:rPr lang="en-US" sz="2000" i="1">
                        <a:latin typeface="Cambria Math" panose="02040503050406030204" pitchFamily="18" charset="0"/>
                      </a:rPr>
                      <m:t> </m:t>
                    </m:r>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b="0" i="1" smtClean="0">
                            <a:latin typeface="Cambria Math" panose="02040503050406030204" pitchFamily="18" charset="0"/>
                          </a:rPr>
                          <m:t>𝑑</m:t>
                        </m:r>
                      </m:sub>
                    </m:sSub>
                    <m:r>
                      <a:rPr lang="en-US" sz="2000" i="1">
                        <a:latin typeface="Cambria Math" panose="02040503050406030204" pitchFamily="18" charset="0"/>
                      </a:rPr>
                      <m:t> </m:t>
                    </m:r>
                  </m:oMath>
                </a14:m>
                <a:r>
                  <a:rPr lang="en-US" sz="2000" dirty="0"/>
                  <a:t>are vectors of TF-IDF scores over all terms in the vocabulary</a:t>
                </a:r>
                <a:endParaRPr lang="en-GB" sz="2000" dirty="0"/>
              </a:p>
            </p:txBody>
          </p:sp>
        </mc:Choice>
        <mc:Fallback xmlns="">
          <p:sp>
            <p:nvSpPr>
              <p:cNvPr id="83" name="Text Placeholder 82">
                <a:extLst>
                  <a:ext uri="{FF2B5EF4-FFF2-40B4-BE49-F238E27FC236}">
                    <a16:creationId xmlns:a16="http://schemas.microsoft.com/office/drawing/2014/main" id="{6BDAABD7-FD3F-45D1-9DB7-0AB2CFFBFB4C}"/>
                  </a:ext>
                </a:extLst>
              </p:cNvPr>
              <p:cNvSpPr>
                <a:spLocks noGrp="1" noRot="1" noChangeAspect="1" noMove="1" noResize="1" noEditPoints="1" noAdjustHandles="1" noChangeArrowheads="1" noChangeShapeType="1" noTextEdit="1"/>
              </p:cNvSpPr>
              <p:nvPr>
                <p:ph type="body" sz="half" idx="2"/>
              </p:nvPr>
            </p:nvSpPr>
            <p:spPr>
              <a:xfrm>
                <a:off x="1142392" y="2175804"/>
                <a:ext cx="5070045" cy="3773051"/>
              </a:xfrm>
              <a:blipFill>
                <a:blip r:embed="rId2"/>
                <a:stretch>
                  <a:fillRect l="-1202" t="-1616" r="-2284"/>
                </a:stretch>
              </a:blipFill>
            </p:spPr>
            <p:txBody>
              <a:bodyPr/>
              <a:lstStyle/>
              <a:p>
                <a:r>
                  <a:rPr lang="en-CA">
                    <a:noFill/>
                  </a:rPr>
                  <a:t> </a:t>
                </a:r>
              </a:p>
            </p:txBody>
          </p:sp>
        </mc:Fallback>
      </mc:AlternateContent>
      <p:grpSp>
        <p:nvGrpSpPr>
          <p:cNvPr id="85" name="Group 84">
            <a:extLst>
              <a:ext uri="{FF2B5EF4-FFF2-40B4-BE49-F238E27FC236}">
                <a16:creationId xmlns:a16="http://schemas.microsoft.com/office/drawing/2014/main" id="{143D3BCD-BCC5-4923-B927-411DCF01B2CE}"/>
              </a:ext>
            </a:extLst>
          </p:cNvPr>
          <p:cNvGrpSpPr/>
          <p:nvPr/>
        </p:nvGrpSpPr>
        <p:grpSpPr>
          <a:xfrm>
            <a:off x="6833993" y="1661728"/>
            <a:ext cx="5792884" cy="4326321"/>
            <a:chOff x="5938643" y="1028772"/>
            <a:chExt cx="5792884" cy="4326321"/>
          </a:xfrm>
        </p:grpSpPr>
        <p:grpSp>
          <p:nvGrpSpPr>
            <p:cNvPr id="49" name="Group 48">
              <a:extLst>
                <a:ext uri="{FF2B5EF4-FFF2-40B4-BE49-F238E27FC236}">
                  <a16:creationId xmlns:a16="http://schemas.microsoft.com/office/drawing/2014/main" id="{FBAAC125-CEC9-4A75-BBB3-D62FF365E7BD}"/>
                </a:ext>
              </a:extLst>
            </p:cNvPr>
            <p:cNvGrpSpPr/>
            <p:nvPr/>
          </p:nvGrpSpPr>
          <p:grpSpPr>
            <a:xfrm>
              <a:off x="5938643" y="1028772"/>
              <a:ext cx="4326321" cy="4326321"/>
              <a:chOff x="7651531" y="1655379"/>
              <a:chExt cx="3489435" cy="3489435"/>
            </a:xfrm>
            <a:scene3d>
              <a:camera prst="perspectiveRelaxed"/>
              <a:lightRig rig="threePt" dir="t"/>
            </a:scene3d>
          </p:grpSpPr>
          <p:sp>
            <p:nvSpPr>
              <p:cNvPr id="14" name="Rectangle 13">
                <a:extLst>
                  <a:ext uri="{FF2B5EF4-FFF2-40B4-BE49-F238E27FC236}">
                    <a16:creationId xmlns:a16="http://schemas.microsoft.com/office/drawing/2014/main" id="{AD12DA45-CFFA-451A-A540-911986644FB0}"/>
                  </a:ext>
                </a:extLst>
              </p:cNvPr>
              <p:cNvSpPr/>
              <p:nvPr/>
            </p:nvSpPr>
            <p:spPr>
              <a:xfrm>
                <a:off x="7651531" y="1655379"/>
                <a:ext cx="3489435" cy="3489435"/>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EE8FA76-7F55-4EA2-858A-E304BE3FF68A}"/>
                  </a:ext>
                </a:extLst>
              </p:cNvPr>
              <p:cNvCxnSpPr>
                <a:cxnSpLocks/>
              </p:cNvCxnSpPr>
              <p:nvPr/>
            </p:nvCxnSpPr>
            <p:spPr>
              <a:xfrm>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17FAFF-AF4D-4C07-AC81-8946600118B9}"/>
                  </a:ext>
                </a:extLst>
              </p:cNvPr>
              <p:cNvCxnSpPr>
                <a:cxnSpLocks/>
              </p:cNvCxnSpPr>
              <p:nvPr/>
            </p:nvCxnSpPr>
            <p:spPr>
              <a:xfrm rot="5400000">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A7B7ADF-38AF-4BCC-AD9A-06688A50EF72}"/>
                  </a:ext>
                </a:extLst>
              </p:cNvPr>
              <p:cNvSpPr/>
              <p:nvPr/>
            </p:nvSpPr>
            <p:spPr>
              <a:xfrm>
                <a:off x="9645650" y="24864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8E14D5E-F064-4280-A4DE-5C3801F88F3C}"/>
                  </a:ext>
                </a:extLst>
              </p:cNvPr>
              <p:cNvSpPr/>
              <p:nvPr/>
            </p:nvSpPr>
            <p:spPr>
              <a:xfrm>
                <a:off x="9798050" y="26388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640A895-7634-42EE-819B-BB058AC8DBB9}"/>
                  </a:ext>
                </a:extLst>
              </p:cNvPr>
              <p:cNvSpPr/>
              <p:nvPr/>
            </p:nvSpPr>
            <p:spPr>
              <a:xfrm>
                <a:off x="10005799" y="24039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B377D54-78BF-41BD-9CBC-0D8B3DE6B078}"/>
                  </a:ext>
                </a:extLst>
              </p:cNvPr>
              <p:cNvSpPr/>
              <p:nvPr/>
            </p:nvSpPr>
            <p:spPr>
              <a:xfrm>
                <a:off x="10152506" y="2666720"/>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06E12EC-0311-4208-A84D-101A9A452854}"/>
                  </a:ext>
                </a:extLst>
              </p:cNvPr>
              <p:cNvSpPr/>
              <p:nvPr/>
            </p:nvSpPr>
            <p:spPr>
              <a:xfrm>
                <a:off x="9763125" y="238135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9A77E6B-F1C9-4CA5-B8CE-F0DE5E9D1B76}"/>
                  </a:ext>
                </a:extLst>
              </p:cNvPr>
              <p:cNvSpPr/>
              <p:nvPr/>
            </p:nvSpPr>
            <p:spPr>
              <a:xfrm>
                <a:off x="9618474" y="295515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EED88A2-9DAE-492F-AE84-2D2C557635F4}"/>
                  </a:ext>
                </a:extLst>
              </p:cNvPr>
              <p:cNvSpPr/>
              <p:nvPr/>
            </p:nvSpPr>
            <p:spPr>
              <a:xfrm>
                <a:off x="10877550" y="28547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BDFA10D5-51A0-4875-BC4F-2D78310D8A3F}"/>
                  </a:ext>
                </a:extLst>
              </p:cNvPr>
              <p:cNvSpPr/>
              <p:nvPr/>
            </p:nvSpPr>
            <p:spPr>
              <a:xfrm>
                <a:off x="10208840" y="358035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BF78533-0B6F-456A-8F2B-F345EA831A55}"/>
                  </a:ext>
                </a:extLst>
              </p:cNvPr>
              <p:cNvSpPr/>
              <p:nvPr/>
            </p:nvSpPr>
            <p:spPr>
              <a:xfrm>
                <a:off x="883569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9894595-3EDC-4A71-82C5-F5FA693F4833}"/>
                  </a:ext>
                </a:extLst>
              </p:cNvPr>
              <p:cNvSpPr/>
              <p:nvPr/>
            </p:nvSpPr>
            <p:spPr>
              <a:xfrm>
                <a:off x="8418848" y="37247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CD4D958-9E8F-4779-8BAB-23411D3BB0BD}"/>
                  </a:ext>
                </a:extLst>
              </p:cNvPr>
              <p:cNvSpPr/>
              <p:nvPr/>
            </p:nvSpPr>
            <p:spPr>
              <a:xfrm>
                <a:off x="8336298" y="260606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C5F5A8B-BBF9-430E-A8F8-326F42BC2ED3}"/>
                  </a:ext>
                </a:extLst>
              </p:cNvPr>
              <p:cNvSpPr/>
              <p:nvPr/>
            </p:nvSpPr>
            <p:spPr>
              <a:xfrm>
                <a:off x="8862282" y="313150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2CA8E35-CD67-419D-B786-9C34C1E437AD}"/>
                  </a:ext>
                </a:extLst>
              </p:cNvPr>
              <p:cNvSpPr/>
              <p:nvPr/>
            </p:nvSpPr>
            <p:spPr>
              <a:xfrm>
                <a:off x="8598716" y="317277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5CC54F1-E5DF-44A0-B663-8DA28998AD41}"/>
                  </a:ext>
                </a:extLst>
              </p:cNvPr>
              <p:cNvSpPr/>
              <p:nvPr/>
            </p:nvSpPr>
            <p:spPr>
              <a:xfrm>
                <a:off x="8501107" y="3961595"/>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095A054-C889-455B-9563-D4D539A3C1FB}"/>
                  </a:ext>
                </a:extLst>
              </p:cNvPr>
              <p:cNvSpPr/>
              <p:nvPr/>
            </p:nvSpPr>
            <p:spPr>
              <a:xfrm>
                <a:off x="7970771" y="4461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DCBF511-590C-4767-8867-16F517498A74}"/>
                  </a:ext>
                </a:extLst>
              </p:cNvPr>
              <p:cNvSpPr/>
              <p:nvPr/>
            </p:nvSpPr>
            <p:spPr>
              <a:xfrm>
                <a:off x="8227020" y="4588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F7A2690-D84F-451F-8B98-CB041CA3F989}"/>
                  </a:ext>
                </a:extLst>
              </p:cNvPr>
              <p:cNvSpPr/>
              <p:nvPr/>
            </p:nvSpPr>
            <p:spPr>
              <a:xfrm>
                <a:off x="9975423" y="4420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1E206A3C-A7AD-43CB-BB1F-3DF841CD5B0B}"/>
                  </a:ext>
                </a:extLst>
              </p:cNvPr>
              <p:cNvSpPr/>
              <p:nvPr/>
            </p:nvSpPr>
            <p:spPr>
              <a:xfrm>
                <a:off x="1048292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AE4E8A9-BB36-48EF-B55D-AFE682A59BD4}"/>
                  </a:ext>
                </a:extLst>
              </p:cNvPr>
              <p:cNvSpPr/>
              <p:nvPr/>
            </p:nvSpPr>
            <p:spPr>
              <a:xfrm>
                <a:off x="8070097" y="471180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8372A0B-964B-45E3-BC31-E63A30270CDC}"/>
                  </a:ext>
                </a:extLst>
              </p:cNvPr>
              <p:cNvSpPr/>
              <p:nvPr/>
            </p:nvSpPr>
            <p:spPr>
              <a:xfrm>
                <a:off x="8267822" y="47840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773C4F02-551A-4EF9-9BFF-1B41DD4B030A}"/>
                  </a:ext>
                </a:extLst>
              </p:cNvPr>
              <p:cNvSpPr/>
              <p:nvPr/>
            </p:nvSpPr>
            <p:spPr>
              <a:xfrm>
                <a:off x="9025893" y="425373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6DB8E057-E1A0-4BED-80B2-B1C96AF1DF4A}"/>
                  </a:ext>
                </a:extLst>
              </p:cNvPr>
              <p:cNvSpPr/>
              <p:nvPr/>
            </p:nvSpPr>
            <p:spPr>
              <a:xfrm>
                <a:off x="9577199" y="1965842"/>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910FD02-4F7B-4B3F-8888-024F036833BB}"/>
                  </a:ext>
                </a:extLst>
              </p:cNvPr>
              <p:cNvSpPr/>
              <p:nvPr/>
            </p:nvSpPr>
            <p:spPr>
              <a:xfrm>
                <a:off x="8858291" y="224647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6C1DADD4-6B99-402E-B3E6-BE0DA65D7632}"/>
                  </a:ext>
                </a:extLst>
              </p:cNvPr>
              <p:cNvSpPr/>
              <p:nvPr/>
            </p:nvSpPr>
            <p:spPr>
              <a:xfrm>
                <a:off x="10513861" y="4547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53BAB4D-C4F2-4AAA-B059-7F19EA6E59D9}"/>
                  </a:ext>
                </a:extLst>
              </p:cNvPr>
              <p:cNvSpPr/>
              <p:nvPr/>
            </p:nvSpPr>
            <p:spPr>
              <a:xfrm>
                <a:off x="9887219" y="2498198"/>
                <a:ext cx="140300" cy="140300"/>
              </a:xfrm>
              <a:prstGeom prst="mathMultiply">
                <a:avLst>
                  <a:gd name="adj1" fmla="val 3219"/>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17C616-B6B9-45DB-B614-B9746E090454}"/>
                  </a:ext>
                </a:extLst>
              </p:cNvPr>
              <p:cNvSpPr/>
              <p:nvPr/>
            </p:nvSpPr>
            <p:spPr>
              <a:xfrm>
                <a:off x="9606473" y="2217452"/>
                <a:ext cx="701793" cy="701793"/>
              </a:xfrm>
              <a:prstGeom prst="ellipse">
                <a:avLst/>
              </a:prstGeom>
              <a:no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Arc 83">
              <a:extLst>
                <a:ext uri="{FF2B5EF4-FFF2-40B4-BE49-F238E27FC236}">
                  <a16:creationId xmlns:a16="http://schemas.microsoft.com/office/drawing/2014/main" id="{6C472A36-DFA8-4FFE-A05C-3EB04AEF48C5}"/>
                </a:ext>
              </a:extLst>
            </p:cNvPr>
            <p:cNvSpPr/>
            <p:nvPr/>
          </p:nvSpPr>
          <p:spPr>
            <a:xfrm rot="16200000">
              <a:off x="8866692" y="1081232"/>
              <a:ext cx="2760007" cy="2969663"/>
            </a:xfrm>
            <a:prstGeom prst="arc">
              <a:avLst/>
            </a:prstGeom>
            <a:ln>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6" name="TextBox 45">
            <a:extLst>
              <a:ext uri="{FF2B5EF4-FFF2-40B4-BE49-F238E27FC236}">
                <a16:creationId xmlns:a16="http://schemas.microsoft.com/office/drawing/2014/main" id="{8E74443B-EEC4-472A-B411-05AD2FE7DCC1}"/>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kern="0" dirty="0">
                <a:solidFill>
                  <a:sysClr val="windowText" lastClr="000000"/>
                </a:solidFill>
              </a:rPr>
              <a:t>G. Salton , A. Wong , C. S. Yang, </a:t>
            </a:r>
            <a:r>
              <a:rPr lang="en-GB" sz="1050" kern="0" dirty="0">
                <a:solidFill>
                  <a:sysClr val="windowText" lastClr="000000"/>
                </a:solidFill>
                <a:hlinkClick r:id="rId3"/>
              </a:rPr>
              <a:t>A vector space model for automatic indexing</a:t>
            </a:r>
            <a:r>
              <a:rPr lang="en-GB" sz="1050" kern="0" dirty="0">
                <a:solidFill>
                  <a:sysClr val="windowText" lastClr="000000"/>
                </a:solidFill>
              </a:rPr>
              <a:t>, Communications of the ACM, Nov. 1975</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0EA805-B243-47E4-9E06-87DF02FA7ABB}"/>
                  </a:ext>
                </a:extLst>
              </p:cNvPr>
              <p:cNvSpPr txBox="1"/>
              <p:nvPr/>
            </p:nvSpPr>
            <p:spPr>
              <a:xfrm>
                <a:off x="2001143" y="3970509"/>
                <a:ext cx="2385589" cy="580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𝑠𝑖𝑚</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𝑑</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𝑑</m:t>
                              </m:r>
                            </m:sub>
                          </m:sSub>
                        </m:num>
                        <m:den>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𝑞</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𝑑</m:t>
                                  </m:r>
                                </m:sub>
                              </m:sSub>
                            </m:e>
                          </m:d>
                        </m:den>
                      </m:f>
                    </m:oMath>
                  </m:oMathPara>
                </a14:m>
                <a:endParaRPr lang="en-GB" dirty="0"/>
              </a:p>
            </p:txBody>
          </p:sp>
        </mc:Choice>
        <mc:Fallback xmlns="">
          <p:sp>
            <p:nvSpPr>
              <p:cNvPr id="10" name="TextBox 9">
                <a:extLst>
                  <a:ext uri="{FF2B5EF4-FFF2-40B4-BE49-F238E27FC236}">
                    <a16:creationId xmlns:a16="http://schemas.microsoft.com/office/drawing/2014/main" id="{CE0EA805-B243-47E4-9E06-87DF02FA7ABB}"/>
                  </a:ext>
                </a:extLst>
              </p:cNvPr>
              <p:cNvSpPr txBox="1">
                <a:spLocks noRot="1" noChangeAspect="1" noMove="1" noResize="1" noEditPoints="1" noAdjustHandles="1" noChangeArrowheads="1" noChangeShapeType="1" noTextEdit="1"/>
              </p:cNvSpPr>
              <p:nvPr/>
            </p:nvSpPr>
            <p:spPr>
              <a:xfrm>
                <a:off x="2001143" y="3970509"/>
                <a:ext cx="2385589" cy="580928"/>
              </a:xfrm>
              <a:prstGeom prst="rect">
                <a:avLst/>
              </a:prstGeom>
              <a:blipFill>
                <a:blip r:embed="rId4"/>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144244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5433-2D31-42DA-BF35-4EB324D840F9}"/>
              </a:ext>
            </a:extLst>
          </p:cNvPr>
          <p:cNvSpPr>
            <a:spLocks noGrp="1"/>
          </p:cNvSpPr>
          <p:nvPr>
            <p:ph type="title"/>
          </p:nvPr>
        </p:nvSpPr>
        <p:spPr>
          <a:xfrm>
            <a:off x="1146705" y="609601"/>
            <a:ext cx="10179267" cy="1182865"/>
          </a:xfrm>
        </p:spPr>
        <p:txBody>
          <a:bodyPr>
            <a:normAutofit/>
          </a:bodyPr>
          <a:lstStyle/>
          <a:p>
            <a:r>
              <a:rPr lang="en-US" sz="4000" dirty="0"/>
              <a:t>Regularities in observed feature spaces</a:t>
            </a:r>
            <a:endParaRPr lang="en-GB" sz="4000" dirty="0"/>
          </a:p>
        </p:txBody>
      </p:sp>
      <p:pic>
        <p:nvPicPr>
          <p:cNvPr id="5" name="Content Placeholder 4">
            <a:extLst>
              <a:ext uri="{FF2B5EF4-FFF2-40B4-BE49-F238E27FC236}">
                <a16:creationId xmlns:a16="http://schemas.microsoft.com/office/drawing/2014/main" id="{A61B5427-837C-4A75-A293-B06B759D4B70}"/>
              </a:ext>
            </a:extLst>
          </p:cNvPr>
          <p:cNvPicPr>
            <a:picLocks noGrp="1" noChangeAspect="1"/>
          </p:cNvPicPr>
          <p:nvPr>
            <p:ph idx="1"/>
          </p:nvPr>
        </p:nvPicPr>
        <p:blipFill>
          <a:blip r:embed="rId2"/>
          <a:stretch>
            <a:fillRect/>
          </a:stretch>
        </p:blipFill>
        <p:spPr>
          <a:xfrm>
            <a:off x="5183619" y="2364351"/>
            <a:ext cx="6172200" cy="3245496"/>
          </a:xfrm>
          <a:prstGeom prst="rect">
            <a:avLst/>
          </a:prstGeom>
        </p:spPr>
      </p:pic>
      <p:sp>
        <p:nvSpPr>
          <p:cNvPr id="4" name="Text Placeholder 3">
            <a:extLst>
              <a:ext uri="{FF2B5EF4-FFF2-40B4-BE49-F238E27FC236}">
                <a16:creationId xmlns:a16="http://schemas.microsoft.com/office/drawing/2014/main" id="{CB0FB464-6E8F-40A9-B8C4-401B8B0F76C3}"/>
              </a:ext>
            </a:extLst>
          </p:cNvPr>
          <p:cNvSpPr>
            <a:spLocks noGrp="1"/>
          </p:cNvSpPr>
          <p:nvPr>
            <p:ph type="body" sz="half" idx="2"/>
          </p:nvPr>
        </p:nvSpPr>
        <p:spPr>
          <a:xfrm>
            <a:off x="1146705" y="2364351"/>
            <a:ext cx="4036914" cy="3647507"/>
          </a:xfrm>
        </p:spPr>
        <p:txBody>
          <a:bodyPr>
            <a:normAutofit/>
          </a:bodyPr>
          <a:lstStyle/>
          <a:p>
            <a:pPr>
              <a:spcBef>
                <a:spcPts val="2400"/>
              </a:spcBef>
            </a:pPr>
            <a:r>
              <a:rPr lang="en-US" sz="2000" dirty="0"/>
              <a:t>Some feature spaces capture interesting linguistic regularities</a:t>
            </a:r>
          </a:p>
          <a:p>
            <a:pPr>
              <a:spcBef>
                <a:spcPts val="2400"/>
              </a:spcBef>
            </a:pPr>
            <a:r>
              <a:rPr lang="en-US" sz="2000" dirty="0"/>
              <a:t>e.g., simple vector algebra in the term-neighboring term space may be useful for word analogy tasks</a:t>
            </a:r>
            <a:endParaRPr lang="en-GB" sz="2000" dirty="0"/>
          </a:p>
        </p:txBody>
      </p:sp>
      <p:sp>
        <p:nvSpPr>
          <p:cNvPr id="6" name="TextBox 5">
            <a:extLst>
              <a:ext uri="{FF2B5EF4-FFF2-40B4-BE49-F238E27FC236}">
                <a16:creationId xmlns:a16="http://schemas.microsoft.com/office/drawing/2014/main" id="{7AD38818-AAE3-4096-BA18-E7E3B9CCD68E}"/>
              </a:ext>
            </a:extLst>
          </p:cNvPr>
          <p:cNvSpPr txBox="1"/>
          <p:nvPr/>
        </p:nvSpPr>
        <p:spPr>
          <a:xfrm>
            <a:off x="2599831" y="6583744"/>
            <a:ext cx="6992339" cy="253916"/>
          </a:xfrm>
          <a:prstGeom prst="rect">
            <a:avLst/>
          </a:prstGeom>
          <a:noFill/>
        </p:spPr>
        <p:txBody>
          <a:bodyPr wrap="square" rtlCol="0">
            <a:spAutoFit/>
          </a:bodyPr>
          <a:lstStyle/>
          <a:p>
            <a:pPr lvl="0" defTabSz="914400">
              <a:defRPr/>
            </a:pPr>
            <a:r>
              <a:rPr lang="en-US" sz="1050" kern="0" dirty="0">
                <a:solidFill>
                  <a:srgbClr val="222222"/>
                </a:solidFill>
              </a:rPr>
              <a:t>Levy, Goldberg and Ramat-Gan. </a:t>
            </a:r>
            <a:r>
              <a:rPr lang="en-US" sz="1050" kern="0" dirty="0">
                <a:solidFill>
                  <a:srgbClr val="222222"/>
                </a:solidFill>
                <a:hlinkClick r:id="rId3"/>
              </a:rPr>
              <a:t>Linguistic Regularities in Sparse and Explicit Word Representations</a:t>
            </a:r>
            <a:r>
              <a:rPr lang="en-US" sz="1050" kern="0" dirty="0">
                <a:solidFill>
                  <a:srgbClr val="222222"/>
                </a:solidFill>
              </a:rPr>
              <a:t>. </a:t>
            </a:r>
            <a:r>
              <a:rPr lang="en-US" sz="1050" i="1" kern="0" dirty="0" err="1">
                <a:solidFill>
                  <a:srgbClr val="222222"/>
                </a:solidFill>
              </a:rPr>
              <a:t>CoNLL</a:t>
            </a:r>
            <a:r>
              <a:rPr lang="en-US" sz="1050" kern="0" dirty="0">
                <a:solidFill>
                  <a:srgbClr val="222222"/>
                </a:solidFill>
              </a:rPr>
              <a:t> 2014</a:t>
            </a:r>
            <a:endParaRPr lang="en-US" sz="1050" kern="0" dirty="0">
              <a:solidFill>
                <a:sysClr val="windowText" lastClr="000000"/>
              </a:solidFill>
            </a:endParaRPr>
          </a:p>
        </p:txBody>
      </p:sp>
      <p:pic>
        <p:nvPicPr>
          <p:cNvPr id="7" name="Picture 6">
            <a:extLst>
              <a:ext uri="{FF2B5EF4-FFF2-40B4-BE49-F238E27FC236}">
                <a16:creationId xmlns:a16="http://schemas.microsoft.com/office/drawing/2014/main" id="{DB2EB864-D223-456A-96C9-D9231A801B75}"/>
              </a:ext>
            </a:extLst>
          </p:cNvPr>
          <p:cNvPicPr>
            <a:picLocks noChangeAspect="1"/>
          </p:cNvPicPr>
          <p:nvPr/>
        </p:nvPicPr>
        <p:blipFill>
          <a:blip r:embed="rId4"/>
          <a:stretch>
            <a:fillRect/>
          </a:stretch>
        </p:blipFill>
        <p:spPr>
          <a:xfrm>
            <a:off x="1510043" y="4759983"/>
            <a:ext cx="3310238" cy="550840"/>
          </a:xfrm>
          <a:prstGeom prst="rect">
            <a:avLst/>
          </a:prstGeom>
        </p:spPr>
      </p:pic>
    </p:spTree>
    <p:extLst>
      <p:ext uri="{BB962C8B-B14F-4D97-AF65-F5344CB8AC3E}">
        <p14:creationId xmlns:p14="http://schemas.microsoft.com/office/powerpoint/2010/main" val="3230367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0E8-8906-4220-8B16-A971BFD3604B}"/>
              </a:ext>
            </a:extLst>
          </p:cNvPr>
          <p:cNvSpPr>
            <a:spLocks noGrp="1"/>
          </p:cNvSpPr>
          <p:nvPr>
            <p:ph type="title"/>
          </p:nvPr>
        </p:nvSpPr>
        <p:spPr/>
        <p:txBody>
          <a:bodyPr>
            <a:normAutofit/>
          </a:bodyPr>
          <a:lstStyle/>
          <a:p>
            <a:r>
              <a:rPr lang="en-US" sz="4000" dirty="0"/>
              <a:t>Embeddings</a:t>
            </a:r>
            <a:endParaRPr lang="en-GB" sz="4000" dirty="0"/>
          </a:p>
        </p:txBody>
      </p:sp>
      <p:sp>
        <p:nvSpPr>
          <p:cNvPr id="3" name="Content Placeholder 2">
            <a:extLst>
              <a:ext uri="{FF2B5EF4-FFF2-40B4-BE49-F238E27FC236}">
                <a16:creationId xmlns:a16="http://schemas.microsoft.com/office/drawing/2014/main" id="{9992F0C5-3D23-4C75-A482-7D1FCAD95440}"/>
              </a:ext>
            </a:extLst>
          </p:cNvPr>
          <p:cNvSpPr>
            <a:spLocks noGrp="1"/>
          </p:cNvSpPr>
          <p:nvPr>
            <p:ph idx="1"/>
          </p:nvPr>
        </p:nvSpPr>
        <p:spPr>
          <a:xfrm>
            <a:off x="5156200" y="2249484"/>
            <a:ext cx="5998269" cy="3541715"/>
          </a:xfrm>
        </p:spPr>
        <p:txBody>
          <a:bodyPr anchor="t"/>
          <a:lstStyle/>
          <a:p>
            <a:pPr marL="0" indent="0">
              <a:buNone/>
            </a:pPr>
            <a:r>
              <a:rPr lang="en-GB" dirty="0"/>
              <a:t>An embedding is a representation of items in a new space such that the properties of, and the relationships between, the items are preserved from the original representation.</a:t>
            </a:r>
          </a:p>
        </p:txBody>
      </p:sp>
      <p:sp>
        <p:nvSpPr>
          <p:cNvPr id="5" name="TextBox 4">
            <a:extLst>
              <a:ext uri="{FF2B5EF4-FFF2-40B4-BE49-F238E27FC236}">
                <a16:creationId xmlns:a16="http://schemas.microsoft.com/office/drawing/2014/main" id="{6F693A2F-2F68-4E00-972E-3DCF95396BB5}"/>
              </a:ext>
            </a:extLst>
          </p:cNvPr>
          <p:cNvSpPr txBox="1"/>
          <p:nvPr/>
        </p:nvSpPr>
        <p:spPr>
          <a:xfrm>
            <a:off x="2599831" y="6583744"/>
            <a:ext cx="6992339" cy="253916"/>
          </a:xfrm>
          <a:prstGeom prst="rect">
            <a:avLst/>
          </a:prstGeom>
          <a:noFill/>
        </p:spPr>
        <p:txBody>
          <a:bodyPr wrap="square" rtlCol="0">
            <a:spAutoFit/>
          </a:bodyPr>
          <a:lstStyle/>
          <a:p>
            <a:pPr lvl="0" algn="ctr" defTabSz="914400">
              <a:defRPr/>
            </a:pPr>
            <a:r>
              <a:rPr lang="en-GB" sz="1050" dirty="0"/>
              <a:t>Ian </a:t>
            </a:r>
            <a:r>
              <a:rPr lang="en-GB" sz="1050" dirty="0" err="1"/>
              <a:t>Goodfellow</a:t>
            </a:r>
            <a:r>
              <a:rPr lang="en-GB" sz="1050" dirty="0"/>
              <a:t>, </a:t>
            </a:r>
            <a:r>
              <a:rPr lang="en-GB" sz="1050" dirty="0" err="1"/>
              <a:t>Yoshua</a:t>
            </a:r>
            <a:r>
              <a:rPr lang="en-GB" sz="1050" dirty="0"/>
              <a:t> </a:t>
            </a:r>
            <a:r>
              <a:rPr lang="en-GB" sz="1050" dirty="0" err="1"/>
              <a:t>Bengio</a:t>
            </a:r>
            <a:r>
              <a:rPr lang="en-GB" sz="1050" dirty="0"/>
              <a:t>, and Aaron </a:t>
            </a:r>
            <a:r>
              <a:rPr lang="en-GB" sz="1050" dirty="0" err="1"/>
              <a:t>Courville</a:t>
            </a:r>
            <a:r>
              <a:rPr lang="en-GB" sz="1050" dirty="0"/>
              <a:t>. </a:t>
            </a:r>
            <a:r>
              <a:rPr lang="en-GB" sz="1050" dirty="0">
                <a:hlinkClick r:id="rId2"/>
              </a:rPr>
              <a:t>Deep learning</a:t>
            </a:r>
            <a:r>
              <a:rPr lang="en-GB" sz="1050" dirty="0"/>
              <a:t>. MIT Press, 2016.</a:t>
            </a:r>
            <a:endParaRPr lang="en-US" sz="1050" kern="0" dirty="0">
              <a:solidFill>
                <a:sysClr val="windowText" lastClr="000000"/>
              </a:solidFill>
            </a:endParaRPr>
          </a:p>
        </p:txBody>
      </p:sp>
    </p:spTree>
    <p:extLst>
      <p:ext uri="{BB962C8B-B14F-4D97-AF65-F5344CB8AC3E}">
        <p14:creationId xmlns:p14="http://schemas.microsoft.com/office/powerpoint/2010/main" val="410343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0A45E1B3-0765-4848-8C58-313A8B8BA787}"/>
              </a:ext>
            </a:extLst>
          </p:cNvPr>
          <p:cNvGraphicFramePr>
            <a:graphicFrameLocks noGrp="1"/>
          </p:cNvGraphicFramePr>
          <p:nvPr>
            <p:ph idx="1"/>
            <p:extLst>
              <p:ext uri="{D42A27DB-BD31-4B8C-83A1-F6EECF244321}">
                <p14:modId xmlns:p14="http://schemas.microsoft.com/office/powerpoint/2010/main" val="1050145358"/>
              </p:ext>
            </p:extLst>
          </p:nvPr>
        </p:nvGraphicFramePr>
        <p:xfrm>
          <a:off x="407796" y="2028770"/>
          <a:ext cx="11376408" cy="4272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B03C0495-AB2A-4849-B70C-0EEE162F98C1}"/>
              </a:ext>
            </a:extLst>
          </p:cNvPr>
          <p:cNvSpPr>
            <a:spLocks noGrp="1"/>
          </p:cNvSpPr>
          <p:nvPr>
            <p:ph type="title"/>
          </p:nvPr>
        </p:nvSpPr>
        <p:spPr>
          <a:xfrm>
            <a:off x="839788" y="972765"/>
            <a:ext cx="3932237" cy="1600200"/>
          </a:xfrm>
        </p:spPr>
        <p:txBody>
          <a:bodyPr>
            <a:normAutofit/>
          </a:bodyPr>
          <a:lstStyle/>
          <a:p>
            <a:r>
              <a:rPr lang="en-US" sz="4000" dirty="0"/>
              <a:t>Agenda</a:t>
            </a:r>
            <a:endParaRPr lang="en-CA" sz="4000" dirty="0"/>
          </a:p>
        </p:txBody>
      </p:sp>
    </p:spTree>
    <p:extLst>
      <p:ext uri="{BB962C8B-B14F-4D97-AF65-F5344CB8AC3E}">
        <p14:creationId xmlns:p14="http://schemas.microsoft.com/office/powerpoint/2010/main" val="2673453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70E8-8906-4220-8B16-A971BFD3604B}"/>
              </a:ext>
            </a:extLst>
          </p:cNvPr>
          <p:cNvSpPr>
            <a:spLocks noGrp="1"/>
          </p:cNvSpPr>
          <p:nvPr>
            <p:ph type="title"/>
          </p:nvPr>
        </p:nvSpPr>
        <p:spPr/>
        <p:txBody>
          <a:bodyPr>
            <a:normAutofit/>
          </a:bodyPr>
          <a:lstStyle/>
          <a:p>
            <a:r>
              <a:rPr lang="en-US" sz="4000" dirty="0"/>
              <a:t>Embeddings</a:t>
            </a:r>
            <a:endParaRPr lang="en-GB" sz="4000" dirty="0"/>
          </a:p>
        </p:txBody>
      </p:sp>
      <p:pic>
        <p:nvPicPr>
          <p:cNvPr id="6" name="Content Placeholder 5">
            <a:extLst>
              <a:ext uri="{FF2B5EF4-FFF2-40B4-BE49-F238E27FC236}">
                <a16:creationId xmlns:a16="http://schemas.microsoft.com/office/drawing/2014/main" id="{A6563AC9-80B1-48BF-9E0E-9136B56AE3E5}"/>
              </a:ext>
            </a:extLst>
          </p:cNvPr>
          <p:cNvPicPr>
            <a:picLocks noGrp="1" noChangeAspect="1"/>
          </p:cNvPicPr>
          <p:nvPr>
            <p:ph idx="1"/>
          </p:nvPr>
        </p:nvPicPr>
        <p:blipFill>
          <a:blip r:embed="rId2"/>
          <a:stretch>
            <a:fillRect/>
          </a:stretch>
        </p:blipFill>
        <p:spPr>
          <a:xfrm>
            <a:off x="5183188" y="1586865"/>
            <a:ext cx="6172200" cy="3674745"/>
          </a:xfrm>
          <a:prstGeom prst="rect">
            <a:avLst/>
          </a:prstGeom>
        </p:spPr>
      </p:pic>
      <p:sp>
        <p:nvSpPr>
          <p:cNvPr id="4" name="TextBox 3">
            <a:extLst>
              <a:ext uri="{FF2B5EF4-FFF2-40B4-BE49-F238E27FC236}">
                <a16:creationId xmlns:a16="http://schemas.microsoft.com/office/drawing/2014/main" id="{1993F97A-D5C5-4C66-A070-3F78522374A4}"/>
              </a:ext>
            </a:extLst>
          </p:cNvPr>
          <p:cNvSpPr txBox="1"/>
          <p:nvPr/>
        </p:nvSpPr>
        <p:spPr>
          <a:xfrm flipH="1">
            <a:off x="5452954" y="6098019"/>
            <a:ext cx="5404066" cy="369332"/>
          </a:xfrm>
          <a:prstGeom prst="rect">
            <a:avLst/>
          </a:prstGeom>
          <a:noFill/>
        </p:spPr>
        <p:txBody>
          <a:bodyPr wrap="square" rtlCol="0">
            <a:spAutoFit/>
          </a:bodyPr>
          <a:lstStyle/>
          <a:p>
            <a:pPr algn="ctr"/>
            <a:r>
              <a:rPr lang="en-US" dirty="0"/>
              <a:t>e.g., 200-dimensional term embedding for “banana”</a:t>
            </a:r>
            <a:endParaRPr lang="en-GB" dirty="0"/>
          </a:p>
        </p:txBody>
      </p:sp>
    </p:spTree>
    <p:extLst>
      <p:ext uri="{BB962C8B-B14F-4D97-AF65-F5344CB8AC3E}">
        <p14:creationId xmlns:p14="http://schemas.microsoft.com/office/powerpoint/2010/main" val="2072885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9B645-2C43-411F-A0BF-2CCA8E719A8F}"/>
              </a:ext>
            </a:extLst>
          </p:cNvPr>
          <p:cNvSpPr>
            <a:spLocks noGrp="1"/>
          </p:cNvSpPr>
          <p:nvPr>
            <p:ph type="title"/>
          </p:nvPr>
        </p:nvSpPr>
        <p:spPr/>
        <p:txBody>
          <a:bodyPr/>
          <a:lstStyle/>
          <a:p>
            <a:r>
              <a:rPr lang="en-US" sz="4000" dirty="0">
                <a:solidFill>
                  <a:prstClr val="black"/>
                </a:solidFill>
              </a:rPr>
              <a:t>Embeddings</a:t>
            </a:r>
            <a:endParaRPr lang="en-GB" dirty="0"/>
          </a:p>
        </p:txBody>
      </p:sp>
      <p:sp>
        <p:nvSpPr>
          <p:cNvPr id="3" name="Content Placeholder 2">
            <a:extLst>
              <a:ext uri="{FF2B5EF4-FFF2-40B4-BE49-F238E27FC236}">
                <a16:creationId xmlns:a16="http://schemas.microsoft.com/office/drawing/2014/main" id="{502C0137-F089-41F5-A76C-96A2F9830984}"/>
              </a:ext>
            </a:extLst>
          </p:cNvPr>
          <p:cNvSpPr>
            <a:spLocks noGrp="1"/>
          </p:cNvSpPr>
          <p:nvPr>
            <p:ph idx="1"/>
          </p:nvPr>
        </p:nvSpPr>
        <p:spPr>
          <a:xfrm>
            <a:off x="5156201" y="1875034"/>
            <a:ext cx="6809722" cy="4562100"/>
          </a:xfrm>
        </p:spPr>
        <p:txBody>
          <a:bodyPr anchor="t">
            <a:normAutofit/>
          </a:bodyPr>
          <a:lstStyle/>
          <a:p>
            <a:pPr marL="0" indent="0">
              <a:lnSpc>
                <a:spcPct val="100000"/>
              </a:lnSpc>
              <a:buNone/>
            </a:pPr>
            <a:r>
              <a:rPr lang="en-US" sz="2800" dirty="0"/>
              <a:t>Compared to observed feature spaces: </a:t>
            </a:r>
          </a:p>
          <a:p>
            <a:pPr>
              <a:lnSpc>
                <a:spcPct val="100000"/>
              </a:lnSpc>
            </a:pPr>
            <a:r>
              <a:rPr lang="en-US" sz="2800" dirty="0"/>
              <a:t>Embeddings typically have fewer dimensions</a:t>
            </a:r>
          </a:p>
          <a:p>
            <a:pPr>
              <a:lnSpc>
                <a:spcPct val="100000"/>
              </a:lnSpc>
            </a:pPr>
            <a:r>
              <a:rPr lang="en-US" sz="2800" dirty="0"/>
              <a:t>The space may have more disentangled principle components</a:t>
            </a:r>
          </a:p>
          <a:p>
            <a:pPr>
              <a:lnSpc>
                <a:spcPct val="100000"/>
              </a:lnSpc>
            </a:pPr>
            <a:r>
              <a:rPr lang="en-US" sz="2800" dirty="0"/>
              <a:t>The dimensions may be less interpretable</a:t>
            </a:r>
          </a:p>
          <a:p>
            <a:pPr>
              <a:lnSpc>
                <a:spcPct val="100000"/>
              </a:lnSpc>
            </a:pPr>
            <a:r>
              <a:rPr lang="en-US" sz="2800" dirty="0"/>
              <a:t>The latent representations may generalize better</a:t>
            </a:r>
            <a:endParaRPr lang="en-GB" sz="2800" dirty="0"/>
          </a:p>
        </p:txBody>
      </p:sp>
    </p:spTree>
    <p:extLst>
      <p:ext uri="{BB962C8B-B14F-4D97-AF65-F5344CB8AC3E}">
        <p14:creationId xmlns:p14="http://schemas.microsoft.com/office/powerpoint/2010/main" val="1902429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9F63-BBF3-4601-81ED-592C3E0C0A25}"/>
              </a:ext>
            </a:extLst>
          </p:cNvPr>
          <p:cNvSpPr>
            <a:spLocks noGrp="1"/>
          </p:cNvSpPr>
          <p:nvPr>
            <p:ph type="title"/>
          </p:nvPr>
        </p:nvSpPr>
        <p:spPr>
          <a:xfrm>
            <a:off x="541284" y="1481959"/>
            <a:ext cx="4719144" cy="3237186"/>
          </a:xfrm>
        </p:spPr>
        <p:txBody>
          <a:bodyPr anchor="ctr">
            <a:normAutofit/>
          </a:bodyPr>
          <a:lstStyle/>
          <a:p>
            <a:pPr>
              <a:lnSpc>
                <a:spcPct val="120000"/>
              </a:lnSpc>
            </a:pPr>
            <a:r>
              <a:rPr lang="en-US" cap="none" dirty="0"/>
              <a:t>What’s the advantage of latent vector spaces over observed features spaces?</a:t>
            </a:r>
            <a:endParaRPr lang="en-GB" cap="none" dirty="0"/>
          </a:p>
        </p:txBody>
      </p:sp>
      <p:pic>
        <p:nvPicPr>
          <p:cNvPr id="2052" name="Picture 4" descr="Image result for y tho">
            <a:extLst>
              <a:ext uri="{FF2B5EF4-FFF2-40B4-BE49-F238E27FC236}">
                <a16:creationId xmlns:a16="http://schemas.microsoft.com/office/drawing/2014/main" id="{AB3B8375-80ED-4AED-9976-C118CB8519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176469" y="987425"/>
            <a:ext cx="4185638"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41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1075-6D7E-4C38-BAA3-0CE8CC06FE64}"/>
              </a:ext>
            </a:extLst>
          </p:cNvPr>
          <p:cNvSpPr>
            <a:spLocks noGrp="1"/>
          </p:cNvSpPr>
          <p:nvPr>
            <p:ph type="title"/>
          </p:nvPr>
        </p:nvSpPr>
        <p:spPr/>
        <p:txBody>
          <a:bodyPr/>
          <a:lstStyle/>
          <a:p>
            <a:r>
              <a:rPr lang="en-US" dirty="0"/>
              <a:t>Let’s take an IR example</a:t>
            </a:r>
            <a:endParaRPr lang="en-GB" dirty="0"/>
          </a:p>
        </p:txBody>
      </p:sp>
      <p:sp>
        <p:nvSpPr>
          <p:cNvPr id="4" name="Text Placeholder 3">
            <a:extLst>
              <a:ext uri="{FF2B5EF4-FFF2-40B4-BE49-F238E27FC236}">
                <a16:creationId xmlns:a16="http://schemas.microsoft.com/office/drawing/2014/main" id="{87D4A2F9-6B00-48B4-91D4-F18035240353}"/>
              </a:ext>
            </a:extLst>
          </p:cNvPr>
          <p:cNvSpPr>
            <a:spLocks noGrp="1"/>
          </p:cNvSpPr>
          <p:nvPr>
            <p:ph type="body" sz="half" idx="2"/>
          </p:nvPr>
        </p:nvSpPr>
        <p:spPr>
          <a:xfrm>
            <a:off x="1146705" y="2638096"/>
            <a:ext cx="3856037" cy="3153103"/>
          </a:xfrm>
        </p:spPr>
        <p:txBody>
          <a:bodyPr>
            <a:normAutofit/>
          </a:bodyPr>
          <a:lstStyle/>
          <a:p>
            <a:pPr>
              <a:spcBef>
                <a:spcPts val="2400"/>
              </a:spcBef>
            </a:pPr>
            <a:r>
              <a:rPr lang="en-US" sz="2000" dirty="0"/>
              <a:t>In Salton’s vector space, both these passages are equidistant from the query “Albuquerque”</a:t>
            </a:r>
          </a:p>
          <a:p>
            <a:pPr>
              <a:spcBef>
                <a:spcPts val="2400"/>
              </a:spcBef>
            </a:pPr>
            <a:r>
              <a:rPr lang="en-US" sz="2000" dirty="0"/>
              <a:t>A latent feature representation may put the first passage closer to the query because of terms like “population” and “area”</a:t>
            </a:r>
            <a:endParaRPr lang="en-GB" sz="2000" dirty="0"/>
          </a:p>
        </p:txBody>
      </p:sp>
      <p:grpSp>
        <p:nvGrpSpPr>
          <p:cNvPr id="11" name="Group 10">
            <a:extLst>
              <a:ext uri="{FF2B5EF4-FFF2-40B4-BE49-F238E27FC236}">
                <a16:creationId xmlns:a16="http://schemas.microsoft.com/office/drawing/2014/main" id="{E133E900-1C07-47A5-90AD-AA845C671FEA}"/>
              </a:ext>
            </a:extLst>
          </p:cNvPr>
          <p:cNvGrpSpPr/>
          <p:nvPr/>
        </p:nvGrpSpPr>
        <p:grpSpPr>
          <a:xfrm>
            <a:off x="6112090" y="902789"/>
            <a:ext cx="3979428" cy="5224742"/>
            <a:chOff x="6258147" y="1239120"/>
            <a:chExt cx="3979428" cy="5224742"/>
          </a:xfrm>
        </p:grpSpPr>
        <p:pic>
          <p:nvPicPr>
            <p:cNvPr id="5" name="Content Placeholder 3">
              <a:extLst>
                <a:ext uri="{FF2B5EF4-FFF2-40B4-BE49-F238E27FC236}">
                  <a16:creationId xmlns:a16="http://schemas.microsoft.com/office/drawing/2014/main" id="{B6CB722B-58E0-4B8B-A83B-F222447FF2E3}"/>
                </a:ext>
              </a:extLst>
            </p:cNvPr>
            <p:cNvPicPr>
              <a:picLocks noChangeAspect="1"/>
            </p:cNvPicPr>
            <p:nvPr/>
          </p:nvPicPr>
          <p:blipFill rotWithShape="1">
            <a:blip r:embed="rId2"/>
            <a:srcRect l="2948" r="5030" b="60580"/>
            <a:stretch/>
          </p:blipFill>
          <p:spPr>
            <a:xfrm>
              <a:off x="6258147" y="1806139"/>
              <a:ext cx="3979428" cy="1921192"/>
            </a:xfrm>
            <a:prstGeom prst="rect">
              <a:avLst/>
            </a:prstGeom>
          </p:spPr>
        </p:pic>
        <p:sp>
          <p:nvSpPr>
            <p:cNvPr id="6" name="TextBox 5">
              <a:extLst>
                <a:ext uri="{FF2B5EF4-FFF2-40B4-BE49-F238E27FC236}">
                  <a16:creationId xmlns:a16="http://schemas.microsoft.com/office/drawing/2014/main" id="{7AF94091-2F94-4EDC-9D37-7E4AC64DF19F}"/>
                </a:ext>
              </a:extLst>
            </p:cNvPr>
            <p:cNvSpPr txBox="1"/>
            <p:nvPr/>
          </p:nvSpPr>
          <p:spPr>
            <a:xfrm>
              <a:off x="6995713" y="3641002"/>
              <a:ext cx="2594300" cy="338554"/>
            </a:xfrm>
            <a:prstGeom prst="rect">
              <a:avLst/>
            </a:prstGeom>
            <a:solidFill>
              <a:schemeClr val="bg1"/>
            </a:solid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7" name="TextBox 6">
              <a:extLst>
                <a:ext uri="{FF2B5EF4-FFF2-40B4-BE49-F238E27FC236}">
                  <a16:creationId xmlns:a16="http://schemas.microsoft.com/office/drawing/2014/main" id="{E8E85937-B626-4266-AF2A-5E4D6DFFCE38}"/>
                </a:ext>
              </a:extLst>
            </p:cNvPr>
            <p:cNvSpPr txBox="1"/>
            <p:nvPr/>
          </p:nvSpPr>
          <p:spPr>
            <a:xfrm>
              <a:off x="6829001" y="6125308"/>
              <a:ext cx="2927725" cy="338554"/>
            </a:xfrm>
            <a:prstGeom prst="rect">
              <a:avLst/>
            </a:prstGeom>
            <a:solidFill>
              <a:schemeClr val="bg1"/>
            </a:solidFill>
          </p:spPr>
          <p:txBody>
            <a:bodyPr wrap="none" rtlCol="0">
              <a:spAutoFit/>
            </a:bodyPr>
            <a:lstStyle/>
            <a:p>
              <a:pPr algn="ctr"/>
              <a:r>
                <a:rPr lang="en-US" sz="1600" dirty="0"/>
                <a:t>Passage </a:t>
              </a:r>
              <a:r>
                <a:rPr lang="en-US" sz="1600" i="1" dirty="0"/>
                <a:t>not about </a:t>
              </a:r>
              <a:r>
                <a:rPr lang="en-US" sz="1600" dirty="0"/>
                <a:t>Albuquerque</a:t>
              </a:r>
              <a:endParaRPr lang="en-GB" sz="1600" dirty="0"/>
            </a:p>
          </p:txBody>
        </p:sp>
        <p:pic>
          <p:nvPicPr>
            <p:cNvPr id="8" name="Content Placeholder 3">
              <a:extLst>
                <a:ext uri="{FF2B5EF4-FFF2-40B4-BE49-F238E27FC236}">
                  <a16:creationId xmlns:a16="http://schemas.microsoft.com/office/drawing/2014/main" id="{E9E4BC13-CBFA-46A0-9081-DBB2BD6A15D5}"/>
                </a:ext>
              </a:extLst>
            </p:cNvPr>
            <p:cNvPicPr>
              <a:picLocks noChangeAspect="1"/>
            </p:cNvPicPr>
            <p:nvPr/>
          </p:nvPicPr>
          <p:blipFill rotWithShape="1">
            <a:blip r:embed="rId2"/>
            <a:srcRect l="2948" t="51896" r="5030" b="9607"/>
            <a:stretch/>
          </p:blipFill>
          <p:spPr>
            <a:xfrm>
              <a:off x="6258147" y="4163199"/>
              <a:ext cx="3979428" cy="1876225"/>
            </a:xfrm>
            <a:prstGeom prst="rect">
              <a:avLst/>
            </a:prstGeom>
          </p:spPr>
        </p:pic>
        <p:sp>
          <p:nvSpPr>
            <p:cNvPr id="10" name="TextBox 9">
              <a:extLst>
                <a:ext uri="{FF2B5EF4-FFF2-40B4-BE49-F238E27FC236}">
                  <a16:creationId xmlns:a16="http://schemas.microsoft.com/office/drawing/2014/main" id="{D26EFA82-45D0-45D2-8308-4F1C63E64143}"/>
                </a:ext>
              </a:extLst>
            </p:cNvPr>
            <p:cNvSpPr txBox="1"/>
            <p:nvPr/>
          </p:nvSpPr>
          <p:spPr>
            <a:xfrm>
              <a:off x="6930267" y="1239120"/>
              <a:ext cx="2343078" cy="369332"/>
            </a:xfrm>
            <a:prstGeom prst="rect">
              <a:avLst/>
            </a:prstGeom>
            <a:solidFill>
              <a:schemeClr val="bg1"/>
            </a:solidFill>
          </p:spPr>
          <p:txBody>
            <a:bodyPr wrap="none" rtlCol="0">
              <a:spAutoFit/>
            </a:bodyPr>
            <a:lstStyle/>
            <a:p>
              <a:pPr algn="ctr"/>
              <a:r>
                <a:rPr lang="en-US" dirty="0"/>
                <a:t>Query: “Albuquerque”</a:t>
              </a:r>
              <a:endParaRPr lang="en-GB" dirty="0"/>
            </a:p>
          </p:txBody>
        </p:sp>
      </p:grpSp>
    </p:spTree>
    <p:extLst>
      <p:ext uri="{BB962C8B-B14F-4D97-AF65-F5344CB8AC3E}">
        <p14:creationId xmlns:p14="http://schemas.microsoft.com/office/powerpoint/2010/main" val="3013023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655756-198C-4CBB-A44D-EF0158830BF9}"/>
              </a:ext>
            </a:extLst>
          </p:cNvPr>
          <p:cNvSpPr>
            <a:spLocks noGrp="1"/>
          </p:cNvSpPr>
          <p:nvPr>
            <p:ph type="title"/>
          </p:nvPr>
        </p:nvSpPr>
        <p:spPr>
          <a:xfrm>
            <a:off x="838200" y="778549"/>
            <a:ext cx="10515600" cy="1325563"/>
          </a:xfrm>
        </p:spPr>
        <p:txBody>
          <a:bodyPr/>
          <a:lstStyle/>
          <a:p>
            <a:r>
              <a:rPr lang="en-US" dirty="0"/>
              <a:t>How to learn term embeddings?</a:t>
            </a:r>
            <a:endParaRPr lang="en-GB" dirty="0"/>
          </a:p>
        </p:txBody>
      </p:sp>
      <p:sp>
        <p:nvSpPr>
          <p:cNvPr id="6" name="Content Placeholder 5">
            <a:extLst>
              <a:ext uri="{FF2B5EF4-FFF2-40B4-BE49-F238E27FC236}">
                <a16:creationId xmlns:a16="http://schemas.microsoft.com/office/drawing/2014/main" id="{9996CDB9-0673-4583-8836-33BDE2E5A109}"/>
              </a:ext>
            </a:extLst>
          </p:cNvPr>
          <p:cNvSpPr>
            <a:spLocks noGrp="1"/>
          </p:cNvSpPr>
          <p:nvPr>
            <p:ph sz="half" idx="1"/>
          </p:nvPr>
        </p:nvSpPr>
        <p:spPr>
          <a:xfrm>
            <a:off x="1141410" y="2249486"/>
            <a:ext cx="4756774" cy="4114802"/>
          </a:xfrm>
        </p:spPr>
        <p:txBody>
          <a:bodyPr anchor="ctr">
            <a:normAutofit/>
          </a:bodyPr>
          <a:lstStyle/>
          <a:p>
            <a:pPr marL="0" indent="0">
              <a:spcBef>
                <a:spcPts val="2400"/>
              </a:spcBef>
              <a:buNone/>
            </a:pPr>
            <a:r>
              <a:rPr lang="en-US" dirty="0"/>
              <a:t>Multiple approaches have been proposed for learning embeddings from &lt;term, context, count&gt; data</a:t>
            </a:r>
          </a:p>
          <a:p>
            <a:pPr marL="0" indent="0">
              <a:spcBef>
                <a:spcPts val="2400"/>
              </a:spcBef>
              <a:buNone/>
            </a:pPr>
            <a:r>
              <a:rPr lang="en-US" dirty="0"/>
              <a:t>Popular approaches include matrix factorization or stochastic gradient descent (SGD)</a:t>
            </a:r>
          </a:p>
        </p:txBody>
      </p:sp>
      <p:graphicFrame>
        <p:nvGraphicFramePr>
          <p:cNvPr id="8" name="Table 7">
            <a:extLst>
              <a:ext uri="{FF2B5EF4-FFF2-40B4-BE49-F238E27FC236}">
                <a16:creationId xmlns:a16="http://schemas.microsoft.com/office/drawing/2014/main" id="{7C8B9FE7-F618-41A5-83A5-CA7744C32C12}"/>
              </a:ext>
            </a:extLst>
          </p:cNvPr>
          <p:cNvGraphicFramePr>
            <a:graphicFrameLocks noGrp="1"/>
          </p:cNvGraphicFramePr>
          <p:nvPr>
            <p:extLst>
              <p:ext uri="{D42A27DB-BD31-4B8C-83A1-F6EECF244321}">
                <p14:modId xmlns:p14="http://schemas.microsoft.com/office/powerpoint/2010/main" val="3695842139"/>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c</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c</a:t>
                      </a:r>
                      <a:r>
                        <a:rPr lang="en-US" sz="1100" kern="1200" baseline="-25000" dirty="0" err="1">
                          <a:solidFill>
                            <a:schemeClr val="tx1"/>
                          </a:solidFill>
                          <a:latin typeface="Segoe Print" panose="02000600000000000000" pitchFamily="2" charset="0"/>
                          <a:ea typeface="+mn-ea"/>
                          <a:cs typeface="+mn-cs"/>
                        </a:rPr>
                        <a:t>|C</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latin typeface="Segoe Print" panose="02000600000000000000" pitchFamily="2" charset="0"/>
                        </a:rPr>
                        <a:t>X</a:t>
                      </a:r>
                      <a:r>
                        <a:rPr lang="en-US" sz="1100" kern="1200" baseline="-25000" dirty="0" err="1">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9" name="Rounded Rectangle 11">
            <a:extLst>
              <a:ext uri="{FF2B5EF4-FFF2-40B4-BE49-F238E27FC236}">
                <a16:creationId xmlns:a16="http://schemas.microsoft.com/office/drawing/2014/main" id="{97D22EE5-1AEC-4685-97BA-5D59FEBC1C67}"/>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7612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78B1F1-5B9F-4DCB-889E-8C6B986FD0C0}"/>
              </a:ext>
            </a:extLst>
          </p:cNvPr>
          <p:cNvSpPr>
            <a:spLocks noGrp="1"/>
          </p:cNvSpPr>
          <p:nvPr>
            <p:ph type="title"/>
          </p:nvPr>
        </p:nvSpPr>
        <p:spPr>
          <a:xfrm>
            <a:off x="1146705" y="609601"/>
            <a:ext cx="10138778" cy="1255985"/>
          </a:xfrm>
        </p:spPr>
        <p:txBody>
          <a:bodyPr>
            <a:normAutofit/>
          </a:bodyPr>
          <a:lstStyle/>
          <a:p>
            <a:r>
              <a:rPr lang="en-US" sz="4000" dirty="0"/>
              <a:t>Latent Semantic Analysis (LSA)</a:t>
            </a:r>
            <a:endParaRPr lang="en-GB" sz="4000" dirty="0"/>
          </a:p>
        </p:txBody>
      </p:sp>
      <p:pic>
        <p:nvPicPr>
          <p:cNvPr id="15" name="Content Placeholder 14">
            <a:extLst>
              <a:ext uri="{FF2B5EF4-FFF2-40B4-BE49-F238E27FC236}">
                <a16:creationId xmlns:a16="http://schemas.microsoft.com/office/drawing/2014/main" id="{95CCDACB-0610-4864-9801-BA3D9DE40202}"/>
              </a:ext>
            </a:extLst>
          </p:cNvPr>
          <p:cNvPicPr>
            <a:picLocks noGrp="1" noChangeAspect="1"/>
          </p:cNvPicPr>
          <p:nvPr>
            <p:ph idx="1"/>
          </p:nvPr>
        </p:nvPicPr>
        <p:blipFill>
          <a:blip r:embed="rId2"/>
          <a:stretch>
            <a:fillRect/>
          </a:stretch>
        </p:blipFill>
        <p:spPr>
          <a:xfrm>
            <a:off x="5183188" y="2524728"/>
            <a:ext cx="6172200" cy="1799019"/>
          </a:xfrm>
          <a:prstGeom prst="rect">
            <a:avLst/>
          </a:prstGeom>
        </p:spPr>
      </p:pic>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0498EA07-76C7-4714-99CD-0434FF01AD38}"/>
                  </a:ext>
                </a:extLst>
              </p:cNvPr>
              <p:cNvSpPr>
                <a:spLocks noGrp="1"/>
              </p:cNvSpPr>
              <p:nvPr>
                <p:ph type="body" sz="half" idx="2"/>
              </p:nvPr>
            </p:nvSpPr>
            <p:spPr>
              <a:xfrm>
                <a:off x="1146705" y="2559268"/>
                <a:ext cx="3551419" cy="3494691"/>
              </a:xfrm>
            </p:spPr>
            <p:txBody>
              <a:bodyPr>
                <a:normAutofit/>
              </a:bodyPr>
              <a:lstStyle/>
              <a:p>
                <a:pPr>
                  <a:spcBef>
                    <a:spcPts val="2400"/>
                  </a:spcBef>
                </a:pPr>
                <a:r>
                  <a:rPr lang="en-GB" sz="2400" dirty="0"/>
                  <a:t>Perform SVD on X to obtain its low-rank approximation</a:t>
                </a:r>
              </a:p>
              <a:p>
                <a:pPr>
                  <a:spcBef>
                    <a:spcPts val="2400"/>
                  </a:spcBef>
                </a:pPr>
                <a:r>
                  <a:rPr lang="en-GB" sz="2400" dirty="0"/>
                  <a:t>Involves finding a solution to </a:t>
                </a:r>
                <a14:m>
                  <m:oMath xmlns:m="http://schemas.openxmlformats.org/officeDocument/2006/math">
                    <m:r>
                      <m:rPr>
                        <m:sty m:val="p"/>
                      </m:rPr>
                      <a:rPr lang="en-US" sz="2400" b="0" i="0" smtClean="0">
                        <a:latin typeface="Cambria Math" panose="02040503050406030204" pitchFamily="18" charset="0"/>
                      </a:rPr>
                      <m:t>X</m:t>
                    </m:r>
                    <m:r>
                      <a:rPr lang="en-US" sz="2400" b="0" i="1" smtClean="0">
                        <a:latin typeface="Cambria Math" panose="02040503050406030204" pitchFamily="18" charset="0"/>
                      </a:rPr>
                      <m:t>=</m:t>
                    </m:r>
                    <m:r>
                      <a:rPr lang="en-US" sz="2400" b="0" i="1" smtClean="0">
                        <a:latin typeface="Cambria Math" panose="02040503050406030204" pitchFamily="18" charset="0"/>
                      </a:rPr>
                      <m:t>𝑈</m:t>
                    </m:r>
                    <m:r>
                      <m:rPr>
                        <m:nor/>
                      </m:rPr>
                      <a:rPr lang="en-GB" sz="2400" dirty="0"/>
                      <m:t>Σ</m:t>
                    </m:r>
                    <m:sSup>
                      <m:sSupPr>
                        <m:ctrlPr>
                          <a:rPr lang="en-GB" sz="2400" i="1" dirty="0" smtClean="0">
                            <a:latin typeface="Cambria Math" panose="02040503050406030204" pitchFamily="18" charset="0"/>
                          </a:rPr>
                        </m:ctrlPr>
                      </m:sSupPr>
                      <m:e>
                        <m:r>
                          <a:rPr lang="en-US" sz="2400" b="0" i="1" dirty="0" smtClean="0">
                            <a:latin typeface="Cambria Math" panose="02040503050406030204" pitchFamily="18" charset="0"/>
                          </a:rPr>
                          <m:t>𝑉</m:t>
                        </m:r>
                      </m:e>
                      <m:sup>
                        <m:r>
                          <m:rPr>
                            <m:nor/>
                          </m:rPr>
                          <a:rPr lang="en-GB" sz="2400" dirty="0"/>
                          <m:t>T</m:t>
                        </m:r>
                      </m:sup>
                    </m:sSup>
                  </m:oMath>
                </a14:m>
                <a:endParaRPr lang="en-GB" sz="2400" dirty="0"/>
              </a:p>
              <a:p>
                <a:pPr>
                  <a:spcBef>
                    <a:spcPts val="2400"/>
                  </a:spcBef>
                </a:pPr>
                <a:r>
                  <a:rPr lang="en-GB" sz="2400" dirty="0"/>
                  <a:t>The embedding for the i</a:t>
                </a:r>
                <a:r>
                  <a:rPr lang="en-GB" sz="2400" baseline="30000" dirty="0"/>
                  <a:t>th</a:t>
                </a:r>
                <a:r>
                  <a:rPr lang="en-GB" sz="2400" dirty="0"/>
                  <a:t> term is given by </a:t>
                </a:r>
                <a14:m>
                  <m:oMath xmlns:m="http://schemas.openxmlformats.org/officeDocument/2006/math">
                    <m:sSub>
                      <m:sSubPr>
                        <m:ctrlPr>
                          <a:rPr lang="en-GB" sz="2400" i="1" smtClean="0">
                            <a:latin typeface="Cambria Math" panose="02040503050406030204" pitchFamily="18" charset="0"/>
                          </a:rPr>
                        </m:ctrlPr>
                      </m:sSubPr>
                      <m:e>
                        <m:r>
                          <m:rPr>
                            <m:nor/>
                          </m:rPr>
                          <a:rPr lang="en-GB" sz="2400" dirty="0"/>
                          <m:t>Σ</m:t>
                        </m:r>
                      </m:e>
                      <m:sub>
                        <m:r>
                          <m:rPr>
                            <m:nor/>
                          </m:rPr>
                          <a:rPr lang="en-GB" sz="2400" dirty="0"/>
                          <m:t>k</m:t>
                        </m:r>
                      </m:sub>
                    </m:sSub>
                    <m:acc>
                      <m:accPr>
                        <m:chr m:val="⃗"/>
                        <m:ctrlPr>
                          <a:rPr lang="en-GB" sz="2400" i="1" smtClean="0">
                            <a:latin typeface="Cambria Math" panose="02040503050406030204" pitchFamily="18" charset="0"/>
                          </a:rPr>
                        </m:ctrlPr>
                      </m:accPr>
                      <m:e>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e>
                    </m:acc>
                  </m:oMath>
                </a14:m>
                <a:endParaRPr lang="en-GB" sz="2400" dirty="0"/>
              </a:p>
            </p:txBody>
          </p:sp>
        </mc:Choice>
        <mc:Fallback xmlns="">
          <p:sp>
            <p:nvSpPr>
              <p:cNvPr id="7" name="Text Placeholder 6">
                <a:extLst>
                  <a:ext uri="{FF2B5EF4-FFF2-40B4-BE49-F238E27FC236}">
                    <a16:creationId xmlns:a16="http://schemas.microsoft.com/office/drawing/2014/main" id="{0498EA07-76C7-4714-99CD-0434FF01AD38}"/>
                  </a:ext>
                </a:extLst>
              </p:cNvPr>
              <p:cNvSpPr>
                <a:spLocks noGrp="1" noRot="1" noChangeAspect="1" noMove="1" noResize="1" noEditPoints="1" noAdjustHandles="1" noChangeArrowheads="1" noChangeShapeType="1" noTextEdit="1"/>
              </p:cNvSpPr>
              <p:nvPr>
                <p:ph type="body" sz="half" idx="2"/>
              </p:nvPr>
            </p:nvSpPr>
            <p:spPr>
              <a:xfrm>
                <a:off x="1146705" y="2559268"/>
                <a:ext cx="3551419" cy="3494691"/>
              </a:xfrm>
              <a:blipFill>
                <a:blip r:embed="rId3"/>
                <a:stretch>
                  <a:fillRect l="-2573" t="-2269" r="-3087"/>
                </a:stretch>
              </a:blipFill>
            </p:spPr>
            <p:txBody>
              <a:bodyPr/>
              <a:lstStyle/>
              <a:p>
                <a:r>
                  <a:rPr lang="en-CA">
                    <a:noFill/>
                  </a:rPr>
                  <a:t> </a:t>
                </a:r>
              </a:p>
            </p:txBody>
          </p:sp>
        </mc:Fallback>
      </mc:AlternateContent>
      <p:sp>
        <p:nvSpPr>
          <p:cNvPr id="8" name="Rectangle 7">
            <a:extLst>
              <a:ext uri="{FF2B5EF4-FFF2-40B4-BE49-F238E27FC236}">
                <a16:creationId xmlns:a16="http://schemas.microsoft.com/office/drawing/2014/main" id="{CAB01712-1292-4480-9609-E5325D598A4F}"/>
              </a:ext>
            </a:extLst>
          </p:cNvPr>
          <p:cNvSpPr/>
          <p:nvPr/>
        </p:nvSpPr>
        <p:spPr>
          <a:xfrm>
            <a:off x="906517" y="6525150"/>
            <a:ext cx="10378966" cy="276999"/>
          </a:xfrm>
          <a:prstGeom prst="rect">
            <a:avLst/>
          </a:prstGeom>
        </p:spPr>
        <p:txBody>
          <a:bodyPr wrap="square">
            <a:spAutoFit/>
          </a:bodyPr>
          <a:lstStyle/>
          <a:p>
            <a:pPr lvl="0" algn="ctr" defTabSz="914400">
              <a:defRPr/>
            </a:pPr>
            <a:r>
              <a:rPr lang="en-GB" sz="1200" dirty="0"/>
              <a:t>Scott C. </a:t>
            </a:r>
            <a:r>
              <a:rPr lang="en-GB" sz="1200" dirty="0" err="1"/>
              <a:t>Deerwester</a:t>
            </a:r>
            <a:r>
              <a:rPr lang="en-GB" sz="1200" dirty="0"/>
              <a:t>, Susan T Dumais, Thomas K. </a:t>
            </a:r>
            <a:r>
              <a:rPr lang="en-GB" sz="1200" dirty="0" err="1"/>
              <a:t>Landauer</a:t>
            </a:r>
            <a:r>
              <a:rPr lang="en-GB" sz="1200" dirty="0"/>
              <a:t>, George W. </a:t>
            </a:r>
            <a:r>
              <a:rPr lang="en-GB" sz="1200" dirty="0" err="1"/>
              <a:t>Furnas</a:t>
            </a:r>
            <a:r>
              <a:rPr lang="en-GB" sz="1200" dirty="0"/>
              <a:t>, and Richard A. Harshman. </a:t>
            </a:r>
            <a:r>
              <a:rPr lang="en-GB" sz="1200" dirty="0">
                <a:hlinkClick r:id="rId4"/>
              </a:rPr>
              <a:t>Indexing by latent semantic analysis</a:t>
            </a:r>
            <a:r>
              <a:rPr lang="en-GB" sz="1200" dirty="0"/>
              <a:t>. JASIS, 1990.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59466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AB01712-1292-4480-9609-E5325D598A4F}"/>
              </a:ext>
            </a:extLst>
          </p:cNvPr>
          <p:cNvSpPr/>
          <p:nvPr/>
        </p:nvSpPr>
        <p:spPr>
          <a:xfrm>
            <a:off x="906517" y="6525150"/>
            <a:ext cx="10378966" cy="276999"/>
          </a:xfrm>
          <a:prstGeom prst="rect">
            <a:avLst/>
          </a:prstGeom>
        </p:spPr>
        <p:txBody>
          <a:bodyPr wrap="square">
            <a:spAutoFit/>
          </a:bodyPr>
          <a:lstStyle/>
          <a:p>
            <a:pPr lvl="0" algn="ctr" defTabSz="914400">
              <a:defRPr/>
            </a:pPr>
            <a:r>
              <a:rPr lang="en-GB" sz="1200" dirty="0"/>
              <a:t>Scott C. </a:t>
            </a:r>
            <a:r>
              <a:rPr lang="en-GB" sz="1200" dirty="0" err="1"/>
              <a:t>Deerwester</a:t>
            </a:r>
            <a:r>
              <a:rPr lang="en-GB" sz="1200" dirty="0"/>
              <a:t>, Susan T Dumais, Thomas K. </a:t>
            </a:r>
            <a:r>
              <a:rPr lang="en-GB" sz="1200" dirty="0" err="1"/>
              <a:t>Landauer</a:t>
            </a:r>
            <a:r>
              <a:rPr lang="en-GB" sz="1200" dirty="0"/>
              <a:t>, George W. </a:t>
            </a:r>
            <a:r>
              <a:rPr lang="en-GB" sz="1200" dirty="0" err="1"/>
              <a:t>Furnas</a:t>
            </a:r>
            <a:r>
              <a:rPr lang="en-GB" sz="1200" dirty="0"/>
              <a:t>, and Richard A. Harshman. </a:t>
            </a:r>
            <a:r>
              <a:rPr lang="en-GB" sz="1200" dirty="0">
                <a:hlinkClick r:id="rId2"/>
              </a:rPr>
              <a:t>Indexing by latent semantic analysis</a:t>
            </a:r>
            <a:r>
              <a:rPr lang="en-GB" sz="1200" dirty="0"/>
              <a:t>. JASIS, 1990. </a:t>
            </a:r>
            <a:endParaRPr kumimoji="0" lang="en-GB" sz="1200" b="0" i="0" u="none" strike="noStrike" kern="0" cap="none" spc="0" normalizeH="0" baseline="0" noProof="0" dirty="0">
              <a:ln>
                <a:noFill/>
              </a:ln>
              <a:solidFill>
                <a:prstClr val="black"/>
              </a:solidFill>
              <a:effectLst/>
              <a:uLnTx/>
              <a:uFillTx/>
            </a:endParaRPr>
          </a:p>
        </p:txBody>
      </p:sp>
      <p:pic>
        <p:nvPicPr>
          <p:cNvPr id="10" name="Picture 2" descr="What is LSI?">
            <a:extLst>
              <a:ext uri="{FF2B5EF4-FFF2-40B4-BE49-F238E27FC236}">
                <a16:creationId xmlns:a16="http://schemas.microsoft.com/office/drawing/2014/main" id="{D253119E-B004-4834-BCE1-BBAB6C74F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898" y="2910680"/>
            <a:ext cx="6710665" cy="2812203"/>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4">
            <a:extLst>
              <a:ext uri="{FF2B5EF4-FFF2-40B4-BE49-F238E27FC236}">
                <a16:creationId xmlns:a16="http://schemas.microsoft.com/office/drawing/2014/main" id="{A22D2098-5003-4A0C-BD1C-CF2700BB33C6}"/>
              </a:ext>
            </a:extLst>
          </p:cNvPr>
          <p:cNvSpPr>
            <a:spLocks noGrp="1"/>
          </p:cNvSpPr>
          <p:nvPr>
            <p:ph type="title"/>
          </p:nvPr>
        </p:nvSpPr>
        <p:spPr>
          <a:xfrm>
            <a:off x="1146705" y="609601"/>
            <a:ext cx="10138778" cy="1255985"/>
          </a:xfrm>
        </p:spPr>
        <p:txBody>
          <a:bodyPr>
            <a:normAutofit/>
          </a:bodyPr>
          <a:lstStyle/>
          <a:p>
            <a:r>
              <a:rPr lang="en-US" sz="4000" dirty="0"/>
              <a:t>Latent Semantic Analysis (LSA)</a:t>
            </a:r>
            <a:endParaRPr lang="en-GB" sz="4000" dirty="0"/>
          </a:p>
        </p:txBody>
      </p:sp>
    </p:spTree>
    <p:extLst>
      <p:ext uri="{BB962C8B-B14F-4D97-AF65-F5344CB8AC3E}">
        <p14:creationId xmlns:p14="http://schemas.microsoft.com/office/powerpoint/2010/main" val="2511133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p:cNvSpPr>
            <a:spLocks noGrp="1"/>
          </p:cNvSpPr>
          <p:nvPr>
            <p:ph type="title"/>
          </p:nvPr>
        </p:nvSpPr>
        <p:spPr/>
        <p:txBody>
          <a:bodyPr>
            <a:normAutofit/>
          </a:bodyPr>
          <a:lstStyle/>
          <a:p>
            <a:r>
              <a:rPr lang="en-US" sz="4800" dirty="0"/>
              <a:t>Word2vec</a:t>
            </a:r>
            <a:endParaRPr lang="en-GB" sz="4800" dirty="0"/>
          </a:p>
        </p:txBody>
      </p:sp>
      <p:pic>
        <p:nvPicPr>
          <p:cNvPr id="284" name="Content Placeholder 283"/>
          <p:cNvPicPr>
            <a:picLocks noGrp="1" noChangeAspect="1"/>
          </p:cNvPicPr>
          <p:nvPr>
            <p:ph idx="1"/>
          </p:nvPr>
        </p:nvPicPr>
        <p:blipFill>
          <a:blip r:embed="rId2"/>
          <a:stretch>
            <a:fillRect/>
          </a:stretch>
        </p:blipFill>
        <p:spPr>
          <a:xfrm>
            <a:off x="5183188" y="1871471"/>
            <a:ext cx="6172200" cy="3105533"/>
          </a:xfrm>
          <a:prstGeom prst="rect">
            <a:avLst/>
          </a:prstGeom>
        </p:spPr>
      </p:pic>
      <p:sp>
        <p:nvSpPr>
          <p:cNvPr id="200" name="Text Placeholder 199"/>
          <p:cNvSpPr>
            <a:spLocks noGrp="1"/>
          </p:cNvSpPr>
          <p:nvPr>
            <p:ph type="body" sz="half" idx="2"/>
          </p:nvPr>
        </p:nvSpPr>
        <p:spPr>
          <a:xfrm>
            <a:off x="1146704" y="2343150"/>
            <a:ext cx="3677543" cy="3525838"/>
          </a:xfrm>
        </p:spPr>
        <p:txBody>
          <a:bodyPr/>
          <a:lstStyle/>
          <a:p>
            <a:pPr>
              <a:lnSpc>
                <a:spcPct val="100000"/>
              </a:lnSpc>
              <a:spcBef>
                <a:spcPts val="2400"/>
              </a:spcBef>
            </a:pPr>
            <a:r>
              <a:rPr lang="en-US" dirty="0"/>
              <a:t>Goal: simple (shallow) neural model learning from billion words scale corpus</a:t>
            </a:r>
          </a:p>
          <a:p>
            <a:pPr>
              <a:lnSpc>
                <a:spcPct val="100000"/>
              </a:lnSpc>
              <a:spcBef>
                <a:spcPts val="2400"/>
              </a:spcBef>
            </a:pPr>
            <a:r>
              <a:rPr lang="en-US" dirty="0"/>
              <a:t>Predict middle word from neighbors within a fixed size context window</a:t>
            </a:r>
          </a:p>
          <a:p>
            <a:pPr>
              <a:lnSpc>
                <a:spcPct val="100000"/>
              </a:lnSpc>
              <a:spcBef>
                <a:spcPts val="2400"/>
              </a:spcBef>
            </a:pPr>
            <a:r>
              <a:rPr lang="en-US" dirty="0"/>
              <a:t>Two different architectures:</a:t>
            </a:r>
          </a:p>
          <a:p>
            <a:pPr marL="342900" indent="-342900">
              <a:lnSpc>
                <a:spcPct val="100000"/>
              </a:lnSpc>
              <a:spcBef>
                <a:spcPts val="600"/>
              </a:spcBef>
              <a:buAutoNum type="arabicPeriod"/>
            </a:pPr>
            <a:r>
              <a:rPr lang="en-US" dirty="0"/>
              <a:t>Skip-gram</a:t>
            </a:r>
          </a:p>
          <a:p>
            <a:pPr marL="342900" indent="-342900">
              <a:lnSpc>
                <a:spcPct val="100000"/>
              </a:lnSpc>
              <a:spcBef>
                <a:spcPts val="600"/>
              </a:spcBef>
              <a:buAutoNum type="arabicPeriod"/>
            </a:pPr>
            <a:r>
              <a:rPr lang="en-US" dirty="0"/>
              <a:t>CBOW</a:t>
            </a:r>
          </a:p>
        </p:txBody>
      </p:sp>
      <p:sp>
        <p:nvSpPr>
          <p:cNvPr id="6" name="Rectangle 5">
            <a:extLst>
              <a:ext uri="{FF2B5EF4-FFF2-40B4-BE49-F238E27FC236}">
                <a16:creationId xmlns:a16="http://schemas.microsoft.com/office/drawing/2014/main" id="{2BEF4FF8-4301-417B-8338-2A230E30B558}"/>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kern="0" dirty="0">
                <a:solidFill>
                  <a:prstClr val="black"/>
                </a:solidFill>
              </a:rPr>
              <a:t>Tomas Mikolov, Ilya </a:t>
            </a:r>
            <a:r>
              <a:rPr lang="en-GB" sz="1200" kern="0" dirty="0" err="1">
                <a:solidFill>
                  <a:prstClr val="black"/>
                </a:solidFill>
              </a:rPr>
              <a:t>Sutskever</a:t>
            </a:r>
            <a:r>
              <a:rPr lang="en-GB" sz="1200" kern="0" dirty="0">
                <a:solidFill>
                  <a:prstClr val="black"/>
                </a:solidFill>
              </a:rPr>
              <a:t>, Kai Chen, Greg S </a:t>
            </a:r>
            <a:r>
              <a:rPr lang="en-GB" sz="1200" kern="0" dirty="0" err="1">
                <a:solidFill>
                  <a:prstClr val="black"/>
                </a:solidFill>
              </a:rPr>
              <a:t>Corrado</a:t>
            </a:r>
            <a:r>
              <a:rPr lang="en-GB" sz="1200" kern="0" dirty="0">
                <a:solidFill>
                  <a:prstClr val="black"/>
                </a:solidFill>
              </a:rPr>
              <a:t>, and Jeff Dean. </a:t>
            </a:r>
            <a:r>
              <a:rPr lang="en-GB" sz="1200" kern="0" dirty="0">
                <a:solidFill>
                  <a:prstClr val="black"/>
                </a:solidFill>
                <a:hlinkClick r:id="rId3"/>
              </a:rPr>
              <a:t>Distributed representations of words and phrases and their compositionality</a:t>
            </a:r>
            <a:r>
              <a:rPr lang="en-GB" sz="1200" kern="0" dirty="0">
                <a:solidFill>
                  <a:prstClr val="black"/>
                </a:solidFill>
              </a:rPr>
              <a:t>. In NIPS, 2013.</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99156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p:txBody>
          <a:bodyPr>
            <a:normAutofit/>
          </a:bodyPr>
          <a:lstStyle/>
          <a:p>
            <a:r>
              <a:rPr lang="en-US" sz="4000" dirty="0"/>
              <a:t>Skip-gram</a:t>
            </a:r>
            <a:endParaRPr lang="en-GB" sz="4000" dirty="0"/>
          </a:p>
        </p:txBody>
      </p:sp>
      <p:pic>
        <p:nvPicPr>
          <p:cNvPr id="5" name="Content Placeholder 4">
            <a:extLst>
              <a:ext uri="{FF2B5EF4-FFF2-40B4-BE49-F238E27FC236}">
                <a16:creationId xmlns:a16="http://schemas.microsoft.com/office/drawing/2014/main" id="{3DFA7B54-2DB8-4A5E-BCFB-134D098A6B2E}"/>
              </a:ext>
            </a:extLst>
          </p:cNvPr>
          <p:cNvPicPr>
            <a:picLocks noGrp="1" noChangeAspect="1"/>
          </p:cNvPicPr>
          <p:nvPr>
            <p:ph idx="1"/>
          </p:nvPr>
        </p:nvPicPr>
        <p:blipFill>
          <a:blip r:embed="rId2"/>
          <a:stretch>
            <a:fillRect/>
          </a:stretch>
        </p:blipFill>
        <p:spPr>
          <a:xfrm>
            <a:off x="5732801" y="1477436"/>
            <a:ext cx="6172200" cy="3767143"/>
          </a:xfrm>
          <a:prstGeom prst="rect">
            <a:avLst/>
          </a:prstGeom>
        </p:spPr>
      </p:pic>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087776A-8556-4001-B08A-A85BBFBF954A}"/>
                  </a:ext>
                </a:extLst>
              </p:cNvPr>
              <p:cNvSpPr>
                <a:spLocks noGrp="1"/>
              </p:cNvSpPr>
              <p:nvPr>
                <p:ph type="body" sz="half" idx="2"/>
              </p:nvPr>
            </p:nvSpPr>
            <p:spPr>
              <a:xfrm>
                <a:off x="1146705" y="2532992"/>
                <a:ext cx="5311902" cy="3258207"/>
              </a:xfrm>
            </p:spPr>
            <p:txBody>
              <a:bodyPr anchor="ctr">
                <a:normAutofit/>
              </a:bodyPr>
              <a:lstStyle/>
              <a:p>
                <a:pPr>
                  <a:spcBef>
                    <a:spcPts val="2400"/>
                  </a:spcBef>
                </a:pPr>
                <a:r>
                  <a:rPr lang="en-US" sz="2400" dirty="0"/>
                  <a:t>Predict neighbor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sub>
                    </m:sSub>
                  </m:oMath>
                </a14:m>
                <a:r>
                  <a:rPr lang="en-US" sz="2400" dirty="0"/>
                  <a:t> given term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oMath>
                </a14:m>
                <a:endParaRPr lang="en-US" sz="2400" dirty="0"/>
              </a:p>
            </p:txBody>
          </p:sp>
        </mc:Choice>
        <mc:Fallback xmlns="">
          <p:sp>
            <p:nvSpPr>
              <p:cNvPr id="4" name="Text Placeholder 3">
                <a:extLst>
                  <a:ext uri="{FF2B5EF4-FFF2-40B4-BE49-F238E27FC236}">
                    <a16:creationId xmlns:a16="http://schemas.microsoft.com/office/drawing/2014/main" id="{3087776A-8556-4001-B08A-A85BBFBF954A}"/>
                  </a:ext>
                </a:extLst>
              </p:cNvPr>
              <p:cNvSpPr>
                <a:spLocks noGrp="1" noRot="1" noChangeAspect="1" noMove="1" noResize="1" noEditPoints="1" noAdjustHandles="1" noChangeArrowheads="1" noChangeShapeType="1" noTextEdit="1"/>
              </p:cNvSpPr>
              <p:nvPr>
                <p:ph type="body" sz="half" idx="2"/>
              </p:nvPr>
            </p:nvSpPr>
            <p:spPr>
              <a:xfrm>
                <a:off x="1146705" y="2532992"/>
                <a:ext cx="5311902" cy="3258207"/>
              </a:xfrm>
              <a:blipFill>
                <a:blip r:embed="rId3"/>
                <a:stretch>
                  <a:fillRect l="-1722"/>
                </a:stretch>
              </a:blipFill>
            </p:spPr>
            <p:txBody>
              <a:bodyPr/>
              <a:lstStyle/>
              <a:p>
                <a:r>
                  <a:rPr lang="en-GB">
                    <a:noFill/>
                  </a:rPr>
                  <a:t> </a:t>
                </a:r>
              </a:p>
            </p:txBody>
          </p:sp>
        </mc:Fallback>
      </mc:AlternateContent>
    </p:spTree>
    <p:extLst>
      <p:ext uri="{BB962C8B-B14F-4D97-AF65-F5344CB8AC3E}">
        <p14:creationId xmlns:p14="http://schemas.microsoft.com/office/powerpoint/2010/main" val="1472132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1"/>
            <a:ext cx="10221274" cy="1639884"/>
          </a:xfrm>
        </p:spPr>
        <p:txBody>
          <a:bodyPr>
            <a:normAutofit/>
          </a:bodyPr>
          <a:lstStyle/>
          <a:p>
            <a:r>
              <a:rPr lang="en-US" sz="4000" dirty="0"/>
              <a:t>The Skip-gram loss</a:t>
            </a:r>
            <a:endParaRPr lang="en-GB" sz="4000" dirty="0"/>
          </a:p>
        </p:txBody>
      </p:sp>
      <p:pic>
        <p:nvPicPr>
          <p:cNvPr id="6" name="Picture 5">
            <a:extLst>
              <a:ext uri="{FF2B5EF4-FFF2-40B4-BE49-F238E27FC236}">
                <a16:creationId xmlns:a16="http://schemas.microsoft.com/office/drawing/2014/main" id="{59086EB5-366D-4993-A081-652D1612207E}"/>
              </a:ext>
            </a:extLst>
          </p:cNvPr>
          <p:cNvPicPr>
            <a:picLocks noChangeAspect="1"/>
          </p:cNvPicPr>
          <p:nvPr/>
        </p:nvPicPr>
        <p:blipFill>
          <a:blip r:embed="rId2"/>
          <a:stretch>
            <a:fillRect/>
          </a:stretch>
        </p:blipFill>
        <p:spPr>
          <a:xfrm>
            <a:off x="2852986" y="2559598"/>
            <a:ext cx="6486028" cy="1123883"/>
          </a:xfrm>
          <a:prstGeom prst="rect">
            <a:avLst/>
          </a:prstGeom>
        </p:spPr>
      </p:pic>
      <p:pic>
        <p:nvPicPr>
          <p:cNvPr id="8" name="Picture 7">
            <a:extLst>
              <a:ext uri="{FF2B5EF4-FFF2-40B4-BE49-F238E27FC236}">
                <a16:creationId xmlns:a16="http://schemas.microsoft.com/office/drawing/2014/main" id="{16C1689F-C5DD-4643-B44F-B1B015D36FFA}"/>
              </a:ext>
            </a:extLst>
          </p:cNvPr>
          <p:cNvPicPr>
            <a:picLocks noChangeAspect="1"/>
          </p:cNvPicPr>
          <p:nvPr/>
        </p:nvPicPr>
        <p:blipFill>
          <a:blip r:embed="rId3"/>
          <a:stretch>
            <a:fillRect/>
          </a:stretch>
        </p:blipFill>
        <p:spPr>
          <a:xfrm>
            <a:off x="2149777" y="4047364"/>
            <a:ext cx="7892447" cy="1141077"/>
          </a:xfrm>
          <a:prstGeom prst="rect">
            <a:avLst/>
          </a:prstGeom>
        </p:spPr>
      </p:pic>
      <mc:AlternateContent xmlns:mc="http://schemas.openxmlformats.org/markup-compatibility/2006" xmlns:a14="http://schemas.microsoft.com/office/drawing/2010/main">
        <mc:Choice Requires="a14">
          <p:sp>
            <p:nvSpPr>
              <p:cNvPr id="10" name="Text Placeholder 3">
                <a:extLst>
                  <a:ext uri="{FF2B5EF4-FFF2-40B4-BE49-F238E27FC236}">
                    <a16:creationId xmlns:a16="http://schemas.microsoft.com/office/drawing/2014/main" id="{A1E6BCD1-B4F7-4B1C-A36C-F20507D5040C}"/>
                  </a:ext>
                </a:extLst>
              </p:cNvPr>
              <p:cNvSpPr txBox="1">
                <a:spLocks/>
              </p:cNvSpPr>
              <p:nvPr/>
            </p:nvSpPr>
            <p:spPr>
              <a:xfrm>
                <a:off x="1030015" y="5701861"/>
                <a:ext cx="10131971" cy="1024327"/>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pPr>
                <a:r>
                  <a:rPr lang="en-GB" sz="1800" dirty="0"/>
                  <a:t>S is the set of all windows over the training text</a:t>
                </a:r>
              </a:p>
              <a:p>
                <a:pPr>
                  <a:spcBef>
                    <a:spcPts val="0"/>
                  </a:spcBef>
                </a:pPr>
                <a:r>
                  <a:rPr lang="en-GB" sz="1800" dirty="0"/>
                  <a:t>c is the number of neighbours we need to predict on either side of the term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𝑡</m:t>
                        </m:r>
                      </m:e>
                      <m:sub>
                        <m:r>
                          <a:rPr lang="en-US" sz="1800">
                            <a:latin typeface="Cambria Math" panose="02040503050406030204" pitchFamily="18" charset="0"/>
                          </a:rPr>
                          <m:t>𝑖</m:t>
                        </m:r>
                      </m:sub>
                    </m:sSub>
                  </m:oMath>
                </a14:m>
                <a:endParaRPr lang="en-US" sz="1800" dirty="0"/>
              </a:p>
              <a:p>
                <a:pPr>
                  <a:spcBef>
                    <a:spcPts val="0"/>
                  </a:spcBef>
                </a:pPr>
                <a:r>
                  <a:rPr lang="en-US" sz="1800" kern="0" dirty="0">
                    <a:solidFill>
                      <a:sysClr val="windowText" lastClr="000000"/>
                    </a:solidFill>
                  </a:rPr>
                  <a:t>Full </a:t>
                </a:r>
                <a:r>
                  <a:rPr lang="en-US" sz="1800" kern="0" dirty="0" err="1">
                    <a:solidFill>
                      <a:sysClr val="windowText" lastClr="000000"/>
                    </a:solidFill>
                  </a:rPr>
                  <a:t>softmax</a:t>
                </a:r>
                <a:r>
                  <a:rPr lang="en-US" sz="1800" kern="0" dirty="0">
                    <a:solidFill>
                      <a:sysClr val="windowText" lastClr="000000"/>
                    </a:solidFill>
                  </a:rPr>
                  <a:t> is computationally impractical - hierarchical </a:t>
                </a:r>
                <a:r>
                  <a:rPr lang="en-US" sz="1800" kern="0" dirty="0" err="1">
                    <a:solidFill>
                      <a:sysClr val="windowText" lastClr="000000"/>
                    </a:solidFill>
                  </a:rPr>
                  <a:t>softmax</a:t>
                </a:r>
                <a:r>
                  <a:rPr lang="en-US" sz="1800" kern="0" dirty="0">
                    <a:solidFill>
                      <a:sysClr val="windowText" lastClr="000000"/>
                    </a:solidFill>
                  </a:rPr>
                  <a:t> or negative sampling is employed instead</a:t>
                </a:r>
                <a:endParaRPr lang="en-GB" sz="1800" kern="0" dirty="0">
                  <a:solidFill>
                    <a:sysClr val="windowText" lastClr="000000"/>
                  </a:solidFill>
                </a:endParaRPr>
              </a:p>
            </p:txBody>
          </p:sp>
        </mc:Choice>
        <mc:Fallback xmlns="">
          <p:sp>
            <p:nvSpPr>
              <p:cNvPr id="10" name="Text Placeholder 3">
                <a:extLst>
                  <a:ext uri="{FF2B5EF4-FFF2-40B4-BE49-F238E27FC236}">
                    <a16:creationId xmlns:a16="http://schemas.microsoft.com/office/drawing/2014/main" id="{A1E6BCD1-B4F7-4B1C-A36C-F20507D5040C}"/>
                  </a:ext>
                </a:extLst>
              </p:cNvPr>
              <p:cNvSpPr txBox="1">
                <a:spLocks noRot="1" noChangeAspect="1" noMove="1" noResize="1" noEditPoints="1" noAdjustHandles="1" noChangeArrowheads="1" noChangeShapeType="1" noTextEdit="1"/>
              </p:cNvSpPr>
              <p:nvPr/>
            </p:nvSpPr>
            <p:spPr>
              <a:xfrm>
                <a:off x="1030015" y="5701861"/>
                <a:ext cx="10131971" cy="1024327"/>
              </a:xfrm>
              <a:prstGeom prst="rect">
                <a:avLst/>
              </a:prstGeom>
              <a:blipFill>
                <a:blip r:embed="rId4"/>
                <a:stretch>
                  <a:fillRect l="-421" b="-5357"/>
                </a:stretch>
              </a:blipFill>
            </p:spPr>
            <p:txBody>
              <a:bodyPr/>
              <a:lstStyle/>
              <a:p>
                <a:r>
                  <a:rPr lang="en-CA">
                    <a:noFill/>
                  </a:rPr>
                  <a:t> </a:t>
                </a:r>
              </a:p>
            </p:txBody>
          </p:sp>
        </mc:Fallback>
      </mc:AlternateContent>
    </p:spTree>
    <p:extLst>
      <p:ext uri="{BB962C8B-B14F-4D97-AF65-F5344CB8AC3E}">
        <p14:creationId xmlns:p14="http://schemas.microsoft.com/office/powerpoint/2010/main" val="297558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Fundamentals: a refresher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(15 mins)</a:t>
            </a:r>
            <a:endParaRPr lang="en-GB" sz="2400" dirty="0"/>
          </a:p>
        </p:txBody>
      </p:sp>
    </p:spTree>
    <p:extLst>
      <p:ext uri="{BB962C8B-B14F-4D97-AF65-F5344CB8AC3E}">
        <p14:creationId xmlns:p14="http://schemas.microsoft.com/office/powerpoint/2010/main" val="4193227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0"/>
            <a:ext cx="3856037" cy="2033751"/>
          </a:xfrm>
        </p:spPr>
        <p:txBody>
          <a:bodyPr>
            <a:normAutofit/>
          </a:bodyPr>
          <a:lstStyle/>
          <a:p>
            <a:r>
              <a:rPr lang="en-GB" sz="4000" dirty="0"/>
              <a:t>Continuous bag-of-words (CBOW)</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087776A-8556-4001-B08A-A85BBFBF954A}"/>
                  </a:ext>
                </a:extLst>
              </p:cNvPr>
              <p:cNvSpPr>
                <a:spLocks noGrp="1"/>
              </p:cNvSpPr>
              <p:nvPr>
                <p:ph type="body" sz="half" idx="2"/>
              </p:nvPr>
            </p:nvSpPr>
            <p:spPr>
              <a:xfrm>
                <a:off x="1146705" y="2532992"/>
                <a:ext cx="5311902" cy="3258207"/>
              </a:xfrm>
            </p:spPr>
            <p:txBody>
              <a:bodyPr anchor="ctr">
                <a:normAutofit/>
              </a:bodyPr>
              <a:lstStyle/>
              <a:p>
                <a:pPr>
                  <a:spcBef>
                    <a:spcPts val="2400"/>
                  </a:spcBef>
                </a:pPr>
                <a:r>
                  <a:rPr lang="en-US" sz="2400" dirty="0"/>
                  <a:t>Predict the middle term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oMath>
                </a14:m>
                <a:r>
                  <a:rPr lang="en-US" sz="2400" dirty="0"/>
                  <a:t> given </a:t>
                </a:r>
                <a14:m>
                  <m:oMath xmlns:m="http://schemas.openxmlformats.org/officeDocument/2006/math">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𝑐</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r>
                          <a:rPr lang="en-US" sz="2400" b="0" i="1" smtClean="0">
                            <a:latin typeface="Cambria Math" panose="02040503050406030204" pitchFamily="18" charset="0"/>
                          </a:rPr>
                          <m:t>+</m:t>
                        </m:r>
                        <m:r>
                          <a:rPr lang="en-US" sz="2400" i="1">
                            <a:latin typeface="Cambria Math" panose="02040503050406030204" pitchFamily="18" charset="0"/>
                          </a:rPr>
                          <m:t>𝑐</m:t>
                        </m:r>
                      </m:sub>
                    </m:sSub>
                    <m:r>
                      <a:rPr lang="en-US" sz="2400" b="0" i="1" smtClean="0">
                        <a:latin typeface="Cambria Math" panose="02040503050406030204" pitchFamily="18" charset="0"/>
                      </a:rPr>
                      <m:t>}</m:t>
                    </m:r>
                  </m:oMath>
                </a14:m>
                <a:endParaRPr lang="en-US" sz="2400" dirty="0"/>
              </a:p>
            </p:txBody>
          </p:sp>
        </mc:Choice>
        <mc:Fallback xmlns="">
          <p:sp>
            <p:nvSpPr>
              <p:cNvPr id="4" name="Text Placeholder 3">
                <a:extLst>
                  <a:ext uri="{FF2B5EF4-FFF2-40B4-BE49-F238E27FC236}">
                    <a16:creationId xmlns:a16="http://schemas.microsoft.com/office/drawing/2014/main" id="{3087776A-8556-4001-B08A-A85BBFBF954A}"/>
                  </a:ext>
                </a:extLst>
              </p:cNvPr>
              <p:cNvSpPr>
                <a:spLocks noGrp="1" noRot="1" noChangeAspect="1" noMove="1" noResize="1" noEditPoints="1" noAdjustHandles="1" noChangeArrowheads="1" noChangeShapeType="1" noTextEdit="1"/>
              </p:cNvSpPr>
              <p:nvPr>
                <p:ph type="body" sz="half" idx="2"/>
              </p:nvPr>
            </p:nvSpPr>
            <p:spPr>
              <a:xfrm>
                <a:off x="1146705" y="2532992"/>
                <a:ext cx="5311902" cy="3258207"/>
              </a:xfrm>
              <a:blipFill>
                <a:blip r:embed="rId2"/>
                <a:stretch>
                  <a:fillRect l="-1722"/>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836F665-B994-48EC-8EF6-10F9E9FEBB78}"/>
              </a:ext>
            </a:extLst>
          </p:cNvPr>
          <p:cNvPicPr>
            <a:picLocks noChangeAspect="1"/>
          </p:cNvPicPr>
          <p:nvPr/>
        </p:nvPicPr>
        <p:blipFill>
          <a:blip r:embed="rId3"/>
          <a:stretch>
            <a:fillRect/>
          </a:stretch>
        </p:blipFill>
        <p:spPr>
          <a:xfrm>
            <a:off x="6852745" y="1072055"/>
            <a:ext cx="3769759" cy="5554717"/>
          </a:xfrm>
          <a:prstGeom prst="rect">
            <a:avLst/>
          </a:prstGeom>
        </p:spPr>
      </p:pic>
    </p:spTree>
    <p:extLst>
      <p:ext uri="{BB962C8B-B14F-4D97-AF65-F5344CB8AC3E}">
        <p14:creationId xmlns:p14="http://schemas.microsoft.com/office/powerpoint/2010/main" val="3237795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4D8B-7164-445F-8092-CD6C96295332}"/>
              </a:ext>
            </a:extLst>
          </p:cNvPr>
          <p:cNvSpPr>
            <a:spLocks noGrp="1"/>
          </p:cNvSpPr>
          <p:nvPr>
            <p:ph type="title"/>
          </p:nvPr>
        </p:nvSpPr>
        <p:spPr>
          <a:xfrm>
            <a:off x="1146705" y="609601"/>
            <a:ext cx="10221274" cy="1639884"/>
          </a:xfrm>
        </p:spPr>
        <p:txBody>
          <a:bodyPr>
            <a:normAutofit/>
          </a:bodyPr>
          <a:lstStyle/>
          <a:p>
            <a:r>
              <a:rPr lang="en-US" sz="4000" dirty="0"/>
              <a:t>The CBOW loss</a:t>
            </a:r>
            <a:endParaRPr lang="en-GB" sz="4000" dirty="0"/>
          </a:p>
        </p:txBody>
      </p:sp>
      <p:sp>
        <p:nvSpPr>
          <p:cNvPr id="10" name="Text Placeholder 3">
            <a:extLst>
              <a:ext uri="{FF2B5EF4-FFF2-40B4-BE49-F238E27FC236}">
                <a16:creationId xmlns:a16="http://schemas.microsoft.com/office/drawing/2014/main" id="{A1E6BCD1-B4F7-4B1C-A36C-F20507D5040C}"/>
              </a:ext>
            </a:extLst>
          </p:cNvPr>
          <p:cNvSpPr txBox="1">
            <a:spLocks/>
          </p:cNvSpPr>
          <p:nvPr/>
        </p:nvSpPr>
        <p:spPr>
          <a:xfrm>
            <a:off x="2186691" y="5806969"/>
            <a:ext cx="7818619" cy="82988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pPr>
            <a:r>
              <a:rPr lang="en-US" sz="1800" dirty="0"/>
              <a:t>Note: from every window of text skip-gram generates 2 x c training samples whereas CBOW generates one – that’s why CBOW trains faster than skip-gram </a:t>
            </a:r>
          </a:p>
        </p:txBody>
      </p:sp>
      <p:pic>
        <p:nvPicPr>
          <p:cNvPr id="4" name="Picture 3">
            <a:extLst>
              <a:ext uri="{FF2B5EF4-FFF2-40B4-BE49-F238E27FC236}">
                <a16:creationId xmlns:a16="http://schemas.microsoft.com/office/drawing/2014/main" id="{1BC74D65-3186-4AA1-A8AB-7E8E51F20F00}"/>
              </a:ext>
            </a:extLst>
          </p:cNvPr>
          <p:cNvPicPr>
            <a:picLocks noChangeAspect="1"/>
          </p:cNvPicPr>
          <p:nvPr/>
        </p:nvPicPr>
        <p:blipFill>
          <a:blip r:embed="rId2"/>
          <a:stretch>
            <a:fillRect/>
          </a:stretch>
        </p:blipFill>
        <p:spPr>
          <a:xfrm>
            <a:off x="2992535" y="3220707"/>
            <a:ext cx="6206931" cy="1304641"/>
          </a:xfrm>
          <a:prstGeom prst="rect">
            <a:avLst/>
          </a:prstGeom>
        </p:spPr>
      </p:pic>
    </p:spTree>
    <p:extLst>
      <p:ext uri="{BB962C8B-B14F-4D97-AF65-F5344CB8AC3E}">
        <p14:creationId xmlns:p14="http://schemas.microsoft.com/office/powerpoint/2010/main" val="974687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11E-4C4D-484E-B68A-2A57609145D5}"/>
              </a:ext>
            </a:extLst>
          </p:cNvPr>
          <p:cNvSpPr>
            <a:spLocks noGrp="1"/>
          </p:cNvSpPr>
          <p:nvPr>
            <p:ph type="title"/>
          </p:nvPr>
        </p:nvSpPr>
        <p:spPr>
          <a:xfrm>
            <a:off x="1146705" y="609601"/>
            <a:ext cx="4933529" cy="1639884"/>
          </a:xfrm>
        </p:spPr>
        <p:txBody>
          <a:bodyPr>
            <a:normAutofit/>
          </a:bodyPr>
          <a:lstStyle/>
          <a:p>
            <a:r>
              <a:rPr lang="en-US" sz="4000" dirty="0"/>
              <a:t>Word analogies with word2vec</a:t>
            </a:r>
            <a:endParaRPr lang="en-GB" sz="4000" dirty="0"/>
          </a:p>
        </p:txBody>
      </p:sp>
      <p:sp>
        <p:nvSpPr>
          <p:cNvPr id="4" name="Text Placeholder 3">
            <a:extLst>
              <a:ext uri="{FF2B5EF4-FFF2-40B4-BE49-F238E27FC236}">
                <a16:creationId xmlns:a16="http://schemas.microsoft.com/office/drawing/2014/main" id="{CFF97A54-49EE-4E0A-AEB0-9CADF16C7673}"/>
              </a:ext>
            </a:extLst>
          </p:cNvPr>
          <p:cNvSpPr>
            <a:spLocks noGrp="1"/>
          </p:cNvSpPr>
          <p:nvPr>
            <p:ph type="body" sz="half" idx="2"/>
          </p:nvPr>
        </p:nvSpPr>
        <p:spPr>
          <a:xfrm>
            <a:off x="1146705" y="2743199"/>
            <a:ext cx="5895226" cy="3547241"/>
          </a:xfrm>
        </p:spPr>
        <p:txBody>
          <a:bodyPr>
            <a:normAutofit/>
          </a:bodyPr>
          <a:lstStyle/>
          <a:p>
            <a:r>
              <a:rPr lang="en-US" sz="2400" dirty="0"/>
              <a:t>W2v is popular for word analogy tasks</a:t>
            </a:r>
          </a:p>
          <a:p>
            <a:endParaRPr lang="en-US" sz="2400" dirty="0"/>
          </a:p>
          <a:p>
            <a:endParaRPr lang="en-US" sz="2400" dirty="0"/>
          </a:p>
          <a:p>
            <a:r>
              <a:rPr lang="en-US" sz="2400" dirty="0"/>
              <a:t>But remember the same relationships </a:t>
            </a:r>
            <a:r>
              <a:rPr lang="en-US" sz="2400" i="1" dirty="0"/>
              <a:t>also</a:t>
            </a:r>
            <a:r>
              <a:rPr lang="en-US" sz="2400" dirty="0"/>
              <a:t> exist in the observed feature space, as we saw earlier</a:t>
            </a:r>
            <a:endParaRPr lang="en-GB" sz="2400" dirty="0"/>
          </a:p>
        </p:txBody>
      </p:sp>
      <p:pic>
        <p:nvPicPr>
          <p:cNvPr id="5" name="Picture 4">
            <a:extLst>
              <a:ext uri="{FF2B5EF4-FFF2-40B4-BE49-F238E27FC236}">
                <a16:creationId xmlns:a16="http://schemas.microsoft.com/office/drawing/2014/main" id="{00492705-E0BA-4AE3-B853-DDA1899F4C3B}"/>
              </a:ext>
            </a:extLst>
          </p:cNvPr>
          <p:cNvPicPr>
            <a:picLocks noChangeAspect="1"/>
          </p:cNvPicPr>
          <p:nvPr/>
        </p:nvPicPr>
        <p:blipFill>
          <a:blip r:embed="rId2"/>
          <a:stretch>
            <a:fillRect/>
          </a:stretch>
        </p:blipFill>
        <p:spPr>
          <a:xfrm>
            <a:off x="1414349" y="3469261"/>
            <a:ext cx="3310238" cy="550840"/>
          </a:xfrm>
          <a:prstGeom prst="rect">
            <a:avLst/>
          </a:prstGeom>
        </p:spPr>
      </p:pic>
      <p:pic>
        <p:nvPicPr>
          <p:cNvPr id="9" name="Picture 8">
            <a:extLst>
              <a:ext uri="{FF2B5EF4-FFF2-40B4-BE49-F238E27FC236}">
                <a16:creationId xmlns:a16="http://schemas.microsoft.com/office/drawing/2014/main" id="{7640D9E0-1714-4BA5-8B5E-5AF25308492E}"/>
              </a:ext>
            </a:extLst>
          </p:cNvPr>
          <p:cNvPicPr>
            <a:picLocks noGrp="1" noChangeAspect="1"/>
          </p:cNvPicPr>
          <p:nvPr/>
        </p:nvPicPr>
        <p:blipFill rotWithShape="1">
          <a:blip r:embed="rId3"/>
          <a:srcRect l="2424" r="2424" b="17508"/>
          <a:stretch/>
        </p:blipFill>
        <p:spPr>
          <a:xfrm>
            <a:off x="7418737" y="4107005"/>
            <a:ext cx="4031758" cy="2626117"/>
          </a:xfrm>
          <a:prstGeom prst="rect">
            <a:avLst/>
          </a:prstGeom>
        </p:spPr>
      </p:pic>
      <p:pic>
        <p:nvPicPr>
          <p:cNvPr id="10" name="Picture 9">
            <a:extLst>
              <a:ext uri="{FF2B5EF4-FFF2-40B4-BE49-F238E27FC236}">
                <a16:creationId xmlns:a16="http://schemas.microsoft.com/office/drawing/2014/main" id="{E4FF1EE2-D0BC-4D79-BEF8-78AE8EC9EAD7}"/>
              </a:ext>
            </a:extLst>
          </p:cNvPr>
          <p:cNvPicPr>
            <a:picLocks noChangeAspect="1"/>
          </p:cNvPicPr>
          <p:nvPr/>
        </p:nvPicPr>
        <p:blipFill>
          <a:blip r:embed="rId4"/>
          <a:stretch>
            <a:fillRect/>
          </a:stretch>
        </p:blipFill>
        <p:spPr>
          <a:xfrm>
            <a:off x="7041931" y="964517"/>
            <a:ext cx="4785371" cy="2981216"/>
          </a:xfrm>
          <a:prstGeom prst="rect">
            <a:avLst/>
          </a:prstGeom>
        </p:spPr>
      </p:pic>
    </p:spTree>
    <p:extLst>
      <p:ext uri="{BB962C8B-B14F-4D97-AF65-F5344CB8AC3E}">
        <p14:creationId xmlns:p14="http://schemas.microsoft.com/office/powerpoint/2010/main" val="3837747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B6944A-4AB9-4BFD-A34E-404B18D88E2F}"/>
              </a:ext>
            </a:extLst>
          </p:cNvPr>
          <p:cNvPicPr>
            <a:picLocks noChangeAspect="1"/>
          </p:cNvPicPr>
          <p:nvPr/>
        </p:nvPicPr>
        <p:blipFill>
          <a:blip r:embed="rId2"/>
          <a:stretch>
            <a:fillRect/>
          </a:stretch>
        </p:blipFill>
        <p:spPr>
          <a:xfrm>
            <a:off x="1067527" y="2912758"/>
            <a:ext cx="4011136" cy="3025033"/>
          </a:xfrm>
          <a:prstGeom prst="rect">
            <a:avLst/>
          </a:prstGeom>
        </p:spPr>
      </p:pic>
      <p:sp>
        <p:nvSpPr>
          <p:cNvPr id="9" name="Title 4">
            <a:extLst>
              <a:ext uri="{FF2B5EF4-FFF2-40B4-BE49-F238E27FC236}">
                <a16:creationId xmlns:a16="http://schemas.microsoft.com/office/drawing/2014/main" id="{7F93ABD6-BF8F-4E98-9E42-46D6B422E1C7}"/>
              </a:ext>
            </a:extLst>
          </p:cNvPr>
          <p:cNvSpPr>
            <a:spLocks noGrp="1"/>
          </p:cNvSpPr>
          <p:nvPr>
            <p:ph type="title"/>
          </p:nvPr>
        </p:nvSpPr>
        <p:spPr>
          <a:xfrm>
            <a:off x="1141413" y="618518"/>
            <a:ext cx="9905998" cy="1063137"/>
          </a:xfrm>
        </p:spPr>
        <p:txBody>
          <a:bodyPr>
            <a:normAutofit/>
          </a:bodyPr>
          <a:lstStyle/>
          <a:p>
            <a:r>
              <a:rPr lang="en-US" sz="4000" dirty="0"/>
              <a:t>A Matrix Interpretation of word2vec</a:t>
            </a:r>
            <a:endParaRPr lang="en-GB" sz="4000"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2D1CD77-AB25-44B5-A2B1-9BA556948A6A}"/>
                  </a:ext>
                </a:extLst>
              </p:cNvPr>
              <p:cNvSpPr>
                <a:spLocks noGrp="1"/>
              </p:cNvSpPr>
              <p:nvPr>
                <p:ph type="body" sz="half" idx="2"/>
              </p:nvPr>
            </p:nvSpPr>
            <p:spPr>
              <a:xfrm>
                <a:off x="1146705" y="2044535"/>
                <a:ext cx="5159502" cy="3541714"/>
              </a:xfrm>
            </p:spPr>
            <p:txBody>
              <a:bodyPr>
                <a:normAutofit/>
              </a:bodyPr>
              <a:lstStyle/>
              <a:p>
                <a:r>
                  <a:rPr lang="en-US" sz="2000" dirty="0"/>
                  <a:t>Let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𝑖𝑗</m:t>
                        </m:r>
                      </m:sub>
                    </m:sSub>
                  </m:oMath>
                </a14:m>
                <a:r>
                  <a:rPr lang="en-GB" sz="2000" dirty="0"/>
                  <a:t> be the frequency of the pair </a:t>
                </a:r>
                <a14:m>
                  <m:oMath xmlns:m="http://schemas.openxmlformats.org/officeDocument/2006/math">
                    <m:d>
                      <m:dPr>
                        <m:begChr m:val="⟨"/>
                        <m:endChr m:val="⟩"/>
                        <m:ctrlPr>
                          <a:rPr lang="en-GB" sz="2000" i="1" smtClean="0">
                            <a:latin typeface="Cambria Math" panose="02040503050406030204" pitchFamily="18" charset="0"/>
                          </a:rPr>
                        </m:ctrlPr>
                      </m:dPr>
                      <m:e>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𝑗</m:t>
                            </m:r>
                          </m:sub>
                        </m:sSub>
                      </m:e>
                    </m:d>
                  </m:oMath>
                </a14:m>
                <a:r>
                  <a:rPr lang="en-GB" sz="2000" dirty="0"/>
                  <a:t> in the training data, then</a:t>
                </a:r>
              </a:p>
            </p:txBody>
          </p:sp>
        </mc:Choice>
        <mc:Fallback xmlns="">
          <p:sp>
            <p:nvSpPr>
              <p:cNvPr id="4" name="Text Placeholder 3">
                <a:extLst>
                  <a:ext uri="{FF2B5EF4-FFF2-40B4-BE49-F238E27FC236}">
                    <a16:creationId xmlns:a16="http://schemas.microsoft.com/office/drawing/2014/main" id="{E2D1CD77-AB25-44B5-A2B1-9BA556948A6A}"/>
                  </a:ext>
                </a:extLst>
              </p:cNvPr>
              <p:cNvSpPr>
                <a:spLocks noGrp="1" noRot="1" noChangeAspect="1" noMove="1" noResize="1" noEditPoints="1" noAdjustHandles="1" noChangeArrowheads="1" noChangeShapeType="1" noTextEdit="1"/>
              </p:cNvSpPr>
              <p:nvPr>
                <p:ph type="body" sz="half" idx="2"/>
              </p:nvPr>
            </p:nvSpPr>
            <p:spPr>
              <a:xfrm>
                <a:off x="1146705" y="2044535"/>
                <a:ext cx="5159502" cy="3541714"/>
              </a:xfrm>
              <a:blipFill>
                <a:blip r:embed="rId3"/>
                <a:stretch>
                  <a:fillRect l="-1182"/>
                </a:stretch>
              </a:blipFill>
            </p:spPr>
            <p:txBody>
              <a:bodyPr/>
              <a:lstStyle/>
              <a:p>
                <a:r>
                  <a:rPr lang="en-GB">
                    <a:noFill/>
                  </a:rPr>
                  <a:t> </a:t>
                </a:r>
              </a:p>
            </p:txBody>
          </p:sp>
        </mc:Fallback>
      </mc:AlternateContent>
      <p:graphicFrame>
        <p:nvGraphicFramePr>
          <p:cNvPr id="5" name="Table 4">
            <a:extLst>
              <a:ext uri="{FF2B5EF4-FFF2-40B4-BE49-F238E27FC236}">
                <a16:creationId xmlns:a16="http://schemas.microsoft.com/office/drawing/2014/main" id="{0A301D78-977B-4684-B0CD-917522ED1FD4}"/>
              </a:ext>
            </a:extLst>
          </p:cNvPr>
          <p:cNvGraphicFramePr>
            <a:graphicFrameLocks noGrp="1"/>
          </p:cNvGraphicFramePr>
          <p:nvPr>
            <p:extLst>
              <p:ext uri="{D42A27DB-BD31-4B8C-83A1-F6EECF244321}">
                <p14:modId xmlns:p14="http://schemas.microsoft.com/office/powerpoint/2010/main" val="313655872"/>
              </p:ext>
            </p:extLst>
          </p:nvPr>
        </p:nvGraphicFramePr>
        <p:xfrm>
          <a:off x="7040752" y="2249486"/>
          <a:ext cx="4114800" cy="4114802"/>
        </p:xfrm>
        <a:graphic>
          <a:graphicData uri="http://schemas.openxmlformats.org/drawingml/2006/table">
            <a:tbl>
              <a:tblPr firstRow="1" firstCol="1">
                <a:tableStyleId>{5940675A-B579-460E-94D1-54222C63F5DA}</a:tableStyleId>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6"/>
                    </a:ext>
                  </a:extLst>
                </a:gridCol>
                <a:gridCol w="51435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514350">
                  <a:extLst>
                    <a:ext uri="{9D8B030D-6E8A-4147-A177-3AD203B41FA5}">
                      <a16:colId xmlns:a16="http://schemas.microsoft.com/office/drawing/2014/main" val="20009"/>
                    </a:ext>
                  </a:extLst>
                </a:gridCol>
              </a:tblGrid>
              <a:tr h="527117">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baseline="-25000" dirty="0">
                          <a:latin typeface="Segoe Print" panose="02000600000000000000" pitchFamily="2" charset="0"/>
                        </a:rPr>
                        <a:t>0</a:t>
                      </a:r>
                      <a:endParaRPr lang="en-GB" sz="1100" b="0" baseline="-25000" dirty="0">
                        <a:solidFill>
                          <a:schemeClr val="bg1"/>
                        </a:solidFill>
                        <a:latin typeface="Segoe Print" panose="02000600000000000000" pitchFamily="2" charset="0"/>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extLst>
                  <a:ext uri="{0D108BD9-81ED-4DB2-BD59-A6C34878D82A}">
                    <a16:rowId xmlns:a16="http://schemas.microsoft.com/office/drawing/2014/main" val="10000"/>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0</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1"/>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1</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2"/>
                  </a:ext>
                </a:extLst>
              </a:tr>
              <a:tr h="527117">
                <a:tc>
                  <a:txBody>
                    <a:bodyPr/>
                    <a:lstStyle/>
                    <a:p>
                      <a:pPr algn="ctr"/>
                      <a:r>
                        <a:rPr lang="en-US" sz="1100" dirty="0">
                          <a:latin typeface="Segoe Print" panose="02000600000000000000" pitchFamily="2" charset="0"/>
                        </a:rPr>
                        <a:t>t</a:t>
                      </a:r>
                      <a:r>
                        <a:rPr lang="en-US" sz="1100" kern="1200" baseline="-25000" dirty="0">
                          <a:solidFill>
                            <a:schemeClr val="tx1"/>
                          </a:solidFill>
                          <a:latin typeface="Segoe Print" panose="02000600000000000000" pitchFamily="2" charset="0"/>
                          <a:ea typeface="+mn-ea"/>
                          <a:cs typeface="+mn-cs"/>
                        </a:rPr>
                        <a:t>2</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3"/>
                  </a:ext>
                </a:extLst>
              </a:tr>
              <a:tr h="476050">
                <a:tc>
                  <a:txBody>
                    <a:bodyPr/>
                    <a:lstStyle/>
                    <a:p>
                      <a:pPr algn="ctr"/>
                      <a:r>
                        <a:rPr lang="en-US" sz="1100" kern="1200" baseline="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4"/>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i</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err="1">
                          <a:latin typeface="Segoe Print" panose="02000600000000000000" pitchFamily="2" charset="0"/>
                        </a:rPr>
                        <a:t>X</a:t>
                      </a:r>
                      <a:r>
                        <a:rPr lang="en-US" sz="1100" kern="1200" baseline="-25000" dirty="0" err="1">
                          <a:solidFill>
                            <a:schemeClr val="tx1"/>
                          </a:solidFill>
                          <a:latin typeface="Segoe Print" panose="02000600000000000000" pitchFamily="2" charset="0"/>
                          <a:ea typeface="+mn-ea"/>
                          <a:cs typeface="+mn-cs"/>
                        </a:rPr>
                        <a:t>ij</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5"/>
                  </a:ext>
                </a:extLst>
              </a:tr>
              <a:tr h="476050">
                <a:tc>
                  <a:txBody>
                    <a:bodyPr/>
                    <a:lstStyle/>
                    <a:p>
                      <a:pPr algn="ctr"/>
                      <a:r>
                        <a:rPr lang="en-US" sz="1100" dirty="0">
                          <a:latin typeface="Segoe Print" panose="02000600000000000000" pitchFamily="2" charset="0"/>
                        </a:rPr>
                        <a:t>…</a:t>
                      </a:r>
                      <a:endParaRPr lang="en-GB" sz="1100" b="0" dirty="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extLst>
                  <a:ext uri="{0D108BD9-81ED-4DB2-BD59-A6C34878D82A}">
                    <a16:rowId xmlns:a16="http://schemas.microsoft.com/office/drawing/2014/main" val="10006"/>
                  </a:ext>
                </a:extLst>
              </a:tr>
              <a:tr h="527117">
                <a:tc>
                  <a:txBody>
                    <a:bodyPr/>
                    <a:lstStyle/>
                    <a:p>
                      <a:pPr algn="ctr"/>
                      <a:r>
                        <a:rPr lang="en-US" sz="1100" dirty="0" err="1">
                          <a:latin typeface="Segoe Print" panose="02000600000000000000" pitchFamily="2" charset="0"/>
                        </a:rPr>
                        <a:t>t</a:t>
                      </a:r>
                      <a:r>
                        <a:rPr lang="en-US" sz="1100" kern="1200" baseline="-25000" dirty="0" err="1">
                          <a:solidFill>
                            <a:schemeClr val="tx1"/>
                          </a:solidFill>
                          <a:latin typeface="Segoe Print" panose="02000600000000000000" pitchFamily="2" charset="0"/>
                          <a:ea typeface="+mn-ea"/>
                          <a:cs typeface="+mn-cs"/>
                        </a:rPr>
                        <a:t>|T</a:t>
                      </a:r>
                      <a:r>
                        <a:rPr lang="en-US" sz="1100" kern="1200" baseline="-25000" dirty="0">
                          <a:solidFill>
                            <a:schemeClr val="tx1"/>
                          </a:solidFill>
                          <a:latin typeface="Segoe Print" panose="02000600000000000000" pitchFamily="2" charset="0"/>
                          <a:ea typeface="+mn-ea"/>
                          <a:cs typeface="+mn-cs"/>
                        </a:rPr>
                        <a:t>|</a:t>
                      </a:r>
                      <a:endParaRPr lang="en-GB" sz="1100" kern="1200" baseline="-25000" dirty="0">
                        <a:solidFill>
                          <a:schemeClr val="tx1"/>
                        </a:solidFill>
                        <a:latin typeface="Segoe Print" panose="02000600000000000000" pitchFamily="2" charset="0"/>
                        <a:ea typeface="+mn-ea"/>
                        <a:cs typeface="+mn-cs"/>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a:solidFill>
                          <a:schemeClr val="bg1"/>
                        </a:solidFill>
                        <a:latin typeface="Segoe Print" panose="02000600000000000000" pitchFamily="2" charset="0"/>
                      </a:endParaRPr>
                    </a:p>
                  </a:txBody>
                  <a:tcPr anchor="ctr"/>
                </a:tc>
                <a:tc>
                  <a:txBody>
                    <a:bodyPr/>
                    <a:lstStyle/>
                    <a:p>
                      <a:pPr algn="ctr"/>
                      <a:endParaRPr lang="en-GB" sz="1100" b="0" dirty="0">
                        <a:solidFill>
                          <a:schemeClr val="bg1"/>
                        </a:solidFill>
                        <a:latin typeface="Segoe Print" panose="02000600000000000000" pitchFamily="2" charset="0"/>
                      </a:endParaRPr>
                    </a:p>
                  </a:txBody>
                  <a:tcPr anchor="ctr"/>
                </a:tc>
                <a:extLst>
                  <a:ext uri="{0D108BD9-81ED-4DB2-BD59-A6C34878D82A}">
                    <a16:rowId xmlns:a16="http://schemas.microsoft.com/office/drawing/2014/main" val="10007"/>
                  </a:ext>
                </a:extLst>
              </a:tr>
            </a:tbl>
          </a:graphicData>
        </a:graphic>
      </p:graphicFrame>
      <p:sp>
        <p:nvSpPr>
          <p:cNvPr id="6" name="Rounded Rectangle 11">
            <a:extLst>
              <a:ext uri="{FF2B5EF4-FFF2-40B4-BE49-F238E27FC236}">
                <a16:creationId xmlns:a16="http://schemas.microsoft.com/office/drawing/2014/main" id="{7EE29AA3-DC3A-4632-952C-2936A003B020}"/>
              </a:ext>
            </a:extLst>
          </p:cNvPr>
          <p:cNvSpPr/>
          <p:nvPr/>
        </p:nvSpPr>
        <p:spPr>
          <a:xfrm>
            <a:off x="7509501" y="4786204"/>
            <a:ext cx="3699641" cy="641131"/>
          </a:xfrm>
          <a:prstGeom prst="roundRect">
            <a:avLst/>
          </a:prstGeom>
          <a:noFill/>
          <a:ln w="28575">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3" name="Right Brace 12">
            <a:extLst>
              <a:ext uri="{FF2B5EF4-FFF2-40B4-BE49-F238E27FC236}">
                <a16:creationId xmlns:a16="http://schemas.microsoft.com/office/drawing/2014/main" id="{22B758EB-BC01-45E3-9D00-84A51F8DB560}"/>
              </a:ext>
            </a:extLst>
          </p:cNvPr>
          <p:cNvSpPr/>
          <p:nvPr/>
        </p:nvSpPr>
        <p:spPr>
          <a:xfrm rot="5400000">
            <a:off x="3481570" y="5116181"/>
            <a:ext cx="462456" cy="1686952"/>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TextBox 13">
            <a:extLst>
              <a:ext uri="{FF2B5EF4-FFF2-40B4-BE49-F238E27FC236}">
                <a16:creationId xmlns:a16="http://schemas.microsoft.com/office/drawing/2014/main" id="{6ADE19B0-E6F9-456B-8A5D-8375CA10EC33}"/>
              </a:ext>
            </a:extLst>
          </p:cNvPr>
          <p:cNvSpPr txBox="1"/>
          <p:nvPr/>
        </p:nvSpPr>
        <p:spPr>
          <a:xfrm flipH="1">
            <a:off x="2420024" y="6230585"/>
            <a:ext cx="2585547" cy="307777"/>
          </a:xfrm>
          <a:prstGeom prst="rect">
            <a:avLst/>
          </a:prstGeom>
          <a:noFill/>
        </p:spPr>
        <p:txBody>
          <a:bodyPr wrap="square" rtlCol="0">
            <a:spAutoFit/>
          </a:bodyPr>
          <a:lstStyle/>
          <a:p>
            <a:pPr algn="ctr"/>
            <a:r>
              <a:rPr lang="en-US" sz="1400" dirty="0">
                <a:latin typeface="Segoe Print" panose="02000600000000000000" pitchFamily="2" charset="0"/>
              </a:rPr>
              <a:t>cross-entropy error</a:t>
            </a:r>
            <a:endParaRPr lang="en-GB" sz="1400" dirty="0">
              <a:latin typeface="Segoe Print" panose="02000600000000000000" pitchFamily="2" charset="0"/>
            </a:endParaRPr>
          </a:p>
        </p:txBody>
      </p:sp>
      <p:sp>
        <p:nvSpPr>
          <p:cNvPr id="15" name="Oval 14">
            <a:extLst>
              <a:ext uri="{FF2B5EF4-FFF2-40B4-BE49-F238E27FC236}">
                <a16:creationId xmlns:a16="http://schemas.microsoft.com/office/drawing/2014/main" id="{34357EF2-458F-4ED4-BAAB-FDEB7420D72E}"/>
              </a:ext>
            </a:extLst>
          </p:cNvPr>
          <p:cNvSpPr/>
          <p:nvPr/>
        </p:nvSpPr>
        <p:spPr>
          <a:xfrm>
            <a:off x="3773213" y="5365241"/>
            <a:ext cx="672703" cy="442016"/>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6" name="Oval 15">
            <a:extLst>
              <a:ext uri="{FF2B5EF4-FFF2-40B4-BE49-F238E27FC236}">
                <a16:creationId xmlns:a16="http://schemas.microsoft.com/office/drawing/2014/main" id="{ACF20A33-3D8F-4582-9EEE-D90BC70C0C6E}"/>
              </a:ext>
            </a:extLst>
          </p:cNvPr>
          <p:cNvSpPr/>
          <p:nvPr/>
        </p:nvSpPr>
        <p:spPr>
          <a:xfrm>
            <a:off x="3079441" y="5383140"/>
            <a:ext cx="672751" cy="391047"/>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17" name="TextBox 16">
            <a:extLst>
              <a:ext uri="{FF2B5EF4-FFF2-40B4-BE49-F238E27FC236}">
                <a16:creationId xmlns:a16="http://schemas.microsoft.com/office/drawing/2014/main" id="{78829E95-5F09-4A9C-A27E-AF62E9C6E511}"/>
              </a:ext>
            </a:extLst>
          </p:cNvPr>
          <p:cNvSpPr txBox="1"/>
          <p:nvPr/>
        </p:nvSpPr>
        <p:spPr>
          <a:xfrm>
            <a:off x="399392" y="6028650"/>
            <a:ext cx="211787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actual co-occurrence probability</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sp>
        <p:nvSpPr>
          <p:cNvPr id="18" name="TextBox 17">
            <a:extLst>
              <a:ext uri="{FF2B5EF4-FFF2-40B4-BE49-F238E27FC236}">
                <a16:creationId xmlns:a16="http://schemas.microsoft.com/office/drawing/2014/main" id="{93BE874B-2F7E-465D-AD42-04113D3C8E5F}"/>
              </a:ext>
            </a:extLst>
          </p:cNvPr>
          <p:cNvSpPr txBox="1"/>
          <p:nvPr/>
        </p:nvSpPr>
        <p:spPr>
          <a:xfrm>
            <a:off x="4588956" y="5974128"/>
            <a:ext cx="2500877" cy="523220"/>
          </a:xfrm>
          <a:prstGeom prst="rect">
            <a:avLst/>
          </a:prstGeom>
          <a:noFill/>
        </p:spPr>
        <p:txBody>
          <a:bodyPr wrap="square" rtlCol="0">
            <a:spAutoFit/>
          </a:bodyPr>
          <a:lstStyle/>
          <a:p>
            <a:pPr lvl="0" algn="ctr" defTabSz="914400">
              <a:defRPr/>
            </a:pPr>
            <a:r>
              <a:rPr lang="en-US" sz="1400" kern="0" dirty="0">
                <a:solidFill>
                  <a:sysClr val="windowText" lastClr="000000"/>
                </a:solidFill>
                <a:latin typeface="Segoe Print" panose="02000600000000000000" pitchFamily="2" charset="0"/>
              </a:rPr>
              <a:t>predicted co-occurrence </a:t>
            </a: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probability</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cxnSp>
        <p:nvCxnSpPr>
          <p:cNvPr id="19" name="Curved Connector 29">
            <a:extLst>
              <a:ext uri="{FF2B5EF4-FFF2-40B4-BE49-F238E27FC236}">
                <a16:creationId xmlns:a16="http://schemas.microsoft.com/office/drawing/2014/main" id="{7C2CC5A4-04E6-4B06-9BBA-0CEE8BAFC900}"/>
              </a:ext>
            </a:extLst>
          </p:cNvPr>
          <p:cNvCxnSpPr>
            <a:cxnSpLocks/>
            <a:stCxn id="18" idx="0"/>
            <a:endCxn id="15" idx="6"/>
          </p:cNvCxnSpPr>
          <p:nvPr/>
        </p:nvCxnSpPr>
        <p:spPr>
          <a:xfrm rot="16200000" flipV="1">
            <a:off x="4948717" y="5083449"/>
            <a:ext cx="387879" cy="1393479"/>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urved Connector 31">
            <a:extLst>
              <a:ext uri="{FF2B5EF4-FFF2-40B4-BE49-F238E27FC236}">
                <a16:creationId xmlns:a16="http://schemas.microsoft.com/office/drawing/2014/main" id="{2AD54015-11ED-4D69-BC56-51AC8373AC69}"/>
              </a:ext>
            </a:extLst>
          </p:cNvPr>
          <p:cNvCxnSpPr>
            <a:cxnSpLocks/>
            <a:stCxn id="17" idx="0"/>
            <a:endCxn id="16" idx="3"/>
          </p:cNvCxnSpPr>
          <p:nvPr/>
        </p:nvCxnSpPr>
        <p:spPr>
          <a:xfrm rot="5400000" flipH="1" flipV="1">
            <a:off x="2162281" y="5012968"/>
            <a:ext cx="311731" cy="1719634"/>
          </a:xfrm>
          <a:prstGeom prst="curvedConnector3">
            <a:avLst>
              <a:gd name="adj1" fmla="val 5000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33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7"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F93ABD6-BF8F-4E98-9E42-46D6B422E1C7}"/>
              </a:ext>
            </a:extLst>
          </p:cNvPr>
          <p:cNvSpPr>
            <a:spLocks noGrp="1"/>
          </p:cNvSpPr>
          <p:nvPr>
            <p:ph type="title"/>
          </p:nvPr>
        </p:nvSpPr>
        <p:spPr>
          <a:xfrm>
            <a:off x="1141413" y="618518"/>
            <a:ext cx="9905998" cy="1063137"/>
          </a:xfrm>
        </p:spPr>
        <p:txBody>
          <a:bodyPr>
            <a:normAutofit/>
          </a:bodyPr>
          <a:lstStyle/>
          <a:p>
            <a:r>
              <a:rPr lang="en-US" sz="4000" dirty="0"/>
              <a:t>GloVe</a:t>
            </a:r>
            <a:endParaRPr lang="en-GB" sz="4000"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2D1CD77-AB25-44B5-A2B1-9BA556948A6A}"/>
                  </a:ext>
                </a:extLst>
              </p:cNvPr>
              <p:cNvSpPr>
                <a:spLocks noGrp="1"/>
              </p:cNvSpPr>
              <p:nvPr>
                <p:ph type="body" sz="half" idx="2"/>
              </p:nvPr>
            </p:nvSpPr>
            <p:spPr>
              <a:xfrm>
                <a:off x="1141413" y="1919022"/>
                <a:ext cx="3856037" cy="1355562"/>
              </a:xfrm>
            </p:spPr>
            <p:txBody>
              <a:bodyPr>
                <a:normAutofit/>
              </a:bodyPr>
              <a:lstStyle/>
              <a:p>
                <a:r>
                  <a:rPr lang="en-GB" sz="2000" dirty="0"/>
                  <a:t>Replace the cross-entropy error with a squared-error and apply a saturation function f(…) over </a:t>
                </a:r>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oMath>
                </a14:m>
                <a:endParaRPr lang="en-GB" sz="2000" dirty="0"/>
              </a:p>
            </p:txBody>
          </p:sp>
        </mc:Choice>
        <mc:Fallback xmlns="">
          <p:sp>
            <p:nvSpPr>
              <p:cNvPr id="4" name="Text Placeholder 3">
                <a:extLst>
                  <a:ext uri="{FF2B5EF4-FFF2-40B4-BE49-F238E27FC236}">
                    <a16:creationId xmlns:a16="http://schemas.microsoft.com/office/drawing/2014/main" id="{E2D1CD77-AB25-44B5-A2B1-9BA556948A6A}"/>
                  </a:ext>
                </a:extLst>
              </p:cNvPr>
              <p:cNvSpPr>
                <a:spLocks noGrp="1" noRot="1" noChangeAspect="1" noMove="1" noResize="1" noEditPoints="1" noAdjustHandles="1" noChangeArrowheads="1" noChangeShapeType="1" noTextEdit="1"/>
              </p:cNvSpPr>
              <p:nvPr>
                <p:ph type="body" sz="half" idx="2"/>
              </p:nvPr>
            </p:nvSpPr>
            <p:spPr>
              <a:xfrm>
                <a:off x="1141413" y="1919022"/>
                <a:ext cx="3856037" cy="1355562"/>
              </a:xfrm>
              <a:blipFill>
                <a:blip r:embed="rId2"/>
                <a:stretch>
                  <a:fillRect l="-1580" t="-450" r="-948"/>
                </a:stretch>
              </a:blipFill>
            </p:spPr>
            <p:txBody>
              <a:bodyPr/>
              <a:lstStyle/>
              <a:p>
                <a:r>
                  <a:rPr lang="en-GB">
                    <a:noFill/>
                  </a:rPr>
                  <a:t> </a:t>
                </a:r>
              </a:p>
            </p:txBody>
          </p:sp>
        </mc:Fallback>
      </mc:AlternateContent>
      <p:sp>
        <p:nvSpPr>
          <p:cNvPr id="19" name="Rectangle 18">
            <a:extLst>
              <a:ext uri="{FF2B5EF4-FFF2-40B4-BE49-F238E27FC236}">
                <a16:creationId xmlns:a16="http://schemas.microsoft.com/office/drawing/2014/main" id="{E59BEF19-C2AD-4E81-8AD3-8C531A0AA945}"/>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dirty="0"/>
              <a:t>Jeffrey Pennington, Richard Socher, and Christopher D Manning. </a:t>
            </a:r>
            <a:r>
              <a:rPr lang="en-GB" sz="1200" dirty="0">
                <a:hlinkClick r:id="rId3"/>
              </a:rPr>
              <a:t>Glove: Global vectors for word representation</a:t>
            </a:r>
            <a:r>
              <a:rPr lang="en-GB" sz="1200" dirty="0"/>
              <a:t>. In EMNLP, 2014.</a:t>
            </a:r>
            <a:endParaRPr kumimoji="0" lang="en-GB" sz="1200" b="0" i="0" u="none" strike="noStrike" kern="0" cap="none" spc="0" normalizeH="0" baseline="0" noProof="0" dirty="0">
              <a:ln>
                <a:noFill/>
              </a:ln>
              <a:solidFill>
                <a:prstClr val="black"/>
              </a:solidFill>
              <a:effectLst/>
              <a:uLnTx/>
              <a:uFillTx/>
            </a:endParaRPr>
          </a:p>
        </p:txBody>
      </p:sp>
      <p:pic>
        <p:nvPicPr>
          <p:cNvPr id="2" name="Picture 1">
            <a:extLst>
              <a:ext uri="{FF2B5EF4-FFF2-40B4-BE49-F238E27FC236}">
                <a16:creationId xmlns:a16="http://schemas.microsoft.com/office/drawing/2014/main" id="{3F44E035-2289-4B98-969C-93DCC762C0DA}"/>
              </a:ext>
            </a:extLst>
          </p:cNvPr>
          <p:cNvPicPr>
            <a:picLocks noChangeAspect="1"/>
          </p:cNvPicPr>
          <p:nvPr/>
        </p:nvPicPr>
        <p:blipFill>
          <a:blip r:embed="rId4"/>
          <a:stretch>
            <a:fillRect/>
          </a:stretch>
        </p:blipFill>
        <p:spPr>
          <a:xfrm>
            <a:off x="7795838" y="1033121"/>
            <a:ext cx="4026776" cy="2416065"/>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9570212-E326-4CE4-B686-6BA816B93B05}"/>
                  </a:ext>
                </a:extLst>
              </p:cNvPr>
              <p:cNvSpPr txBox="1"/>
              <p:nvPr/>
            </p:nvSpPr>
            <p:spPr>
              <a:xfrm>
                <a:off x="2600335" y="4052402"/>
                <a:ext cx="5120825" cy="912558"/>
              </a:xfrm>
              <a:prstGeom prst="rect">
                <a:avLst/>
              </a:prstGeom>
              <a:noFill/>
            </p:spPr>
            <p:txBody>
              <a:bodyPr wrap="none" lIns="0" tIns="0" rIns="0" bIns="0" rtlCol="0">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kumimoji="0" lang="en-GB"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GB"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ℒ</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𝐺𝑙𝑜𝑉𝑒</m:t>
                          </m:r>
                        </m:sub>
                      </m:s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nary>
                        <m:naryPr>
                          <m:chr m:val="∑"/>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𝑖</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=1</m:t>
                          </m:r>
                        </m:sub>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𝑇</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up>
                        <m:e>
                          <m:nary>
                            <m:naryPr>
                              <m:chr m:val="∑"/>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rPr>
                              </m:ctrlPr>
                            </m:naryPr>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𝑗</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b>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𝑇</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sup>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𝑓</m:t>
                              </m:r>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b>
                                    <m:sSubPr>
                                      <m:ctrlP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𝑥</m:t>
                                      </m:r>
                                    </m:e>
                                    <m:sub>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𝑖</m:t>
                                      </m:r>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𝑗</m:t>
                                      </m:r>
                                    </m:sub>
                                  </m:sSub>
                                </m:e>
                              </m:d>
                              <m:sSup>
                                <m:sSup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p>
                                        <m:sSup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sSub>
                                            <m:sSub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𝑙𝑜𝑔</m:t>
                                              </m:r>
                                              <m:d>
                                                <m:d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dPr>
                                                <m:e>
                                                  <m:sSub>
                                                    <m:sSubPr>
                                                      <m:ctrlPr>
                                                        <a:rPr lang="en-US" sz="2000" i="1" kern="0">
                                                          <a:solidFill>
                                                            <a:sysClr val="windowText" lastClr="000000"/>
                                                          </a:solidFill>
                                                          <a:latin typeface="Cambria Math" panose="02040503050406030204" pitchFamily="18" charset="0"/>
                                                          <a:ea typeface="Cambria Math" panose="02040503050406030204" pitchFamily="18" charset="0"/>
                                                        </a:rPr>
                                                      </m:ctrlPr>
                                                    </m:sSubPr>
                                                    <m:e>
                                                      <m:r>
                                                        <a:rPr lang="en-US" sz="2000" i="1" kern="0">
                                                          <a:solidFill>
                                                            <a:sysClr val="windowText" lastClr="000000"/>
                                                          </a:solidFill>
                                                          <a:latin typeface="Cambria Math" panose="02040503050406030204" pitchFamily="18" charset="0"/>
                                                          <a:ea typeface="Cambria Math" panose="02040503050406030204" pitchFamily="18" charset="0"/>
                                                        </a:rPr>
                                                        <m:t>𝑥</m:t>
                                                      </m:r>
                                                    </m:e>
                                                    <m:sub>
                                                      <m:r>
                                                        <a:rPr lang="en-US" sz="2000" i="1" kern="0">
                                                          <a:solidFill>
                                                            <a:sysClr val="windowText" lastClr="000000"/>
                                                          </a:solidFill>
                                                          <a:latin typeface="Cambria Math" panose="02040503050406030204" pitchFamily="18" charset="0"/>
                                                          <a:ea typeface="Cambria Math" panose="02040503050406030204" pitchFamily="18" charset="0"/>
                                                        </a:rPr>
                                                        <m:t>𝑖</m:t>
                                                      </m:r>
                                                      <m:r>
                                                        <a:rPr lang="en-US" sz="2000" i="1" kern="0">
                                                          <a:solidFill>
                                                            <a:sysClr val="windowText" lastClr="000000"/>
                                                          </a:solidFill>
                                                          <a:latin typeface="Cambria Math" panose="02040503050406030204" pitchFamily="18" charset="0"/>
                                                          <a:ea typeface="Cambria Math" panose="02040503050406030204" pitchFamily="18" charset="0"/>
                                                        </a:rPr>
                                                        <m:t>, </m:t>
                                                      </m:r>
                                                      <m:r>
                                                        <a:rPr lang="en-US" sz="2000" i="1" kern="0">
                                                          <a:solidFill>
                                                            <a:sysClr val="windowText" lastClr="000000"/>
                                                          </a:solidFill>
                                                          <a:latin typeface="Cambria Math" panose="02040503050406030204" pitchFamily="18" charset="0"/>
                                                          <a:ea typeface="Cambria Math" panose="02040503050406030204" pitchFamily="18" charset="0"/>
                                                        </a:rPr>
                                                        <m:t>𝑗</m:t>
                                                      </m:r>
                                                    </m:sub>
                                                  </m:sSub>
                                                </m:e>
                                              </m:d>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𝑤</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𝑖</m:t>
                                              </m:r>
                                            </m:sub>
                                          </m:sSub>
                                        </m:e>
                                        <m:sup>
                                          <m:r>
                                            <a:rPr kumimoji="0" lang="en-US" sz="2000"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m:t>
                                          </m:r>
                                        </m:sup>
                                      </m:sSup>
                                      <m:sSub>
                                        <m:sSubPr>
                                          <m:ctrlP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sSubPr>
                                        <m:e>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𝑤</m:t>
                                          </m:r>
                                        </m:e>
                                        <m:sub>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𝑗</m:t>
                                          </m:r>
                                        </m:sub>
                                      </m:sSub>
                                    </m:e>
                                  </m:d>
                                </m:e>
                                <m:sup>
                                  <m:r>
                                    <a:rPr kumimoji="0" lang="en-US" sz="2000"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2</m:t>
                                  </m:r>
                                </m:sup>
                              </m:sSup>
                            </m:e>
                          </m:nary>
                        </m:e>
                      </m:nary>
                    </m:oMath>
                  </m:oMathPara>
                </a14:m>
                <a:endParaRPr kumimoji="0" lang="en-GB" sz="2000" b="0" i="0" u="none" strike="noStrike" kern="0" cap="none" spc="0" normalizeH="0" baseline="0" noProof="0" dirty="0">
                  <a:ln>
                    <a:noFill/>
                  </a:ln>
                  <a:solidFill>
                    <a:sysClr val="windowText" lastClr="000000"/>
                  </a:solidFill>
                  <a:effectLst/>
                  <a:uLnTx/>
                  <a:uFillTx/>
                </a:endParaRPr>
              </a:p>
            </p:txBody>
          </p:sp>
        </mc:Choice>
        <mc:Fallback xmlns="">
          <p:sp>
            <p:nvSpPr>
              <p:cNvPr id="21" name="TextBox 20">
                <a:extLst>
                  <a:ext uri="{FF2B5EF4-FFF2-40B4-BE49-F238E27FC236}">
                    <a16:creationId xmlns:a16="http://schemas.microsoft.com/office/drawing/2014/main" id="{F9570212-E326-4CE4-B686-6BA816B93B05}"/>
                  </a:ext>
                </a:extLst>
              </p:cNvPr>
              <p:cNvSpPr txBox="1">
                <a:spLocks noRot="1" noChangeAspect="1" noMove="1" noResize="1" noEditPoints="1" noAdjustHandles="1" noChangeArrowheads="1" noChangeShapeType="1" noTextEdit="1"/>
              </p:cNvSpPr>
              <p:nvPr/>
            </p:nvSpPr>
            <p:spPr>
              <a:xfrm>
                <a:off x="2600335" y="4052402"/>
                <a:ext cx="5120825" cy="912558"/>
              </a:xfrm>
              <a:prstGeom prst="rect">
                <a:avLst/>
              </a:prstGeom>
              <a:blipFill>
                <a:blip r:embed="rId5"/>
                <a:stretch>
                  <a:fillRect/>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3FD515BC-3B93-404D-B1CE-C06C47109D55}"/>
              </a:ext>
            </a:extLst>
          </p:cNvPr>
          <p:cNvSpPr txBox="1"/>
          <p:nvPr/>
        </p:nvSpPr>
        <p:spPr>
          <a:xfrm>
            <a:off x="5772521" y="4985312"/>
            <a:ext cx="1459054" cy="307777"/>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squared error</a:t>
            </a:r>
            <a:endParaRPr lang="en-GB" sz="1400" b="0" dirty="0">
              <a:latin typeface="Segoe Print" panose="02000600000000000000" pitchFamily="2" charset="0"/>
            </a:endParaRPr>
          </a:p>
        </p:txBody>
      </p:sp>
      <p:sp>
        <p:nvSpPr>
          <p:cNvPr id="24" name="Oval 23">
            <a:extLst>
              <a:ext uri="{FF2B5EF4-FFF2-40B4-BE49-F238E27FC236}">
                <a16:creationId xmlns:a16="http://schemas.microsoft.com/office/drawing/2014/main" id="{A8E99856-7750-475A-9A54-EC1EC91AF9F9}"/>
              </a:ext>
            </a:extLst>
          </p:cNvPr>
          <p:cNvSpPr/>
          <p:nvPr/>
        </p:nvSpPr>
        <p:spPr>
          <a:xfrm>
            <a:off x="6777980" y="4305478"/>
            <a:ext cx="691483" cy="463959"/>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Oval 24">
            <a:extLst>
              <a:ext uri="{FF2B5EF4-FFF2-40B4-BE49-F238E27FC236}">
                <a16:creationId xmlns:a16="http://schemas.microsoft.com/office/drawing/2014/main" id="{9B3A1BB9-9856-49D3-8E99-78C4FCED2783}"/>
              </a:ext>
            </a:extLst>
          </p:cNvPr>
          <p:cNvSpPr/>
          <p:nvPr/>
        </p:nvSpPr>
        <p:spPr>
          <a:xfrm>
            <a:off x="5512590" y="4305478"/>
            <a:ext cx="1042877" cy="463959"/>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TextBox 26">
            <a:extLst>
              <a:ext uri="{FF2B5EF4-FFF2-40B4-BE49-F238E27FC236}">
                <a16:creationId xmlns:a16="http://schemas.microsoft.com/office/drawing/2014/main" id="{194056E2-DE83-4C4B-94A6-0315A91F334E}"/>
              </a:ext>
            </a:extLst>
          </p:cNvPr>
          <p:cNvSpPr txBox="1"/>
          <p:nvPr/>
        </p:nvSpPr>
        <p:spPr>
          <a:xfrm>
            <a:off x="7795838" y="5211683"/>
            <a:ext cx="2414962" cy="523220"/>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predicted co-occurrence probability</a:t>
            </a:r>
            <a:endParaRPr lang="en-GB" sz="1400" b="0" dirty="0">
              <a:latin typeface="Segoe Print" panose="02000600000000000000" pitchFamily="2" charset="0"/>
            </a:endParaRPr>
          </a:p>
        </p:txBody>
      </p:sp>
      <p:cxnSp>
        <p:nvCxnSpPr>
          <p:cNvPr id="28" name="Curved Connector 16">
            <a:extLst>
              <a:ext uri="{FF2B5EF4-FFF2-40B4-BE49-F238E27FC236}">
                <a16:creationId xmlns:a16="http://schemas.microsoft.com/office/drawing/2014/main" id="{E991DA2F-3440-4254-8F56-5FA3B33B7555}"/>
              </a:ext>
            </a:extLst>
          </p:cNvPr>
          <p:cNvCxnSpPr>
            <a:cxnSpLocks/>
            <a:stCxn id="27" idx="0"/>
            <a:endCxn id="24" idx="6"/>
          </p:cNvCxnSpPr>
          <p:nvPr/>
        </p:nvCxnSpPr>
        <p:spPr>
          <a:xfrm rot="16200000" flipV="1">
            <a:off x="7899279" y="4107643"/>
            <a:ext cx="674225" cy="1533856"/>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7">
            <a:extLst>
              <a:ext uri="{FF2B5EF4-FFF2-40B4-BE49-F238E27FC236}">
                <a16:creationId xmlns:a16="http://schemas.microsoft.com/office/drawing/2014/main" id="{CE5DE119-D9D5-47F3-BBAC-5CB26B1F6780}"/>
              </a:ext>
            </a:extLst>
          </p:cNvPr>
          <p:cNvCxnSpPr>
            <a:cxnSpLocks/>
            <a:stCxn id="35" idx="0"/>
            <a:endCxn id="25" idx="4"/>
          </p:cNvCxnSpPr>
          <p:nvPr/>
        </p:nvCxnSpPr>
        <p:spPr>
          <a:xfrm rot="5400000" flipH="1" flipV="1">
            <a:off x="4266139" y="3579895"/>
            <a:ext cx="578348" cy="2957432"/>
          </a:xfrm>
          <a:prstGeom prst="curvedConnector3">
            <a:avLst>
              <a:gd name="adj1" fmla="val 50000"/>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C45123-32D5-456D-BC0A-F5619CDEB07D}"/>
              </a:ext>
            </a:extLst>
          </p:cNvPr>
          <p:cNvSpPr/>
          <p:nvPr/>
        </p:nvSpPr>
        <p:spPr>
          <a:xfrm>
            <a:off x="4608425" y="4345235"/>
            <a:ext cx="796218" cy="391047"/>
          </a:xfrm>
          <a:prstGeom prst="ellipse">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1" name="TextBox 30">
            <a:extLst>
              <a:ext uri="{FF2B5EF4-FFF2-40B4-BE49-F238E27FC236}">
                <a16:creationId xmlns:a16="http://schemas.microsoft.com/office/drawing/2014/main" id="{602C7F1E-DA32-4B51-B9A7-EF12614450B1}"/>
              </a:ext>
            </a:extLst>
          </p:cNvPr>
          <p:cNvSpPr txBox="1"/>
          <p:nvPr/>
        </p:nvSpPr>
        <p:spPr>
          <a:xfrm>
            <a:off x="2184477" y="3405114"/>
            <a:ext cx="2144443" cy="30777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noFill/>
                </a:ln>
                <a:solidFill>
                  <a:sysClr val="windowText" lastClr="000000"/>
                </a:solidFill>
                <a:effectLst/>
                <a:uLnTx/>
                <a:uFillTx/>
                <a:latin typeface="Segoe Print" panose="02000600000000000000" pitchFamily="2" charset="0"/>
              </a:rPr>
              <a:t>saturation function</a:t>
            </a:r>
            <a:endParaRPr kumimoji="0" lang="en-GB" sz="1400" i="0" u="none" strike="noStrike" kern="0" cap="none" spc="0" normalizeH="0" baseline="0" noProof="0" dirty="0">
              <a:ln>
                <a:noFill/>
              </a:ln>
              <a:solidFill>
                <a:sysClr val="windowText" lastClr="000000"/>
              </a:solidFill>
              <a:effectLst/>
              <a:uLnTx/>
              <a:uFillTx/>
              <a:latin typeface="Segoe Print" panose="02000600000000000000" pitchFamily="2" charset="0"/>
            </a:endParaRPr>
          </a:p>
        </p:txBody>
      </p:sp>
      <p:cxnSp>
        <p:nvCxnSpPr>
          <p:cNvPr id="32" name="Curved Connector 31">
            <a:extLst>
              <a:ext uri="{FF2B5EF4-FFF2-40B4-BE49-F238E27FC236}">
                <a16:creationId xmlns:a16="http://schemas.microsoft.com/office/drawing/2014/main" id="{8D8704E4-42BD-40B3-9A78-9666532838FC}"/>
              </a:ext>
            </a:extLst>
          </p:cNvPr>
          <p:cNvCxnSpPr>
            <a:cxnSpLocks/>
            <a:stCxn id="31" idx="3"/>
            <a:endCxn id="30" idx="0"/>
          </p:cNvCxnSpPr>
          <p:nvPr/>
        </p:nvCxnSpPr>
        <p:spPr>
          <a:xfrm>
            <a:off x="4328920" y="3559003"/>
            <a:ext cx="677614" cy="786232"/>
          </a:xfrm>
          <a:prstGeom prst="curvedConnector2">
            <a:avLst/>
          </a:prstGeom>
          <a:ln w="1905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8C2BA54B-78D3-41A4-81D6-2E04C8E12F0B}"/>
              </a:ext>
            </a:extLst>
          </p:cNvPr>
          <p:cNvSpPr/>
          <p:nvPr/>
        </p:nvSpPr>
        <p:spPr>
          <a:xfrm rot="5400000">
            <a:off x="6368997" y="3754229"/>
            <a:ext cx="266103" cy="2126695"/>
          </a:xfrm>
          <a:prstGeom prst="rightBrac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34">
            <a:extLst>
              <a:ext uri="{FF2B5EF4-FFF2-40B4-BE49-F238E27FC236}">
                <a16:creationId xmlns:a16="http://schemas.microsoft.com/office/drawing/2014/main" id="{98AEF2AE-7D92-4585-A8B8-D725F6166A79}"/>
              </a:ext>
            </a:extLst>
          </p:cNvPr>
          <p:cNvSpPr txBox="1"/>
          <p:nvPr/>
        </p:nvSpPr>
        <p:spPr>
          <a:xfrm>
            <a:off x="2027247" y="5347785"/>
            <a:ext cx="2098700" cy="523220"/>
          </a:xfrm>
          <a:prstGeom prst="rect">
            <a:avLst/>
          </a:prstGeom>
          <a:noFill/>
        </p:spPr>
        <p:txBody>
          <a:bodyPr wrap="square" rtlCol="0">
            <a:spAutoFit/>
          </a:bodyPr>
          <a:lstStyle>
            <a:defPPr>
              <a:defRPr lang="en-US"/>
            </a:defPPr>
            <a:lvl1pPr marR="0" lvl="0" indent="0" algn="r" defTabSz="914400" fontAlgn="auto">
              <a:lnSpc>
                <a:spcPct val="100000"/>
              </a:lnSpc>
              <a:spcBef>
                <a:spcPts val="0"/>
              </a:spcBef>
              <a:spcAft>
                <a:spcPts val="0"/>
              </a:spcAft>
              <a:buClrTx/>
              <a:buSzTx/>
              <a:buFontTx/>
              <a:buNone/>
              <a:tabLst/>
              <a:defRPr kumimoji="0" b="1" i="0" u="none" strike="noStrike" kern="0" cap="none" spc="0" normalizeH="0" baseline="0">
                <a:ln>
                  <a:noFill/>
                </a:ln>
                <a:solidFill>
                  <a:sysClr val="windowText" lastClr="000000"/>
                </a:solidFill>
                <a:effectLst/>
                <a:uLnTx/>
                <a:uFillTx/>
                <a:latin typeface="Bradley Hand ITC" panose="03070402050302030203" pitchFamily="66" charset="0"/>
              </a:defRPr>
            </a:lvl1pPr>
          </a:lstStyle>
          <a:p>
            <a:pPr algn="ctr"/>
            <a:r>
              <a:rPr lang="en-US" sz="1400" b="0" dirty="0">
                <a:latin typeface="Segoe Print" panose="02000600000000000000" pitchFamily="2" charset="0"/>
              </a:rPr>
              <a:t>actual co-occurrence probability`</a:t>
            </a:r>
            <a:endParaRPr lang="en-GB" sz="1400" b="0" dirty="0">
              <a:latin typeface="Segoe Print" panose="02000600000000000000" pitchFamily="2" charset="0"/>
            </a:endParaRPr>
          </a:p>
        </p:txBody>
      </p:sp>
    </p:spTree>
    <p:extLst>
      <p:ext uri="{BB962C8B-B14F-4D97-AF65-F5344CB8AC3E}">
        <p14:creationId xmlns:p14="http://schemas.microsoft.com/office/powerpoint/2010/main" val="174005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5" grpId="0" animBg="1"/>
      <p:bldP spid="27" grpId="0"/>
      <p:bldP spid="30" grpId="0" animBg="1"/>
      <p:bldP spid="31" grpId="0"/>
      <p:bldP spid="34" grpId="0" animBg="1"/>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4611-5FE0-4A50-90C7-DAC0932043A8}"/>
              </a:ext>
            </a:extLst>
          </p:cNvPr>
          <p:cNvSpPr>
            <a:spLocks noGrp="1"/>
          </p:cNvSpPr>
          <p:nvPr>
            <p:ph type="title"/>
          </p:nvPr>
        </p:nvSpPr>
        <p:spPr/>
        <p:txBody>
          <a:bodyPr>
            <a:normAutofit/>
          </a:bodyPr>
          <a:lstStyle/>
          <a:p>
            <a:r>
              <a:rPr lang="en-US" sz="3600" dirty="0"/>
              <a:t>Paragraph2vec</a:t>
            </a:r>
            <a:endParaRPr lang="en-GB" sz="3600" dirty="0"/>
          </a:p>
        </p:txBody>
      </p:sp>
      <p:pic>
        <p:nvPicPr>
          <p:cNvPr id="9" name="Content Placeholder 8">
            <a:extLst>
              <a:ext uri="{FF2B5EF4-FFF2-40B4-BE49-F238E27FC236}">
                <a16:creationId xmlns:a16="http://schemas.microsoft.com/office/drawing/2014/main" id="{36ACE685-D57A-4380-AC1A-04D5C68EAC55}"/>
              </a:ext>
            </a:extLst>
          </p:cNvPr>
          <p:cNvPicPr>
            <a:picLocks noGrp="1" noChangeAspect="1"/>
          </p:cNvPicPr>
          <p:nvPr>
            <p:ph idx="1"/>
          </p:nvPr>
        </p:nvPicPr>
        <p:blipFill>
          <a:blip r:embed="rId2"/>
          <a:stretch>
            <a:fillRect/>
          </a:stretch>
        </p:blipFill>
        <p:spPr>
          <a:xfrm>
            <a:off x="5579235" y="987425"/>
            <a:ext cx="5380106" cy="4873625"/>
          </a:xfrm>
          <a:prstGeom prst="rect">
            <a:avLst/>
          </a:prstGeom>
        </p:spPr>
      </p:pic>
      <p:sp>
        <p:nvSpPr>
          <p:cNvPr id="8" name="Text Placeholder 7">
            <a:extLst>
              <a:ext uri="{FF2B5EF4-FFF2-40B4-BE49-F238E27FC236}">
                <a16:creationId xmlns:a16="http://schemas.microsoft.com/office/drawing/2014/main" id="{E9EED885-30D6-42CF-B7FA-9A65543C638E}"/>
              </a:ext>
            </a:extLst>
          </p:cNvPr>
          <p:cNvSpPr>
            <a:spLocks noGrp="1"/>
          </p:cNvSpPr>
          <p:nvPr>
            <p:ph type="body" sz="half" idx="2"/>
          </p:nvPr>
        </p:nvSpPr>
        <p:spPr>
          <a:xfrm>
            <a:off x="1146705" y="2694754"/>
            <a:ext cx="3856037" cy="3096445"/>
          </a:xfrm>
        </p:spPr>
        <p:txBody>
          <a:bodyPr anchor="ctr">
            <a:normAutofit/>
          </a:bodyPr>
          <a:lstStyle/>
          <a:p>
            <a:r>
              <a:rPr lang="en-US" sz="2000" dirty="0"/>
              <a:t>W2v style model where context is document, not neighboring term</a:t>
            </a:r>
            <a:endParaRPr lang="en-GB" sz="2000" dirty="0"/>
          </a:p>
        </p:txBody>
      </p:sp>
      <p:sp>
        <p:nvSpPr>
          <p:cNvPr id="10" name="Rectangle 9">
            <a:extLst>
              <a:ext uri="{FF2B5EF4-FFF2-40B4-BE49-F238E27FC236}">
                <a16:creationId xmlns:a16="http://schemas.microsoft.com/office/drawing/2014/main" id="{F8A9C82A-99AC-4393-B5D7-003565AB2459}"/>
              </a:ext>
            </a:extLst>
          </p:cNvPr>
          <p:cNvSpPr/>
          <p:nvPr/>
        </p:nvSpPr>
        <p:spPr>
          <a:xfrm>
            <a:off x="482162" y="6525150"/>
            <a:ext cx="11227676" cy="276999"/>
          </a:xfrm>
          <a:prstGeom prst="rect">
            <a:avLst/>
          </a:prstGeom>
        </p:spPr>
        <p:txBody>
          <a:bodyPr wrap="square">
            <a:spAutoFit/>
          </a:bodyPr>
          <a:lstStyle/>
          <a:p>
            <a:pPr lvl="0" algn="ctr" defTabSz="914400">
              <a:defRPr/>
            </a:pPr>
            <a:r>
              <a:rPr lang="en-GB" sz="1200" dirty="0"/>
              <a:t>Quoc V Le and Tomas Mikolov. </a:t>
            </a:r>
            <a:r>
              <a:rPr lang="en-GB" sz="1200" dirty="0">
                <a:hlinkClick r:id="rId3"/>
              </a:rPr>
              <a:t>Distributed representations of sentences and documents</a:t>
            </a:r>
            <a:r>
              <a:rPr lang="en-GB" sz="1200" dirty="0"/>
              <a:t>. In ICML, 2014.</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39899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655756-198C-4CBB-A44D-EF0158830BF9}"/>
              </a:ext>
            </a:extLst>
          </p:cNvPr>
          <p:cNvSpPr>
            <a:spLocks noGrp="1"/>
          </p:cNvSpPr>
          <p:nvPr>
            <p:ph type="title"/>
          </p:nvPr>
        </p:nvSpPr>
        <p:spPr>
          <a:xfrm>
            <a:off x="838200" y="738940"/>
            <a:ext cx="10515600" cy="1325563"/>
          </a:xfrm>
        </p:spPr>
        <p:txBody>
          <a:bodyPr/>
          <a:lstStyle/>
          <a:p>
            <a:r>
              <a:rPr lang="en-US" dirty="0"/>
              <a:t>Recap: How to learn term embeddings?</a:t>
            </a:r>
            <a:endParaRPr lang="en-GB" dirty="0"/>
          </a:p>
        </p:txBody>
      </p:sp>
      <p:sp>
        <p:nvSpPr>
          <p:cNvPr id="6" name="Content Placeholder 5">
            <a:extLst>
              <a:ext uri="{FF2B5EF4-FFF2-40B4-BE49-F238E27FC236}">
                <a16:creationId xmlns:a16="http://schemas.microsoft.com/office/drawing/2014/main" id="{9996CDB9-0673-4583-8836-33BDE2E5A109}"/>
              </a:ext>
            </a:extLst>
          </p:cNvPr>
          <p:cNvSpPr>
            <a:spLocks noGrp="1"/>
          </p:cNvSpPr>
          <p:nvPr>
            <p:ph idx="1"/>
          </p:nvPr>
        </p:nvSpPr>
        <p:spPr>
          <a:xfrm>
            <a:off x="1141412" y="2097088"/>
            <a:ext cx="9905999" cy="4400601"/>
          </a:xfrm>
        </p:spPr>
        <p:txBody>
          <a:bodyPr anchor="t">
            <a:normAutofit fontScale="92500"/>
          </a:bodyPr>
          <a:lstStyle/>
          <a:p>
            <a:pPr marL="0" indent="0">
              <a:spcBef>
                <a:spcPts val="2400"/>
              </a:spcBef>
              <a:buNone/>
            </a:pPr>
            <a:r>
              <a:rPr lang="en-US" dirty="0"/>
              <a:t>Learn from &lt;term, context, count&gt; data</a:t>
            </a:r>
          </a:p>
          <a:p>
            <a:pPr marL="457200" lvl="1" indent="0">
              <a:spcBef>
                <a:spcPts val="2400"/>
              </a:spcBef>
              <a:buNone/>
            </a:pPr>
            <a:r>
              <a:rPr lang="en-US" dirty="0"/>
              <a:t>Choice of context (</a:t>
            </a:r>
            <a:r>
              <a:rPr lang="en-US" sz="1600" dirty="0"/>
              <a:t>e.g., neighboring term or container document</a:t>
            </a:r>
            <a:r>
              <a:rPr lang="en-US" dirty="0"/>
              <a:t>) defines </a:t>
            </a:r>
            <a:r>
              <a:rPr lang="en-US" b="1" i="1" u="sng" dirty="0"/>
              <a:t>what</a:t>
            </a:r>
            <a:r>
              <a:rPr lang="en-US" dirty="0"/>
              <a:t> relationship you are modeling</a:t>
            </a:r>
          </a:p>
          <a:p>
            <a:pPr marL="457200" lvl="1" indent="0">
              <a:spcBef>
                <a:spcPts val="2400"/>
              </a:spcBef>
              <a:buNone/>
            </a:pPr>
            <a:r>
              <a:rPr lang="en-US" dirty="0"/>
              <a:t>Choice of learning algorithm (e.g., matrix factorization or SGD) defines </a:t>
            </a:r>
            <a:r>
              <a:rPr lang="en-US" b="1" i="1" u="sng" dirty="0"/>
              <a:t>how well </a:t>
            </a:r>
            <a:r>
              <a:rPr lang="en-US" dirty="0"/>
              <a:t>you model the relationship</a:t>
            </a:r>
          </a:p>
          <a:p>
            <a:pPr marL="0" indent="0">
              <a:spcBef>
                <a:spcPts val="2400"/>
              </a:spcBef>
              <a:buNone/>
            </a:pPr>
            <a:endParaRPr lang="en-US" dirty="0"/>
          </a:p>
          <a:p>
            <a:pPr marL="0" indent="0">
              <a:spcBef>
                <a:spcPts val="2400"/>
              </a:spcBef>
              <a:buNone/>
            </a:pPr>
            <a:r>
              <a:rPr lang="en-US" dirty="0"/>
              <a:t>Choice of context and learning algorithm are independent – you can use matrix factorization with neighboring term context, or a w2v-style neural network with document context (e.g., paragraph2vec)</a:t>
            </a:r>
          </a:p>
          <a:p>
            <a:pPr marL="0" indent="0">
              <a:spcBef>
                <a:spcPts val="2400"/>
              </a:spcBef>
              <a:buNone/>
            </a:pPr>
            <a:endParaRPr lang="en-US" dirty="0"/>
          </a:p>
        </p:txBody>
      </p:sp>
    </p:spTree>
    <p:extLst>
      <p:ext uri="{BB962C8B-B14F-4D97-AF65-F5344CB8AC3E}">
        <p14:creationId xmlns:p14="http://schemas.microsoft.com/office/powerpoint/2010/main" val="816696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1026" name="Picture 2" descr="Image result for questions dilbert">
            <a:extLst>
              <a:ext uri="{FF2B5EF4-FFF2-40B4-BE49-F238E27FC236}">
                <a16:creationId xmlns:a16="http://schemas.microsoft.com/office/drawing/2014/main" id="{4DA49D75-64DB-4600-BF9F-135552172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8161" y="1451257"/>
            <a:ext cx="8572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49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Term embeddings for IR</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(25 mins)</a:t>
            </a:r>
            <a:endParaRPr lang="en-GB" sz="2400" dirty="0"/>
          </a:p>
        </p:txBody>
      </p:sp>
    </p:spTree>
    <p:extLst>
      <p:ext uri="{BB962C8B-B14F-4D97-AF65-F5344CB8AC3E}">
        <p14:creationId xmlns:p14="http://schemas.microsoft.com/office/powerpoint/2010/main" val="1285921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C5BB51F-3D5C-4A7C-B16A-122C5CA884EA}"/>
              </a:ext>
            </a:extLst>
          </p:cNvPr>
          <p:cNvSpPr>
            <a:spLocks noGrp="1"/>
          </p:cNvSpPr>
          <p:nvPr>
            <p:ph type="title"/>
          </p:nvPr>
        </p:nvSpPr>
        <p:spPr>
          <a:xfrm>
            <a:off x="1146704" y="609601"/>
            <a:ext cx="10193958" cy="1052126"/>
          </a:xfrm>
        </p:spPr>
        <p:txBody>
          <a:bodyPr>
            <a:noAutofit/>
          </a:bodyPr>
          <a:lstStyle/>
          <a:p>
            <a:r>
              <a:rPr lang="en-US" dirty="0"/>
              <a:t>Recap: Retrieval using vector representations</a:t>
            </a:r>
            <a:endParaRPr lang="en-GB" dirty="0"/>
          </a:p>
        </p:txBody>
      </p:sp>
      <p:pic>
        <p:nvPicPr>
          <p:cNvPr id="50" name="Content Placeholder 4">
            <a:extLst>
              <a:ext uri="{FF2B5EF4-FFF2-40B4-BE49-F238E27FC236}">
                <a16:creationId xmlns:a16="http://schemas.microsoft.com/office/drawing/2014/main" id="{279DF955-B94A-4B16-A21B-5AFF27F2A07E}"/>
              </a:ext>
            </a:extLst>
          </p:cNvPr>
          <p:cNvPicPr>
            <a:picLocks noGrp="1" noChangeAspect="1"/>
          </p:cNvPicPr>
          <p:nvPr>
            <p:ph idx="1"/>
          </p:nvPr>
        </p:nvPicPr>
        <p:blipFill>
          <a:blip r:embed="rId2"/>
          <a:stretch>
            <a:fillRect/>
          </a:stretch>
        </p:blipFill>
        <p:spPr>
          <a:xfrm>
            <a:off x="5764034" y="1849084"/>
            <a:ext cx="6172200" cy="4012948"/>
          </a:xfrm>
          <a:prstGeom prst="rect">
            <a:avLst/>
          </a:prstGeom>
        </p:spPr>
      </p:pic>
      <p:sp>
        <p:nvSpPr>
          <p:cNvPr id="83" name="Text Placeholder 82">
            <a:extLst>
              <a:ext uri="{FF2B5EF4-FFF2-40B4-BE49-F238E27FC236}">
                <a16:creationId xmlns:a16="http://schemas.microsoft.com/office/drawing/2014/main" id="{6BDAABD7-FD3F-45D1-9DB7-0AB2CFFBFB4C}"/>
              </a:ext>
            </a:extLst>
          </p:cNvPr>
          <p:cNvSpPr>
            <a:spLocks noGrp="1"/>
          </p:cNvSpPr>
          <p:nvPr>
            <p:ph type="body" sz="half" idx="2"/>
          </p:nvPr>
        </p:nvSpPr>
        <p:spPr>
          <a:xfrm>
            <a:off x="1142393" y="2175804"/>
            <a:ext cx="4401516" cy="3773051"/>
          </a:xfrm>
        </p:spPr>
        <p:txBody>
          <a:bodyPr>
            <a:normAutofit/>
          </a:bodyPr>
          <a:lstStyle/>
          <a:p>
            <a:pPr>
              <a:spcBef>
                <a:spcPts val="3600"/>
              </a:spcBef>
            </a:pPr>
            <a:r>
              <a:rPr lang="en-US" sz="2800" dirty="0"/>
              <a:t>Generate vector representation of query</a:t>
            </a:r>
          </a:p>
          <a:p>
            <a:pPr>
              <a:spcBef>
                <a:spcPts val="3600"/>
              </a:spcBef>
            </a:pPr>
            <a:r>
              <a:rPr lang="en-US" sz="2800" dirty="0"/>
              <a:t>Generate vector representation of document</a:t>
            </a:r>
            <a:endParaRPr lang="en-GB" sz="2800" dirty="0"/>
          </a:p>
          <a:p>
            <a:pPr>
              <a:spcBef>
                <a:spcPts val="3600"/>
              </a:spcBef>
            </a:pPr>
            <a:r>
              <a:rPr lang="en-US" sz="2800" dirty="0"/>
              <a:t>Estimate relevance from q-d vectors</a:t>
            </a:r>
            <a:endParaRPr lang="en-GB" sz="2800" dirty="0"/>
          </a:p>
        </p:txBody>
      </p:sp>
    </p:spTree>
    <p:extLst>
      <p:ext uri="{BB962C8B-B14F-4D97-AF65-F5344CB8AC3E}">
        <p14:creationId xmlns:p14="http://schemas.microsoft.com/office/powerpoint/2010/main" val="108302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816B18-4FC7-4872-A43B-884800C301A3}"/>
              </a:ext>
            </a:extLst>
          </p:cNvPr>
          <p:cNvSpPr>
            <a:spLocks noGrp="1"/>
          </p:cNvSpPr>
          <p:nvPr>
            <p:ph type="body" sz="half" idx="2"/>
          </p:nvPr>
        </p:nvSpPr>
        <p:spPr>
          <a:xfrm>
            <a:off x="1141411" y="2711548"/>
            <a:ext cx="3772175" cy="3541714"/>
          </a:xfrm>
        </p:spPr>
        <p:txBody>
          <a:bodyPr anchor="t">
            <a:normAutofit/>
          </a:bodyPr>
          <a:lstStyle/>
          <a:p>
            <a:pPr marL="0" indent="0">
              <a:buNone/>
            </a:pPr>
            <a:r>
              <a:rPr lang="en-GB" sz="2800" dirty="0"/>
              <a:t>Neural </a:t>
            </a:r>
            <a:r>
              <a:rPr lang="en-US" sz="2800" dirty="0"/>
              <a:t>Information Retrieval (or </a:t>
            </a:r>
            <a:r>
              <a:rPr lang="en-US" sz="2800" i="1" dirty="0"/>
              <a:t>neural IR</a:t>
            </a:r>
            <a:r>
              <a:rPr lang="en-US" sz="2800" dirty="0"/>
              <a:t>)</a:t>
            </a:r>
            <a:r>
              <a:rPr lang="en-GB" sz="2800" dirty="0"/>
              <a:t> is the </a:t>
            </a:r>
            <a:r>
              <a:rPr lang="en-GB" sz="3200" dirty="0"/>
              <a:t>application</a:t>
            </a:r>
            <a:r>
              <a:rPr lang="en-GB" sz="2800" dirty="0"/>
              <a:t> of shallow or deep neural networks to IR tasks.</a:t>
            </a:r>
          </a:p>
        </p:txBody>
      </p:sp>
      <p:grpSp>
        <p:nvGrpSpPr>
          <p:cNvPr id="6" name="Group 5">
            <a:extLst>
              <a:ext uri="{FF2B5EF4-FFF2-40B4-BE49-F238E27FC236}">
                <a16:creationId xmlns:a16="http://schemas.microsoft.com/office/drawing/2014/main" id="{855C7E38-3AB9-4B34-8AEF-E9E65A29B994}"/>
              </a:ext>
            </a:extLst>
          </p:cNvPr>
          <p:cNvGrpSpPr/>
          <p:nvPr/>
        </p:nvGrpSpPr>
        <p:grpSpPr>
          <a:xfrm>
            <a:off x="8933794" y="2096366"/>
            <a:ext cx="3436882" cy="3914801"/>
            <a:chOff x="9751200" y="3301847"/>
            <a:chExt cx="914400" cy="1041553"/>
          </a:xfrm>
        </p:grpSpPr>
        <p:pic>
          <p:nvPicPr>
            <p:cNvPr id="11" name="Graphic 10" descr="Nails">
              <a:extLst>
                <a:ext uri="{FF2B5EF4-FFF2-40B4-BE49-F238E27FC236}">
                  <a16:creationId xmlns:a16="http://schemas.microsoft.com/office/drawing/2014/main" id="{BDFC7DB9-971D-46B1-9857-BD8970084A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1200" y="3429000"/>
              <a:ext cx="914400" cy="914400"/>
            </a:xfrm>
            <a:prstGeom prst="rect">
              <a:avLst/>
            </a:prstGeom>
          </p:spPr>
        </p:pic>
        <p:sp>
          <p:nvSpPr>
            <p:cNvPr id="4" name="Rectangle 3">
              <a:extLst>
                <a:ext uri="{FF2B5EF4-FFF2-40B4-BE49-F238E27FC236}">
                  <a16:creationId xmlns:a16="http://schemas.microsoft.com/office/drawing/2014/main" id="{F7EADE63-8CB7-4CEC-9946-33D856AC5978}"/>
                </a:ext>
              </a:extLst>
            </p:cNvPr>
            <p:cNvSpPr/>
            <p:nvPr/>
          </p:nvSpPr>
          <p:spPr>
            <a:xfrm rot="2700000">
              <a:off x="9854478" y="3604805"/>
              <a:ext cx="840828" cy="234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Graphic 8" descr="Hammer">
            <a:extLst>
              <a:ext uri="{FF2B5EF4-FFF2-40B4-BE49-F238E27FC236}">
                <a16:creationId xmlns:a16="http://schemas.microsoft.com/office/drawing/2014/main" id="{02BA9DB8-FE92-433D-90E6-452F9B7C8B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3611" y="1785191"/>
            <a:ext cx="3436882" cy="3436882"/>
          </a:xfrm>
          <a:prstGeom prst="rect">
            <a:avLst/>
          </a:prstGeom>
        </p:spPr>
      </p:pic>
      <p:sp>
        <p:nvSpPr>
          <p:cNvPr id="10" name="TextBox 9">
            <a:extLst>
              <a:ext uri="{FF2B5EF4-FFF2-40B4-BE49-F238E27FC236}">
                <a16:creationId xmlns:a16="http://schemas.microsoft.com/office/drawing/2014/main" id="{ED98BEA1-BDFA-41C1-A806-39D015FFB702}"/>
              </a:ext>
            </a:extLst>
          </p:cNvPr>
          <p:cNvSpPr txBox="1"/>
          <p:nvPr/>
        </p:nvSpPr>
        <p:spPr>
          <a:xfrm rot="20306415">
            <a:off x="9547992" y="3502180"/>
            <a:ext cx="593834" cy="523220"/>
          </a:xfrm>
          <a:prstGeom prst="rect">
            <a:avLst/>
          </a:prstGeom>
          <a:noFill/>
        </p:spPr>
        <p:txBody>
          <a:bodyPr wrap="square" rtlCol="0">
            <a:spAutoFit/>
          </a:bodyPr>
          <a:lstStyle/>
          <a:p>
            <a:pPr algn="ctr"/>
            <a:r>
              <a:rPr lang="en-US" sz="2800" dirty="0"/>
              <a:t>IR</a:t>
            </a:r>
            <a:endParaRPr lang="en-GB" sz="2800" dirty="0"/>
          </a:p>
        </p:txBody>
      </p:sp>
      <p:sp>
        <p:nvSpPr>
          <p:cNvPr id="19" name="TextBox 18">
            <a:extLst>
              <a:ext uri="{FF2B5EF4-FFF2-40B4-BE49-F238E27FC236}">
                <a16:creationId xmlns:a16="http://schemas.microsoft.com/office/drawing/2014/main" id="{88D4224D-6711-4014-B6D3-CF97D84846BD}"/>
              </a:ext>
            </a:extLst>
          </p:cNvPr>
          <p:cNvSpPr txBox="1"/>
          <p:nvPr/>
        </p:nvSpPr>
        <p:spPr>
          <a:xfrm rot="2607629">
            <a:off x="8353999" y="1576597"/>
            <a:ext cx="1774841" cy="954107"/>
          </a:xfrm>
          <a:prstGeom prst="rect">
            <a:avLst/>
          </a:prstGeom>
          <a:noFill/>
        </p:spPr>
        <p:txBody>
          <a:bodyPr wrap="square" rtlCol="0">
            <a:spAutoFit/>
          </a:bodyPr>
          <a:lstStyle/>
          <a:p>
            <a:pPr algn="ctr"/>
            <a:r>
              <a:rPr lang="en-US" sz="2800" dirty="0"/>
              <a:t>neural networks</a:t>
            </a:r>
            <a:endParaRPr lang="en-GB" sz="2800" dirty="0"/>
          </a:p>
        </p:txBody>
      </p:sp>
    </p:spTree>
    <p:extLst>
      <p:ext uri="{BB962C8B-B14F-4D97-AF65-F5344CB8AC3E}">
        <p14:creationId xmlns:p14="http://schemas.microsoft.com/office/powerpoint/2010/main" val="593169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0826FD-8889-4866-B0DE-57DF6BE8A021}"/>
              </a:ext>
            </a:extLst>
          </p:cNvPr>
          <p:cNvSpPr txBox="1">
            <a:spLocks/>
          </p:cNvSpPr>
          <p:nvPr/>
        </p:nvSpPr>
        <p:spPr>
          <a:xfrm>
            <a:off x="1141408" y="5801293"/>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sz="2400" dirty="0"/>
              <a:t>Compare query and document directly in the embedding space</a:t>
            </a:r>
          </a:p>
        </p:txBody>
      </p:sp>
      <p:sp>
        <p:nvSpPr>
          <p:cNvPr id="2" name="Title 1">
            <a:extLst>
              <a:ext uri="{FF2B5EF4-FFF2-40B4-BE49-F238E27FC236}">
                <a16:creationId xmlns:a16="http://schemas.microsoft.com/office/drawing/2014/main" id="{F8B5B55C-C119-4C9D-97E9-461CCEB0F474}"/>
              </a:ext>
            </a:extLst>
          </p:cNvPr>
          <p:cNvSpPr>
            <a:spLocks noGrp="1"/>
          </p:cNvSpPr>
          <p:nvPr>
            <p:ph type="title"/>
          </p:nvPr>
        </p:nvSpPr>
        <p:spPr>
          <a:xfrm>
            <a:off x="838200" y="812598"/>
            <a:ext cx="10766898" cy="1325563"/>
          </a:xfrm>
        </p:spPr>
        <p:txBody>
          <a:bodyPr>
            <a:normAutofit/>
          </a:bodyPr>
          <a:lstStyle/>
          <a:p>
            <a:r>
              <a:rPr lang="en-US" sz="3600" dirty="0"/>
              <a:t>Popular approaches to incorporating term embeddings for matching</a:t>
            </a:r>
            <a:endParaRPr lang="en-GB" sz="3600" dirty="0"/>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1"/>
          </p:nvPr>
        </p:nvSpPr>
        <p:spPr>
          <a:xfrm>
            <a:off x="6172200" y="5801294"/>
            <a:ext cx="4875211" cy="958811"/>
          </a:xfrm>
        </p:spPr>
        <p:txBody>
          <a:bodyPr>
            <a:normAutofit/>
          </a:bodyPr>
          <a:lstStyle/>
          <a:p>
            <a:pPr marL="0" indent="0" algn="ctr">
              <a:buNone/>
            </a:pPr>
            <a:r>
              <a:rPr lang="en-GB" dirty="0"/>
              <a:t>Use embeddings to generate suitable query expansions</a:t>
            </a:r>
          </a:p>
        </p:txBody>
      </p:sp>
      <p:pic>
        <p:nvPicPr>
          <p:cNvPr id="5" name="Content Placeholder 7">
            <a:extLst>
              <a:ext uri="{FF2B5EF4-FFF2-40B4-BE49-F238E27FC236}">
                <a16:creationId xmlns:a16="http://schemas.microsoft.com/office/drawing/2014/main" id="{98ABF69D-3EF4-4AEF-B15B-3076DA446DFB}"/>
              </a:ext>
            </a:extLst>
          </p:cNvPr>
          <p:cNvPicPr>
            <a:picLocks noChangeAspect="1"/>
          </p:cNvPicPr>
          <p:nvPr/>
        </p:nvPicPr>
        <p:blipFill>
          <a:blip r:embed="rId2"/>
          <a:stretch>
            <a:fillRect/>
          </a:stretch>
        </p:blipFill>
        <p:spPr>
          <a:xfrm>
            <a:off x="1848978" y="2110208"/>
            <a:ext cx="3463256" cy="3541712"/>
          </a:xfrm>
          <a:prstGeom prst="rect">
            <a:avLst/>
          </a:prstGeom>
        </p:spPr>
      </p:pic>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3"/>
          <a:stretch>
            <a:fillRect/>
          </a:stretch>
        </p:blipFill>
        <p:spPr>
          <a:xfrm>
            <a:off x="6910779" y="2110208"/>
            <a:ext cx="3398054" cy="3541712"/>
          </a:xfrm>
          <a:prstGeom prst="rect">
            <a:avLst/>
          </a:prstGeom>
        </p:spPr>
      </p:pic>
      <p:sp>
        <p:nvSpPr>
          <p:cNvPr id="7" name="TextBox 6">
            <a:extLst>
              <a:ext uri="{FF2B5EF4-FFF2-40B4-BE49-F238E27FC236}">
                <a16:creationId xmlns:a16="http://schemas.microsoft.com/office/drawing/2014/main" id="{63AEAC0D-8E85-4D96-A19E-E5770E8F29AF}"/>
              </a:ext>
            </a:extLst>
          </p:cNvPr>
          <p:cNvSpPr txBox="1"/>
          <p:nvPr/>
        </p:nvSpPr>
        <p:spPr>
          <a:xfrm>
            <a:off x="2860634" y="253589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4747861-1E60-46B9-B714-8F515C3A8E89}"/>
              </a:ext>
            </a:extLst>
          </p:cNvPr>
          <p:cNvSpPr txBox="1"/>
          <p:nvPr/>
        </p:nvSpPr>
        <p:spPr>
          <a:xfrm>
            <a:off x="7889835" y="259140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365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AE62F-1CE4-41C5-AB71-D70F4D32151B}"/>
              </a:ext>
            </a:extLst>
          </p:cNvPr>
          <p:cNvSpPr>
            <a:spLocks noGrp="1"/>
          </p:cNvSpPr>
          <p:nvPr>
            <p:ph type="body" sz="half" idx="2"/>
          </p:nvPr>
        </p:nvSpPr>
        <p:spPr>
          <a:xfrm>
            <a:off x="5922405" y="1043027"/>
            <a:ext cx="5725508" cy="4649896"/>
          </a:xfrm>
        </p:spPr>
        <p:txBody>
          <a:bodyPr anchor="t">
            <a:normAutofit/>
          </a:bodyPr>
          <a:lstStyle/>
          <a:p>
            <a:pPr>
              <a:spcBef>
                <a:spcPts val="1800"/>
              </a:spcBef>
            </a:pPr>
            <a:r>
              <a:rPr lang="en-US" sz="2800" dirty="0"/>
              <a:t>E.g.,</a:t>
            </a:r>
          </a:p>
          <a:p>
            <a:pPr>
              <a:spcBef>
                <a:spcPts val="1800"/>
              </a:spcBef>
            </a:pPr>
            <a:r>
              <a:rPr lang="en-GB" sz="2800" dirty="0"/>
              <a:t>Generalized Language Model </a:t>
            </a:r>
            <a:r>
              <a:rPr lang="en-GB" sz="2000" dirty="0"/>
              <a:t>[Ganguly et al., 2015]</a:t>
            </a:r>
          </a:p>
          <a:p>
            <a:pPr lvl="0">
              <a:spcBef>
                <a:spcPts val="1800"/>
              </a:spcBef>
            </a:pPr>
            <a:r>
              <a:rPr lang="en-GB" sz="2800" dirty="0">
                <a:solidFill>
                  <a:prstClr val="black"/>
                </a:solidFill>
              </a:rPr>
              <a:t>Neural Translation Language Model </a:t>
            </a:r>
            <a:r>
              <a:rPr lang="en-GB" sz="2000" dirty="0">
                <a:solidFill>
                  <a:prstClr val="black"/>
                </a:solidFill>
              </a:rPr>
              <a:t>[Zuccon et al., 2015]</a:t>
            </a:r>
            <a:endParaRPr lang="en-GB" sz="2000" dirty="0"/>
          </a:p>
          <a:p>
            <a:pPr>
              <a:spcBef>
                <a:spcPts val="1800"/>
              </a:spcBef>
            </a:pPr>
            <a:r>
              <a:rPr lang="en-GB" sz="2800" dirty="0"/>
              <a:t>Average term embeddings </a:t>
            </a:r>
            <a:r>
              <a:rPr lang="en-GB" sz="2000" dirty="0"/>
              <a:t>[Le and Mikolov, 2014, Nalisnick et al., 2016, Zamani and Croft, 2016, and others]</a:t>
            </a:r>
          </a:p>
          <a:p>
            <a:pPr>
              <a:spcBef>
                <a:spcPts val="1800"/>
              </a:spcBef>
            </a:pPr>
            <a:r>
              <a:rPr lang="en-US" sz="2800" dirty="0"/>
              <a:t>Word</a:t>
            </a:r>
            <a:r>
              <a:rPr lang="en-GB" sz="2800" dirty="0"/>
              <a:t> mover’s distance </a:t>
            </a:r>
            <a:r>
              <a:rPr lang="en-GB" sz="2100" dirty="0"/>
              <a:t>[</a:t>
            </a:r>
            <a:r>
              <a:rPr lang="en-GB" sz="2100" dirty="0" err="1"/>
              <a:t>Kusner</a:t>
            </a:r>
            <a:r>
              <a:rPr lang="en-GB" sz="2100" dirty="0"/>
              <a:t> et al., 2015, Guo et al., 2016]</a:t>
            </a:r>
          </a:p>
        </p:txBody>
      </p:sp>
      <p:sp>
        <p:nvSpPr>
          <p:cNvPr id="7" name="Content Placeholder 2">
            <a:extLst>
              <a:ext uri="{FF2B5EF4-FFF2-40B4-BE49-F238E27FC236}">
                <a16:creationId xmlns:a16="http://schemas.microsoft.com/office/drawing/2014/main" id="{B23571FB-BE9A-41B9-8CC1-E852EB1B1E07}"/>
              </a:ext>
            </a:extLst>
          </p:cNvPr>
          <p:cNvSpPr txBox="1">
            <a:spLocks/>
          </p:cNvSpPr>
          <p:nvPr/>
        </p:nvSpPr>
        <p:spPr>
          <a:xfrm>
            <a:off x="220954" y="4734112"/>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fontScale="8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dirty="0"/>
              <a:t>Compare query and document directly in the embedding space</a:t>
            </a:r>
          </a:p>
        </p:txBody>
      </p:sp>
      <p:pic>
        <p:nvPicPr>
          <p:cNvPr id="8" name="Content Placeholder 7">
            <a:extLst>
              <a:ext uri="{FF2B5EF4-FFF2-40B4-BE49-F238E27FC236}">
                <a16:creationId xmlns:a16="http://schemas.microsoft.com/office/drawing/2014/main" id="{3453ADE8-1288-42F0-9C33-CDC6B5FA8650}"/>
              </a:ext>
            </a:extLst>
          </p:cNvPr>
          <p:cNvPicPr>
            <a:picLocks noChangeAspect="1"/>
          </p:cNvPicPr>
          <p:nvPr/>
        </p:nvPicPr>
        <p:blipFill>
          <a:blip r:embed="rId2"/>
          <a:stretch>
            <a:fillRect/>
          </a:stretch>
        </p:blipFill>
        <p:spPr>
          <a:xfrm>
            <a:off x="928522" y="1043026"/>
            <a:ext cx="3463256" cy="3541712"/>
          </a:xfrm>
          <a:prstGeom prst="rect">
            <a:avLst/>
          </a:prstGeom>
        </p:spPr>
      </p:pic>
      <p:sp>
        <p:nvSpPr>
          <p:cNvPr id="9" name="TextBox 8">
            <a:extLst>
              <a:ext uri="{FF2B5EF4-FFF2-40B4-BE49-F238E27FC236}">
                <a16:creationId xmlns:a16="http://schemas.microsoft.com/office/drawing/2014/main" id="{32BE1CF0-8E0E-453E-B16D-FACB23CB1147}"/>
              </a:ext>
            </a:extLst>
          </p:cNvPr>
          <p:cNvSpPr txBox="1"/>
          <p:nvPr/>
        </p:nvSpPr>
        <p:spPr>
          <a:xfrm>
            <a:off x="1940178" y="146871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56366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046D06-DFBB-4FE4-B476-C18E450605D2}"/>
              </a:ext>
            </a:extLst>
          </p:cNvPr>
          <p:cNvSpPr>
            <a:spLocks noGrp="1"/>
          </p:cNvSpPr>
          <p:nvPr>
            <p:ph type="title"/>
          </p:nvPr>
        </p:nvSpPr>
        <p:spPr>
          <a:xfrm>
            <a:off x="1146705" y="609601"/>
            <a:ext cx="9585812" cy="1639884"/>
          </a:xfrm>
        </p:spPr>
        <p:txBody>
          <a:bodyPr anchor="ctr">
            <a:normAutofit/>
          </a:bodyPr>
          <a:lstStyle/>
          <a:p>
            <a:r>
              <a:rPr lang="en-US" sz="4400" dirty="0"/>
              <a:t>Average Term Embeddings</a:t>
            </a:r>
            <a:endParaRPr lang="en-GB" sz="4400" dirty="0"/>
          </a:p>
        </p:txBody>
      </p:sp>
      <p:pic>
        <p:nvPicPr>
          <p:cNvPr id="2" name="Content Placeholder 1">
            <a:extLst>
              <a:ext uri="{FF2B5EF4-FFF2-40B4-BE49-F238E27FC236}">
                <a16:creationId xmlns:a16="http://schemas.microsoft.com/office/drawing/2014/main" id="{671CB3BC-4258-45CA-8BAE-46C859EFED99}"/>
              </a:ext>
            </a:extLst>
          </p:cNvPr>
          <p:cNvPicPr>
            <a:picLocks noGrp="1" noChangeAspect="1"/>
          </p:cNvPicPr>
          <p:nvPr>
            <p:ph idx="1"/>
          </p:nvPr>
        </p:nvPicPr>
        <p:blipFill>
          <a:blip r:embed="rId2"/>
          <a:stretch>
            <a:fillRect/>
          </a:stretch>
        </p:blipFill>
        <p:spPr>
          <a:xfrm>
            <a:off x="4841304" y="2249485"/>
            <a:ext cx="5891213" cy="3211950"/>
          </a:xfrm>
          <a:prstGeom prst="rect">
            <a:avLst/>
          </a:prstGeom>
        </p:spPr>
      </p:pic>
      <p:sp>
        <p:nvSpPr>
          <p:cNvPr id="3" name="Text Placeholder 2">
            <a:extLst>
              <a:ext uri="{FF2B5EF4-FFF2-40B4-BE49-F238E27FC236}">
                <a16:creationId xmlns:a16="http://schemas.microsoft.com/office/drawing/2014/main" id="{CC5A3BE9-694E-426B-89AF-B1B115D99888}"/>
              </a:ext>
            </a:extLst>
          </p:cNvPr>
          <p:cNvSpPr>
            <a:spLocks noGrp="1"/>
          </p:cNvSpPr>
          <p:nvPr>
            <p:ph type="body" sz="half" idx="2"/>
          </p:nvPr>
        </p:nvSpPr>
        <p:spPr>
          <a:xfrm>
            <a:off x="1146706" y="2452530"/>
            <a:ext cx="3183070" cy="3338670"/>
          </a:xfrm>
        </p:spPr>
        <p:txBody>
          <a:bodyPr anchor="t">
            <a:normAutofit/>
          </a:bodyPr>
          <a:lstStyle/>
          <a:p>
            <a:r>
              <a:rPr lang="en-US" sz="2400" dirty="0"/>
              <a:t>Q-D relevance estimated by computing cosine similarity between centroid of q and d term embeddings</a:t>
            </a:r>
            <a:endParaRPr lang="en-GB" sz="2400" dirty="0"/>
          </a:p>
        </p:txBody>
      </p:sp>
      <p:sp>
        <p:nvSpPr>
          <p:cNvPr id="6" name="Rectangle 5">
            <a:extLst>
              <a:ext uri="{FF2B5EF4-FFF2-40B4-BE49-F238E27FC236}">
                <a16:creationId xmlns:a16="http://schemas.microsoft.com/office/drawing/2014/main" id="{4FF23354-0BBB-438A-8EB2-BE8510CC3446}"/>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3"/>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4"/>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6206066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F532-22CB-4028-B48A-CC3AD5ADD4A1}"/>
              </a:ext>
            </a:extLst>
          </p:cNvPr>
          <p:cNvSpPr>
            <a:spLocks noGrp="1"/>
          </p:cNvSpPr>
          <p:nvPr>
            <p:ph type="title"/>
          </p:nvPr>
        </p:nvSpPr>
        <p:spPr>
          <a:xfrm>
            <a:off x="838200" y="705596"/>
            <a:ext cx="10515600" cy="1325563"/>
          </a:xfrm>
        </p:spPr>
        <p:txBody>
          <a:bodyPr>
            <a:normAutofit/>
          </a:bodyPr>
          <a:lstStyle/>
          <a:p>
            <a:r>
              <a:rPr lang="en-US" sz="4000" dirty="0"/>
              <a:t>Word mover’s distance</a:t>
            </a:r>
            <a:endParaRPr lang="en-GB" sz="4000" dirty="0"/>
          </a:p>
        </p:txBody>
      </p:sp>
      <p:sp>
        <p:nvSpPr>
          <p:cNvPr id="7" name="Content Placeholder 6">
            <a:extLst>
              <a:ext uri="{FF2B5EF4-FFF2-40B4-BE49-F238E27FC236}">
                <a16:creationId xmlns:a16="http://schemas.microsoft.com/office/drawing/2014/main" id="{5078D841-D21C-4093-AA55-7AF73ECF6841}"/>
              </a:ext>
            </a:extLst>
          </p:cNvPr>
          <p:cNvSpPr>
            <a:spLocks noGrp="1"/>
          </p:cNvSpPr>
          <p:nvPr>
            <p:ph sz="half" idx="1"/>
          </p:nvPr>
        </p:nvSpPr>
        <p:spPr>
          <a:xfrm>
            <a:off x="1141410" y="2007747"/>
            <a:ext cx="5025925" cy="3541714"/>
          </a:xfrm>
        </p:spPr>
        <p:txBody>
          <a:bodyPr anchor="ctr">
            <a:normAutofit fontScale="70000" lnSpcReduction="20000"/>
          </a:bodyPr>
          <a:lstStyle/>
          <a:p>
            <a:pPr marL="0" indent="0">
              <a:lnSpc>
                <a:spcPct val="140000"/>
              </a:lnSpc>
              <a:spcBef>
                <a:spcPts val="1800"/>
              </a:spcBef>
              <a:buNone/>
            </a:pPr>
            <a:r>
              <a:rPr lang="en-GB" dirty="0"/>
              <a:t>Based on the Earth Mover’s Distance (EMD) </a:t>
            </a:r>
            <a:r>
              <a:rPr lang="en-GB" sz="2100" dirty="0"/>
              <a:t>[</a:t>
            </a:r>
            <a:r>
              <a:rPr lang="en-GB" sz="2100" dirty="0" err="1"/>
              <a:t>Rubner</a:t>
            </a:r>
            <a:r>
              <a:rPr lang="en-GB" sz="2100" dirty="0"/>
              <a:t> et al., 1998]</a:t>
            </a:r>
            <a:endParaRPr lang="en-GB" dirty="0"/>
          </a:p>
          <a:p>
            <a:pPr marL="0" indent="0">
              <a:lnSpc>
                <a:spcPct val="140000"/>
              </a:lnSpc>
              <a:spcBef>
                <a:spcPts val="1800"/>
              </a:spcBef>
              <a:buNone/>
            </a:pPr>
            <a:r>
              <a:rPr lang="en-GB" dirty="0"/>
              <a:t>Originally proposed by Wan et al. </a:t>
            </a:r>
            <a:r>
              <a:rPr lang="en-GB" sz="2100" dirty="0"/>
              <a:t>[2005, 2007]</a:t>
            </a:r>
            <a:r>
              <a:rPr lang="en-GB" dirty="0"/>
              <a:t>, but used WordNet and topic categories</a:t>
            </a:r>
          </a:p>
          <a:p>
            <a:pPr marL="0" indent="0">
              <a:lnSpc>
                <a:spcPct val="140000"/>
              </a:lnSpc>
              <a:spcBef>
                <a:spcPts val="1800"/>
              </a:spcBef>
              <a:buNone/>
            </a:pPr>
            <a:r>
              <a:rPr lang="en-GB" dirty="0" err="1"/>
              <a:t>Kusner</a:t>
            </a:r>
            <a:r>
              <a:rPr lang="en-GB" dirty="0"/>
              <a:t> et al. </a:t>
            </a:r>
            <a:r>
              <a:rPr lang="en-GB" sz="2100" dirty="0"/>
              <a:t>[2015]</a:t>
            </a:r>
            <a:r>
              <a:rPr lang="en-GB" dirty="0"/>
              <a:t> incorporated term embeddings</a:t>
            </a:r>
          </a:p>
          <a:p>
            <a:pPr marL="0" indent="0">
              <a:lnSpc>
                <a:spcPct val="140000"/>
              </a:lnSpc>
              <a:spcBef>
                <a:spcPts val="1800"/>
              </a:spcBef>
              <a:buNone/>
            </a:pPr>
            <a:r>
              <a:rPr lang="en-GB" dirty="0"/>
              <a:t>Adapted for q-d matching by </a:t>
            </a:r>
            <a:r>
              <a:rPr lang="es-ES" dirty="0"/>
              <a:t>Guo et al. </a:t>
            </a:r>
            <a:r>
              <a:rPr lang="es-ES" sz="2100" dirty="0"/>
              <a:t>[2016]</a:t>
            </a:r>
            <a:endParaRPr lang="en-GB" dirty="0"/>
          </a:p>
        </p:txBody>
      </p:sp>
      <p:pic>
        <p:nvPicPr>
          <p:cNvPr id="8" name="Content Placeholder 10">
            <a:extLst>
              <a:ext uri="{FF2B5EF4-FFF2-40B4-BE49-F238E27FC236}">
                <a16:creationId xmlns:a16="http://schemas.microsoft.com/office/drawing/2014/main" id="{21290838-E836-4266-AD23-B0C8F627D3ED}"/>
              </a:ext>
            </a:extLst>
          </p:cNvPr>
          <p:cNvPicPr>
            <a:picLocks noGrp="1" noChangeAspect="1"/>
          </p:cNvPicPr>
          <p:nvPr>
            <p:ph sz="half" idx="2"/>
          </p:nvPr>
        </p:nvPicPr>
        <p:blipFill>
          <a:blip r:embed="rId2"/>
          <a:stretch>
            <a:fillRect/>
          </a:stretch>
        </p:blipFill>
        <p:spPr>
          <a:xfrm>
            <a:off x="6710853" y="2714248"/>
            <a:ext cx="4336558" cy="2128711"/>
          </a:xfrm>
          <a:prstGeom prst="rect">
            <a:avLst/>
          </a:prstGeom>
        </p:spPr>
      </p:pic>
      <p:sp>
        <p:nvSpPr>
          <p:cNvPr id="9" name="Rectangle 8">
            <a:extLst>
              <a:ext uri="{FF2B5EF4-FFF2-40B4-BE49-F238E27FC236}">
                <a16:creationId xmlns:a16="http://schemas.microsoft.com/office/drawing/2014/main" id="{E4641795-3525-4D7D-A077-CCDD10FFD51E}"/>
              </a:ext>
            </a:extLst>
          </p:cNvPr>
          <p:cNvSpPr/>
          <p:nvPr/>
        </p:nvSpPr>
        <p:spPr>
          <a:xfrm>
            <a:off x="482162" y="5817521"/>
            <a:ext cx="11227676" cy="1015663"/>
          </a:xfrm>
          <a:prstGeom prst="rect">
            <a:avLst/>
          </a:prstGeom>
        </p:spPr>
        <p:txBody>
          <a:bodyPr wrap="square">
            <a:spAutoFit/>
          </a:bodyPr>
          <a:lstStyle/>
          <a:p>
            <a:pPr lvl="0" algn="ctr" defTabSz="914400">
              <a:defRPr/>
            </a:pPr>
            <a:r>
              <a:rPr lang="en-GB" sz="1200" dirty="0"/>
              <a:t>Yossi </a:t>
            </a:r>
            <a:r>
              <a:rPr lang="en-GB" sz="1200" dirty="0" err="1"/>
              <a:t>Rubner</a:t>
            </a:r>
            <a:r>
              <a:rPr lang="en-GB" sz="1200" dirty="0"/>
              <a:t>, Carlo </a:t>
            </a:r>
            <a:r>
              <a:rPr lang="en-GB" sz="1200" dirty="0" err="1"/>
              <a:t>Tomasi</a:t>
            </a:r>
            <a:r>
              <a:rPr lang="en-GB" sz="1200" dirty="0"/>
              <a:t>, and Leonidas J </a:t>
            </a:r>
            <a:r>
              <a:rPr lang="en-GB" sz="1200" dirty="0" err="1"/>
              <a:t>Guibas</a:t>
            </a:r>
            <a:r>
              <a:rPr lang="en-GB" sz="1200" dirty="0"/>
              <a:t>. </a:t>
            </a:r>
            <a:r>
              <a:rPr lang="en-GB" sz="1200" dirty="0">
                <a:hlinkClick r:id="rId3"/>
              </a:rPr>
              <a:t>A metric for distributions with applications to image databases</a:t>
            </a:r>
            <a:r>
              <a:rPr lang="en-GB" sz="1200" dirty="0"/>
              <a:t>. In CV, 1998.</a:t>
            </a:r>
          </a:p>
          <a:p>
            <a:pPr lvl="0" algn="ctr" defTabSz="914400">
              <a:defRPr/>
            </a:pPr>
            <a:r>
              <a:rPr lang="en-GB" sz="1200" dirty="0" err="1"/>
              <a:t>Xiaojun</a:t>
            </a:r>
            <a:r>
              <a:rPr lang="en-GB" sz="1200" dirty="0"/>
              <a:t> Wan and </a:t>
            </a:r>
            <a:r>
              <a:rPr lang="en-GB" sz="1200" dirty="0" err="1"/>
              <a:t>Yuxin</a:t>
            </a:r>
            <a:r>
              <a:rPr lang="en-GB" sz="1200" dirty="0"/>
              <a:t> Peng. </a:t>
            </a:r>
            <a:r>
              <a:rPr lang="en-GB" sz="1200" dirty="0">
                <a:hlinkClick r:id="rId4"/>
              </a:rPr>
              <a:t>The earth mover’s distance as a semantic measure for document similarity</a:t>
            </a:r>
            <a:r>
              <a:rPr lang="en-GB" sz="1200" dirty="0"/>
              <a:t>. In CIKM, 2005.</a:t>
            </a:r>
          </a:p>
          <a:p>
            <a:pPr lvl="0" algn="ctr" defTabSz="914400">
              <a:defRPr/>
            </a:pPr>
            <a:r>
              <a:rPr lang="en-GB" sz="1200" dirty="0" err="1"/>
              <a:t>Xiaojun</a:t>
            </a:r>
            <a:r>
              <a:rPr lang="en-GB" sz="1200" dirty="0"/>
              <a:t> Wan. </a:t>
            </a:r>
            <a:r>
              <a:rPr lang="en-GB" sz="1200" dirty="0">
                <a:hlinkClick r:id="rId5"/>
              </a:rPr>
              <a:t>A novel document similarity measure based on earth mover’s distance</a:t>
            </a:r>
            <a:r>
              <a:rPr lang="en-GB" sz="1200" dirty="0"/>
              <a:t>. Information Sciences, 2007.</a:t>
            </a:r>
          </a:p>
          <a:p>
            <a:pPr lvl="0" algn="ctr" defTabSz="914400">
              <a:defRPr/>
            </a:pPr>
            <a:r>
              <a:rPr lang="en-GB" sz="1200" dirty="0"/>
              <a:t>Matt </a:t>
            </a:r>
            <a:r>
              <a:rPr lang="en-GB" sz="1200" dirty="0" err="1"/>
              <a:t>Kusner</a:t>
            </a:r>
            <a:r>
              <a:rPr lang="en-GB" sz="1200" dirty="0"/>
              <a:t>, Yu Sun, Nicholas </a:t>
            </a:r>
            <a:r>
              <a:rPr lang="en-GB" sz="1200" dirty="0" err="1"/>
              <a:t>Kolkin</a:t>
            </a:r>
            <a:r>
              <a:rPr lang="en-GB" sz="1200" dirty="0"/>
              <a:t>, and Kilian Weinberger. </a:t>
            </a:r>
            <a:r>
              <a:rPr lang="en-GB" sz="1200" dirty="0">
                <a:hlinkClick r:id="rId6"/>
              </a:rPr>
              <a:t>From word embeddings to document distances</a:t>
            </a:r>
            <a:r>
              <a:rPr lang="en-GB" sz="1200" dirty="0"/>
              <a:t>. In ICML, 2015. </a:t>
            </a:r>
          </a:p>
          <a:p>
            <a:pPr lvl="0" algn="ctr" defTabSz="914400">
              <a:defRPr/>
            </a:pPr>
            <a:r>
              <a:rPr lang="en-GB" sz="1200" dirty="0"/>
              <a:t>Jiafeng Guo, Yixing Fan, Qingyao Ai, and W Bruce Croft. </a:t>
            </a:r>
            <a:r>
              <a:rPr lang="en-GB" sz="1200" dirty="0">
                <a:hlinkClick r:id="rId7"/>
              </a:rPr>
              <a:t>Semantic matching by non-linear word transportation for information retrieval</a:t>
            </a:r>
            <a:r>
              <a:rPr lang="en-GB" sz="1200" dirty="0"/>
              <a:t>. In CIKM, 2016.</a:t>
            </a:r>
          </a:p>
        </p:txBody>
      </p:sp>
    </p:spTree>
    <p:extLst>
      <p:ext uri="{BB962C8B-B14F-4D97-AF65-F5344CB8AC3E}">
        <p14:creationId xmlns:p14="http://schemas.microsoft.com/office/powerpoint/2010/main" val="1402738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result for meme i have a question">
            <a:extLst>
              <a:ext uri="{FF2B5EF4-FFF2-40B4-BE49-F238E27FC236}">
                <a16:creationId xmlns:a16="http://schemas.microsoft.com/office/drawing/2014/main" id="{1BA6D76F-903A-414F-A3C9-4431BBD6F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9963"/>
          <a:stretch/>
        </p:blipFill>
        <p:spPr bwMode="auto">
          <a:xfrm>
            <a:off x="3587969" y="1211318"/>
            <a:ext cx="5016062" cy="35130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518EC3-3AB1-472D-8908-0F9849A34CDD}"/>
              </a:ext>
            </a:extLst>
          </p:cNvPr>
          <p:cNvSpPr/>
          <p:nvPr/>
        </p:nvSpPr>
        <p:spPr>
          <a:xfrm>
            <a:off x="2188366" y="4985320"/>
            <a:ext cx="7815269" cy="1569660"/>
          </a:xfrm>
          <a:prstGeom prst="rect">
            <a:avLst/>
          </a:prstGeom>
          <a:noFill/>
          <a:effectLst/>
        </p:spPr>
        <p:txBody>
          <a:bodyPr wrap="square" lIns="91440" tIns="45720" rIns="91440" bIns="45720">
            <a:spAutoFit/>
          </a:bodyPr>
          <a:lstStyle/>
          <a:p>
            <a:pPr algn="ctr"/>
            <a:r>
              <a:rPr lang="en-US" sz="4800" b="1" cap="none" spc="0" dirty="0">
                <a:ln w="12700">
                  <a:solidFill>
                    <a:schemeClr val="tx1"/>
                  </a:solidFill>
                  <a:prstDash val="solid"/>
                </a:ln>
                <a:solidFill>
                  <a:srgbClr val="FFFFFF"/>
                </a:solidFill>
              </a:rPr>
              <a:t>But, wait… what term embeddings should we use?</a:t>
            </a:r>
          </a:p>
        </p:txBody>
      </p:sp>
    </p:spTree>
    <p:extLst>
      <p:ext uri="{BB962C8B-B14F-4D97-AF65-F5344CB8AC3E}">
        <p14:creationId xmlns:p14="http://schemas.microsoft.com/office/powerpoint/2010/main" val="305943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1075-6D7E-4C38-BAA3-0CE8CC06FE64}"/>
              </a:ext>
            </a:extLst>
          </p:cNvPr>
          <p:cNvSpPr>
            <a:spLocks noGrp="1"/>
          </p:cNvSpPr>
          <p:nvPr>
            <p:ph type="title"/>
          </p:nvPr>
        </p:nvSpPr>
        <p:spPr>
          <a:xfrm>
            <a:off x="836649" y="609601"/>
            <a:ext cx="6494316" cy="1639884"/>
          </a:xfrm>
        </p:spPr>
        <p:txBody>
          <a:bodyPr>
            <a:normAutofit/>
          </a:bodyPr>
          <a:lstStyle/>
          <a:p>
            <a:r>
              <a:rPr lang="en-US" dirty="0"/>
              <a:t>Choice of term embeddings for document ranking</a:t>
            </a:r>
            <a:endParaRPr lang="en-GB" dirty="0"/>
          </a:p>
        </p:txBody>
      </p:sp>
      <p:sp>
        <p:nvSpPr>
          <p:cNvPr id="4" name="Text Placeholder 3">
            <a:extLst>
              <a:ext uri="{FF2B5EF4-FFF2-40B4-BE49-F238E27FC236}">
                <a16:creationId xmlns:a16="http://schemas.microsoft.com/office/drawing/2014/main" id="{87D4A2F9-6B00-48B4-91D4-F18035240353}"/>
              </a:ext>
            </a:extLst>
          </p:cNvPr>
          <p:cNvSpPr>
            <a:spLocks noGrp="1"/>
          </p:cNvSpPr>
          <p:nvPr>
            <p:ph type="body" sz="half" idx="2"/>
          </p:nvPr>
        </p:nvSpPr>
        <p:spPr>
          <a:xfrm>
            <a:off x="836649" y="2638096"/>
            <a:ext cx="6494316" cy="3946635"/>
          </a:xfrm>
        </p:spPr>
        <p:txBody>
          <a:bodyPr>
            <a:normAutofit/>
          </a:bodyPr>
          <a:lstStyle/>
          <a:p>
            <a:pPr>
              <a:spcBef>
                <a:spcPts val="2400"/>
              </a:spcBef>
            </a:pPr>
            <a:r>
              <a:rPr lang="en-US" sz="2000" dirty="0"/>
              <a:t>RECAP: for the query “Albuquerque” the relevant document may contain terms like “population” and “area”</a:t>
            </a:r>
          </a:p>
          <a:p>
            <a:pPr>
              <a:spcBef>
                <a:spcPts val="2400"/>
              </a:spcBef>
            </a:pPr>
            <a:r>
              <a:rPr lang="en-US" sz="2000" dirty="0"/>
              <a:t>Documents about “Santa Fe” not relevant for this query</a:t>
            </a:r>
          </a:p>
          <a:p>
            <a:pPr algn="ctr">
              <a:spcBef>
                <a:spcPts val="2400"/>
              </a:spcBef>
            </a:pPr>
            <a:r>
              <a:rPr lang="en-US" sz="2000" dirty="0"/>
              <a:t>“Albuquerque” ↔ “population” (Topically similar) </a:t>
            </a:r>
            <a:r>
              <a:rPr lang="en-US" sz="2800" b="1" dirty="0"/>
              <a:t>✓</a:t>
            </a:r>
            <a:endParaRPr lang="en-US" sz="2000" b="1" dirty="0"/>
          </a:p>
          <a:p>
            <a:pPr algn="ctr">
              <a:spcBef>
                <a:spcPts val="0"/>
              </a:spcBef>
            </a:pPr>
            <a:r>
              <a:rPr lang="en-US" sz="2000" dirty="0"/>
              <a:t>“Albuquerque” ↔ “Santa Fe” (Typically similar) </a:t>
            </a:r>
            <a:r>
              <a:rPr lang="en-US" sz="2800" b="1" dirty="0"/>
              <a:t>✗</a:t>
            </a:r>
            <a:endParaRPr lang="en-US" sz="2000" b="1" dirty="0"/>
          </a:p>
          <a:p>
            <a:pPr>
              <a:spcBef>
                <a:spcPts val="2400"/>
              </a:spcBef>
            </a:pPr>
            <a:r>
              <a:rPr lang="en-US" sz="2000" dirty="0"/>
              <a:t>Standard LSA and para2vec capture topical similarity, whereas w2v and GloVe capture a mix of both Top/Typ-ical</a:t>
            </a:r>
          </a:p>
          <a:p>
            <a:pPr>
              <a:spcBef>
                <a:spcPts val="2400"/>
              </a:spcBef>
            </a:pPr>
            <a:endParaRPr lang="en-GB" sz="2000" dirty="0"/>
          </a:p>
        </p:txBody>
      </p:sp>
      <p:grpSp>
        <p:nvGrpSpPr>
          <p:cNvPr id="11" name="Group 10">
            <a:extLst>
              <a:ext uri="{FF2B5EF4-FFF2-40B4-BE49-F238E27FC236}">
                <a16:creationId xmlns:a16="http://schemas.microsoft.com/office/drawing/2014/main" id="{E133E900-1C07-47A5-90AD-AA845C671FEA}"/>
              </a:ext>
            </a:extLst>
          </p:cNvPr>
          <p:cNvGrpSpPr/>
          <p:nvPr/>
        </p:nvGrpSpPr>
        <p:grpSpPr>
          <a:xfrm>
            <a:off x="7662371" y="1359989"/>
            <a:ext cx="3979428" cy="5224742"/>
            <a:chOff x="6258147" y="1239120"/>
            <a:chExt cx="3979428" cy="5224742"/>
          </a:xfrm>
        </p:grpSpPr>
        <p:pic>
          <p:nvPicPr>
            <p:cNvPr id="5" name="Content Placeholder 3">
              <a:extLst>
                <a:ext uri="{FF2B5EF4-FFF2-40B4-BE49-F238E27FC236}">
                  <a16:creationId xmlns:a16="http://schemas.microsoft.com/office/drawing/2014/main" id="{B6CB722B-58E0-4B8B-A83B-F222447FF2E3}"/>
                </a:ext>
              </a:extLst>
            </p:cNvPr>
            <p:cNvPicPr>
              <a:picLocks noChangeAspect="1"/>
            </p:cNvPicPr>
            <p:nvPr/>
          </p:nvPicPr>
          <p:blipFill rotWithShape="1">
            <a:blip r:embed="rId2"/>
            <a:srcRect l="2948" r="5030" b="60580"/>
            <a:stretch/>
          </p:blipFill>
          <p:spPr>
            <a:xfrm>
              <a:off x="6258147" y="1806139"/>
              <a:ext cx="3979428" cy="1921192"/>
            </a:xfrm>
            <a:prstGeom prst="rect">
              <a:avLst/>
            </a:prstGeom>
          </p:spPr>
        </p:pic>
        <p:sp>
          <p:nvSpPr>
            <p:cNvPr id="6" name="TextBox 5">
              <a:extLst>
                <a:ext uri="{FF2B5EF4-FFF2-40B4-BE49-F238E27FC236}">
                  <a16:creationId xmlns:a16="http://schemas.microsoft.com/office/drawing/2014/main" id="{7AF94091-2F94-4EDC-9D37-7E4AC64DF19F}"/>
                </a:ext>
              </a:extLst>
            </p:cNvPr>
            <p:cNvSpPr txBox="1"/>
            <p:nvPr/>
          </p:nvSpPr>
          <p:spPr>
            <a:xfrm>
              <a:off x="6995713" y="3641002"/>
              <a:ext cx="2594300" cy="338554"/>
            </a:xfrm>
            <a:prstGeom prst="rect">
              <a:avLst/>
            </a:prstGeom>
            <a:solidFill>
              <a:schemeClr val="bg1"/>
            </a:solid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7" name="TextBox 6">
              <a:extLst>
                <a:ext uri="{FF2B5EF4-FFF2-40B4-BE49-F238E27FC236}">
                  <a16:creationId xmlns:a16="http://schemas.microsoft.com/office/drawing/2014/main" id="{E8E85937-B626-4266-AF2A-5E4D6DFFCE38}"/>
                </a:ext>
              </a:extLst>
            </p:cNvPr>
            <p:cNvSpPr txBox="1"/>
            <p:nvPr/>
          </p:nvSpPr>
          <p:spPr>
            <a:xfrm>
              <a:off x="6829001" y="6125308"/>
              <a:ext cx="2927725" cy="338554"/>
            </a:xfrm>
            <a:prstGeom prst="rect">
              <a:avLst/>
            </a:prstGeom>
            <a:solidFill>
              <a:schemeClr val="bg1"/>
            </a:solidFill>
          </p:spPr>
          <p:txBody>
            <a:bodyPr wrap="none" rtlCol="0">
              <a:spAutoFit/>
            </a:bodyPr>
            <a:lstStyle/>
            <a:p>
              <a:pPr algn="ctr"/>
              <a:r>
                <a:rPr lang="en-US" sz="1600" dirty="0"/>
                <a:t>Passage </a:t>
              </a:r>
              <a:r>
                <a:rPr lang="en-US" sz="1600" i="1" dirty="0"/>
                <a:t>not about </a:t>
              </a:r>
              <a:r>
                <a:rPr lang="en-US" sz="1600" dirty="0"/>
                <a:t>Albuquerque</a:t>
              </a:r>
              <a:endParaRPr lang="en-GB" sz="1600" dirty="0"/>
            </a:p>
          </p:txBody>
        </p:sp>
        <p:pic>
          <p:nvPicPr>
            <p:cNvPr id="8" name="Content Placeholder 3">
              <a:extLst>
                <a:ext uri="{FF2B5EF4-FFF2-40B4-BE49-F238E27FC236}">
                  <a16:creationId xmlns:a16="http://schemas.microsoft.com/office/drawing/2014/main" id="{E9E4BC13-CBFA-46A0-9081-DBB2BD6A15D5}"/>
                </a:ext>
              </a:extLst>
            </p:cNvPr>
            <p:cNvPicPr>
              <a:picLocks noChangeAspect="1"/>
            </p:cNvPicPr>
            <p:nvPr/>
          </p:nvPicPr>
          <p:blipFill rotWithShape="1">
            <a:blip r:embed="rId2"/>
            <a:srcRect l="2948" t="51896" r="5030" b="9607"/>
            <a:stretch/>
          </p:blipFill>
          <p:spPr>
            <a:xfrm>
              <a:off x="6258147" y="4163199"/>
              <a:ext cx="3979428" cy="1876225"/>
            </a:xfrm>
            <a:prstGeom prst="rect">
              <a:avLst/>
            </a:prstGeom>
          </p:spPr>
        </p:pic>
        <p:sp>
          <p:nvSpPr>
            <p:cNvPr id="10" name="TextBox 9">
              <a:extLst>
                <a:ext uri="{FF2B5EF4-FFF2-40B4-BE49-F238E27FC236}">
                  <a16:creationId xmlns:a16="http://schemas.microsoft.com/office/drawing/2014/main" id="{D26EFA82-45D0-45D2-8308-4F1C63E64143}"/>
                </a:ext>
              </a:extLst>
            </p:cNvPr>
            <p:cNvSpPr txBox="1"/>
            <p:nvPr/>
          </p:nvSpPr>
          <p:spPr>
            <a:xfrm>
              <a:off x="6930267" y="1239120"/>
              <a:ext cx="2343078" cy="369332"/>
            </a:xfrm>
            <a:prstGeom prst="rect">
              <a:avLst/>
            </a:prstGeom>
            <a:solidFill>
              <a:schemeClr val="bg1"/>
            </a:solidFill>
          </p:spPr>
          <p:txBody>
            <a:bodyPr wrap="none" rtlCol="0">
              <a:spAutoFit/>
            </a:bodyPr>
            <a:lstStyle/>
            <a:p>
              <a:pPr algn="ctr"/>
              <a:r>
                <a:rPr lang="en-US" dirty="0"/>
                <a:t>Query: “Albuquerque”</a:t>
              </a:r>
              <a:endParaRPr lang="en-GB" dirty="0"/>
            </a:p>
          </p:txBody>
        </p:sp>
      </p:grpSp>
    </p:spTree>
    <p:extLst>
      <p:ext uri="{BB962C8B-B14F-4D97-AF65-F5344CB8AC3E}">
        <p14:creationId xmlns:p14="http://schemas.microsoft.com/office/powerpoint/2010/main" val="2012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22132D-A8B6-4100-9570-D7245F4FEAB0}"/>
              </a:ext>
            </a:extLst>
          </p:cNvPr>
          <p:cNvSpPr>
            <a:spLocks noGrp="1"/>
          </p:cNvSpPr>
          <p:nvPr>
            <p:ph type="body" sz="half" idx="2"/>
          </p:nvPr>
        </p:nvSpPr>
        <p:spPr>
          <a:xfrm>
            <a:off x="1146705" y="2249486"/>
            <a:ext cx="5868950" cy="3541714"/>
          </a:xfrm>
        </p:spPr>
        <p:txBody>
          <a:bodyPr anchor="ctr">
            <a:normAutofit/>
          </a:bodyPr>
          <a:lstStyle/>
          <a:p>
            <a:pPr algn="ctr"/>
            <a:r>
              <a:rPr lang="en-GB" sz="3200" i="1" dirty="0"/>
              <a:t>What if I told you that everyone using word2vec is throwing half the model away?</a:t>
            </a:r>
          </a:p>
        </p:txBody>
      </p:sp>
      <p:pic>
        <p:nvPicPr>
          <p:cNvPr id="6" name="Content Placeholder 4">
            <a:extLst>
              <a:ext uri="{FF2B5EF4-FFF2-40B4-BE49-F238E27FC236}">
                <a16:creationId xmlns:a16="http://schemas.microsoft.com/office/drawing/2014/main" id="{EFAA6C9C-E17B-4EEE-A022-609F1C39D027}"/>
              </a:ext>
            </a:extLst>
          </p:cNvPr>
          <p:cNvPicPr>
            <a:picLocks noChangeAspect="1"/>
          </p:cNvPicPr>
          <p:nvPr/>
        </p:nvPicPr>
        <p:blipFill>
          <a:blip r:embed="rId2"/>
          <a:stretch>
            <a:fillRect/>
          </a:stretch>
        </p:blipFill>
        <p:spPr>
          <a:xfrm>
            <a:off x="7851228" y="2913251"/>
            <a:ext cx="3769000" cy="2300372"/>
          </a:xfrm>
          <a:prstGeom prst="rect">
            <a:avLst/>
          </a:prstGeom>
        </p:spPr>
      </p:pic>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3"/>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4"/>
              </a:rPr>
              <a:t>A dual embedding space model for document ranking</a:t>
            </a:r>
            <a:r>
              <a:rPr lang="en-GB" sz="1200" dirty="0"/>
              <a:t>. arXiv preprint arXiv:1602.01137, 2016.</a:t>
            </a:r>
          </a:p>
        </p:txBody>
      </p:sp>
      <p:sp>
        <p:nvSpPr>
          <p:cNvPr id="9" name="Oval 8">
            <a:extLst>
              <a:ext uri="{FF2B5EF4-FFF2-40B4-BE49-F238E27FC236}">
                <a16:creationId xmlns:a16="http://schemas.microsoft.com/office/drawing/2014/main" id="{FA3238D0-6F1B-409D-9B04-E278EEA1E43E}"/>
              </a:ext>
            </a:extLst>
          </p:cNvPr>
          <p:cNvSpPr/>
          <p:nvPr/>
        </p:nvSpPr>
        <p:spPr>
          <a:xfrm>
            <a:off x="8550165" y="3155207"/>
            <a:ext cx="730469" cy="1213945"/>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99EDEFF1-B2AA-4658-BF9B-EE151CA0815D}"/>
              </a:ext>
            </a:extLst>
          </p:cNvPr>
          <p:cNvSpPr/>
          <p:nvPr/>
        </p:nvSpPr>
        <p:spPr>
          <a:xfrm>
            <a:off x="10195034" y="3155206"/>
            <a:ext cx="730469" cy="1213945"/>
          </a:xfrm>
          <a:prstGeom prst="ellipse">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4243771C-D5B6-4C53-B609-BFF21E7FA59A}"/>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Tree>
    <p:extLst>
      <p:ext uri="{BB962C8B-B14F-4D97-AF65-F5344CB8AC3E}">
        <p14:creationId xmlns:p14="http://schemas.microsoft.com/office/powerpoint/2010/main" val="271754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pic>
        <p:nvPicPr>
          <p:cNvPr id="11" name="Content Placeholder 9">
            <a:extLst>
              <a:ext uri="{FF2B5EF4-FFF2-40B4-BE49-F238E27FC236}">
                <a16:creationId xmlns:a16="http://schemas.microsoft.com/office/drawing/2014/main" id="{748488DE-FB7E-42D2-A656-43DC7C34E2AA}"/>
              </a:ext>
            </a:extLst>
          </p:cNvPr>
          <p:cNvPicPr>
            <a:picLocks noGrp="1" noChangeAspect="1"/>
          </p:cNvPicPr>
          <p:nvPr>
            <p:ph idx="1"/>
          </p:nvPr>
        </p:nvPicPr>
        <p:blipFill>
          <a:blip r:embed="rId2"/>
          <a:stretch>
            <a:fillRect/>
          </a:stretch>
        </p:blipFill>
        <p:spPr>
          <a:xfrm>
            <a:off x="5183188" y="2374586"/>
            <a:ext cx="6172200" cy="2099302"/>
          </a:xfrm>
          <a:prstGeom prst="rect">
            <a:avLst/>
          </a:prstGeom>
        </p:spPr>
      </p:pic>
      <p:sp>
        <p:nvSpPr>
          <p:cNvPr id="5" name="Text Placeholder 4">
            <a:extLst>
              <a:ext uri="{FF2B5EF4-FFF2-40B4-BE49-F238E27FC236}">
                <a16:creationId xmlns:a16="http://schemas.microsoft.com/office/drawing/2014/main" id="{83FE7794-7F7E-415B-90C9-2145711D3BD9}"/>
              </a:ext>
            </a:extLst>
          </p:cNvPr>
          <p:cNvSpPr>
            <a:spLocks noGrp="1"/>
          </p:cNvSpPr>
          <p:nvPr>
            <p:ph type="body" sz="half" idx="2"/>
          </p:nvPr>
        </p:nvSpPr>
        <p:spPr/>
        <p:txBody>
          <a:bodyPr anchor="t">
            <a:normAutofit fontScale="92500"/>
          </a:bodyPr>
          <a:lstStyle/>
          <a:p>
            <a:pPr>
              <a:lnSpc>
                <a:spcPct val="130000"/>
              </a:lnSpc>
              <a:spcBef>
                <a:spcPts val="2400"/>
              </a:spcBef>
            </a:pPr>
            <a:r>
              <a:rPr lang="en-US" sz="2800" dirty="0"/>
              <a:t>IN-OUT captures a more Topical notion of similarity than IN-IN and OUT-OUT</a:t>
            </a:r>
          </a:p>
          <a:p>
            <a:pPr>
              <a:lnSpc>
                <a:spcPct val="130000"/>
              </a:lnSpc>
              <a:spcBef>
                <a:spcPts val="2400"/>
              </a:spcBef>
            </a:pPr>
            <a:r>
              <a:rPr lang="en-US" sz="2800" dirty="0"/>
              <a:t>Effect is exaggerated when embeddings are trained on short text (e.g., queries)</a:t>
            </a:r>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3"/>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4"/>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3063140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5" name="Text Placeholder 4">
            <a:extLst>
              <a:ext uri="{FF2B5EF4-FFF2-40B4-BE49-F238E27FC236}">
                <a16:creationId xmlns:a16="http://schemas.microsoft.com/office/drawing/2014/main" id="{83FE7794-7F7E-415B-90C9-2145711D3BD9}"/>
              </a:ext>
            </a:extLst>
          </p:cNvPr>
          <p:cNvSpPr>
            <a:spLocks noGrp="1"/>
          </p:cNvSpPr>
          <p:nvPr>
            <p:ph type="body" sz="half" idx="2"/>
          </p:nvPr>
        </p:nvSpPr>
        <p:spPr>
          <a:xfrm>
            <a:off x="1146705" y="2249486"/>
            <a:ext cx="10221274" cy="3541714"/>
          </a:xfrm>
        </p:spPr>
        <p:txBody>
          <a:bodyPr anchor="t">
            <a:normAutofit/>
          </a:bodyPr>
          <a:lstStyle/>
          <a:p>
            <a:pPr>
              <a:lnSpc>
                <a:spcPct val="130000"/>
              </a:lnSpc>
              <a:spcBef>
                <a:spcPts val="2400"/>
              </a:spcBef>
            </a:pPr>
            <a:r>
              <a:rPr lang="en-US" sz="2800" dirty="0"/>
              <a:t>Average term embeddings model, but use IN embeddings for query terms and OUT embeddings for document terms</a:t>
            </a:r>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2"/>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pic>
        <p:nvPicPr>
          <p:cNvPr id="6" name="Picture 5">
            <a:extLst>
              <a:ext uri="{FF2B5EF4-FFF2-40B4-BE49-F238E27FC236}">
                <a16:creationId xmlns:a16="http://schemas.microsoft.com/office/drawing/2014/main" id="{FA227D8F-1B23-444A-B8C2-743B3C75DA63}"/>
              </a:ext>
            </a:extLst>
          </p:cNvPr>
          <p:cNvPicPr>
            <a:picLocks noChangeAspect="1"/>
          </p:cNvPicPr>
          <p:nvPr/>
        </p:nvPicPr>
        <p:blipFill>
          <a:blip r:embed="rId4"/>
          <a:stretch>
            <a:fillRect/>
          </a:stretch>
        </p:blipFill>
        <p:spPr>
          <a:xfrm>
            <a:off x="3206922" y="3782024"/>
            <a:ext cx="5778155" cy="1875952"/>
          </a:xfrm>
          <a:prstGeom prst="rect">
            <a:avLst/>
          </a:prstGeom>
        </p:spPr>
      </p:pic>
    </p:spTree>
    <p:extLst>
      <p:ext uri="{BB962C8B-B14F-4D97-AF65-F5344CB8AC3E}">
        <p14:creationId xmlns:p14="http://schemas.microsoft.com/office/powerpoint/2010/main" val="3756829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540A-E5BB-4F69-BB8D-47C365A6EEB9}"/>
              </a:ext>
            </a:extLst>
          </p:cNvPr>
          <p:cNvSpPr>
            <a:spLocks noGrp="1"/>
          </p:cNvSpPr>
          <p:nvPr>
            <p:ph type="title"/>
          </p:nvPr>
        </p:nvSpPr>
        <p:spPr>
          <a:xfrm>
            <a:off x="1146705" y="609601"/>
            <a:ext cx="10221274" cy="1639884"/>
          </a:xfrm>
        </p:spPr>
        <p:txBody>
          <a:bodyPr anchor="ctr">
            <a:normAutofit/>
          </a:bodyPr>
          <a:lstStyle/>
          <a:p>
            <a:r>
              <a:rPr lang="en-US" sz="4000" dirty="0"/>
              <a:t>Dual embedding space model</a:t>
            </a:r>
            <a:endParaRPr lang="en-GB" sz="4000" dirty="0"/>
          </a:p>
        </p:txBody>
      </p:sp>
      <p:sp>
        <p:nvSpPr>
          <p:cNvPr id="7" name="Rectangle 6">
            <a:extLst>
              <a:ext uri="{FF2B5EF4-FFF2-40B4-BE49-F238E27FC236}">
                <a16:creationId xmlns:a16="http://schemas.microsoft.com/office/drawing/2014/main" id="{80E9E881-B543-4985-9C9F-FCB8001FA547}"/>
              </a:ext>
            </a:extLst>
          </p:cNvPr>
          <p:cNvSpPr/>
          <p:nvPr/>
        </p:nvSpPr>
        <p:spPr>
          <a:xfrm>
            <a:off x="482162" y="6379822"/>
            <a:ext cx="11227676" cy="461665"/>
          </a:xfrm>
          <a:prstGeom prst="rect">
            <a:avLst/>
          </a:prstGeom>
        </p:spPr>
        <p:txBody>
          <a:bodyPr wrap="square">
            <a:spAutoFit/>
          </a:bodyPr>
          <a:lstStyle/>
          <a:p>
            <a:pPr lvl="0" algn="ctr" defTabSz="914400">
              <a:defRPr/>
            </a:pPr>
            <a:r>
              <a:rPr lang="en-GB" sz="1200" dirty="0"/>
              <a:t>Eric Nalisnick, Bhaskar Mitra, Nick Craswell, and Rich Caruana. </a:t>
            </a:r>
            <a:r>
              <a:rPr lang="en-GB" sz="1200" dirty="0">
                <a:hlinkClick r:id="rId2"/>
              </a:rPr>
              <a:t>Improving document ranking with dual word embeddings</a:t>
            </a:r>
            <a:r>
              <a:rPr lang="en-GB" sz="1200" dirty="0"/>
              <a:t>. In WWW, 2016.</a:t>
            </a:r>
          </a:p>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grpSp>
        <p:nvGrpSpPr>
          <p:cNvPr id="11" name="Group 10">
            <a:extLst>
              <a:ext uri="{FF2B5EF4-FFF2-40B4-BE49-F238E27FC236}">
                <a16:creationId xmlns:a16="http://schemas.microsoft.com/office/drawing/2014/main" id="{F4F73E3D-1E0C-4540-B189-D082683C8CF9}"/>
              </a:ext>
            </a:extLst>
          </p:cNvPr>
          <p:cNvGrpSpPr/>
          <p:nvPr/>
        </p:nvGrpSpPr>
        <p:grpSpPr>
          <a:xfrm>
            <a:off x="147572" y="2320778"/>
            <a:ext cx="11896856" cy="2955238"/>
            <a:chOff x="163501" y="2837034"/>
            <a:chExt cx="11896856" cy="2955238"/>
          </a:xfrm>
        </p:grpSpPr>
        <p:pic>
          <p:nvPicPr>
            <p:cNvPr id="8" name="Picture 7">
              <a:extLst>
                <a:ext uri="{FF2B5EF4-FFF2-40B4-BE49-F238E27FC236}">
                  <a16:creationId xmlns:a16="http://schemas.microsoft.com/office/drawing/2014/main" id="{0FF8D9B0-CE49-4DCC-8838-3663FFE4FB8C}"/>
                </a:ext>
              </a:extLst>
            </p:cNvPr>
            <p:cNvPicPr>
              <a:picLocks noChangeAspect="1"/>
            </p:cNvPicPr>
            <p:nvPr/>
          </p:nvPicPr>
          <p:blipFill rotWithShape="1">
            <a:blip r:embed="rId4"/>
            <a:srcRect l="26149" r="18421" b="67349"/>
            <a:stretch/>
          </p:blipFill>
          <p:spPr>
            <a:xfrm>
              <a:off x="163501" y="2921167"/>
              <a:ext cx="3517096" cy="2871105"/>
            </a:xfrm>
            <a:prstGeom prst="rect">
              <a:avLst/>
            </a:prstGeom>
          </p:spPr>
        </p:pic>
        <p:pic>
          <p:nvPicPr>
            <p:cNvPr id="9" name="Picture 8">
              <a:extLst>
                <a:ext uri="{FF2B5EF4-FFF2-40B4-BE49-F238E27FC236}">
                  <a16:creationId xmlns:a16="http://schemas.microsoft.com/office/drawing/2014/main" id="{2661B860-09EA-49AA-81EC-60B9D81B7389}"/>
                </a:ext>
              </a:extLst>
            </p:cNvPr>
            <p:cNvPicPr>
              <a:picLocks noChangeAspect="1"/>
            </p:cNvPicPr>
            <p:nvPr/>
          </p:nvPicPr>
          <p:blipFill rotWithShape="1">
            <a:blip r:embed="rId4"/>
            <a:srcRect l="21645" t="32969" r="30400" b="33424"/>
            <a:stretch/>
          </p:blipFill>
          <p:spPr>
            <a:xfrm>
              <a:off x="4075439" y="2837034"/>
              <a:ext cx="3042800" cy="2955238"/>
            </a:xfrm>
            <a:prstGeom prst="rect">
              <a:avLst/>
            </a:prstGeom>
          </p:spPr>
        </p:pic>
        <p:pic>
          <p:nvPicPr>
            <p:cNvPr id="10" name="Picture 9">
              <a:extLst>
                <a:ext uri="{FF2B5EF4-FFF2-40B4-BE49-F238E27FC236}">
                  <a16:creationId xmlns:a16="http://schemas.microsoft.com/office/drawing/2014/main" id="{26B31451-644F-445C-81A5-6F3DE6EE0DB2}"/>
                </a:ext>
              </a:extLst>
            </p:cNvPr>
            <p:cNvPicPr>
              <a:picLocks noChangeAspect="1"/>
            </p:cNvPicPr>
            <p:nvPr/>
          </p:nvPicPr>
          <p:blipFill rotWithShape="1">
            <a:blip r:embed="rId4"/>
            <a:srcRect t="68304" b="-86"/>
            <a:stretch/>
          </p:blipFill>
          <p:spPr>
            <a:xfrm>
              <a:off x="7575592" y="3815046"/>
              <a:ext cx="4484765" cy="1975340"/>
            </a:xfrm>
            <a:prstGeom prst="rect">
              <a:avLst/>
            </a:prstGeom>
          </p:spPr>
        </p:pic>
      </p:grpSp>
    </p:spTree>
    <p:extLst>
      <p:ext uri="{BB962C8B-B14F-4D97-AF65-F5344CB8AC3E}">
        <p14:creationId xmlns:p14="http://schemas.microsoft.com/office/powerpoint/2010/main" val="4133771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A6968-30AE-45AE-A6F0-5150ECE45273}"/>
              </a:ext>
            </a:extLst>
          </p:cNvPr>
          <p:cNvSpPr>
            <a:spLocks noGrp="1"/>
          </p:cNvSpPr>
          <p:nvPr>
            <p:ph type="title"/>
          </p:nvPr>
        </p:nvSpPr>
        <p:spPr>
          <a:xfrm>
            <a:off x="1146705" y="609601"/>
            <a:ext cx="5364454" cy="1639884"/>
          </a:xfrm>
        </p:spPr>
        <p:txBody>
          <a:bodyPr/>
          <a:lstStyle/>
          <a:p>
            <a:r>
              <a:rPr lang="en-US" dirty="0"/>
              <a:t>Information Retrieval (IR)</a:t>
            </a:r>
            <a:endParaRPr lang="en-GB" dirty="0"/>
          </a:p>
        </p:txBody>
      </p:sp>
      <p:pic>
        <p:nvPicPr>
          <p:cNvPr id="1026" name="Picture 2" descr="Image result for can't find the books on information retrieval">
            <a:extLst>
              <a:ext uri="{FF2B5EF4-FFF2-40B4-BE49-F238E27FC236}">
                <a16:creationId xmlns:a16="http://schemas.microsoft.com/office/drawing/2014/main" id="{641E7881-1CD2-4DD9-9AB0-16A741EC7A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508878" y="1897380"/>
            <a:ext cx="3300984" cy="306324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D94A9E51-10C4-4F82-9E77-1B4A56AD85B6}"/>
              </a:ext>
            </a:extLst>
          </p:cNvPr>
          <p:cNvSpPr>
            <a:spLocks noGrp="1"/>
          </p:cNvSpPr>
          <p:nvPr>
            <p:ph type="body" sz="half" idx="2"/>
          </p:nvPr>
        </p:nvSpPr>
        <p:spPr>
          <a:xfrm>
            <a:off x="1146705" y="2680138"/>
            <a:ext cx="5364454" cy="3111062"/>
          </a:xfrm>
        </p:spPr>
        <p:txBody>
          <a:bodyPr>
            <a:normAutofit/>
          </a:bodyPr>
          <a:lstStyle/>
          <a:p>
            <a:pPr>
              <a:spcBef>
                <a:spcPts val="3600"/>
              </a:spcBef>
            </a:pPr>
            <a:r>
              <a:rPr lang="en-US" sz="2000" dirty="0"/>
              <a:t>User has an </a:t>
            </a:r>
            <a:r>
              <a:rPr lang="en-US" sz="2000" b="1" i="1" dirty="0"/>
              <a:t>information need</a:t>
            </a:r>
          </a:p>
          <a:p>
            <a:pPr>
              <a:spcBef>
                <a:spcPts val="3600"/>
              </a:spcBef>
            </a:pPr>
            <a:r>
              <a:rPr lang="en-US" sz="2000" dirty="0"/>
              <a:t>There exists a collection of </a:t>
            </a:r>
            <a:r>
              <a:rPr lang="en-US" sz="2000" b="1" i="1" dirty="0"/>
              <a:t>information resources</a:t>
            </a:r>
          </a:p>
          <a:p>
            <a:pPr>
              <a:spcBef>
                <a:spcPts val="3600"/>
              </a:spcBef>
            </a:pPr>
            <a:r>
              <a:rPr lang="en-US" sz="2000" dirty="0"/>
              <a:t>IR is the activity of retrieving the </a:t>
            </a:r>
            <a:r>
              <a:rPr lang="en-US" sz="2000" b="1" i="1" dirty="0"/>
              <a:t>information resources</a:t>
            </a:r>
            <a:r>
              <a:rPr lang="en-US" sz="2000" b="1" dirty="0"/>
              <a:t> </a:t>
            </a:r>
            <a:r>
              <a:rPr lang="en-US" sz="2000" i="1" u="sng" dirty="0"/>
              <a:t>relevant</a:t>
            </a:r>
            <a:r>
              <a:rPr lang="en-US" sz="2000" dirty="0"/>
              <a:t> to the </a:t>
            </a:r>
            <a:r>
              <a:rPr lang="en-US" sz="2000" b="1" i="1" dirty="0"/>
              <a:t>information need</a:t>
            </a:r>
            <a:endParaRPr lang="en-GB" sz="2000" b="1" i="1" dirty="0"/>
          </a:p>
        </p:txBody>
      </p:sp>
    </p:spTree>
    <p:extLst>
      <p:ext uri="{BB962C8B-B14F-4D97-AF65-F5344CB8AC3E}">
        <p14:creationId xmlns:p14="http://schemas.microsoft.com/office/powerpoint/2010/main" val="1849549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A735C-8D7B-4ADE-B5F8-EC25C5F3C219}"/>
              </a:ext>
            </a:extLst>
          </p:cNvPr>
          <p:cNvSpPr>
            <a:spLocks noGrp="1"/>
          </p:cNvSpPr>
          <p:nvPr>
            <p:ph type="title"/>
          </p:nvPr>
        </p:nvSpPr>
        <p:spPr/>
        <p:txBody>
          <a:bodyPr>
            <a:normAutofit/>
          </a:bodyPr>
          <a:lstStyle/>
          <a:p>
            <a:r>
              <a:rPr lang="en-US" sz="4800" dirty="0"/>
              <a:t>Challenge</a:t>
            </a:r>
            <a:endParaRPr lang="en-GB" sz="4800" dirty="0"/>
          </a:p>
        </p:txBody>
      </p:sp>
      <p:sp>
        <p:nvSpPr>
          <p:cNvPr id="3" name="Content Placeholder 2">
            <a:extLst>
              <a:ext uri="{FF2B5EF4-FFF2-40B4-BE49-F238E27FC236}">
                <a16:creationId xmlns:a16="http://schemas.microsoft.com/office/drawing/2014/main" id="{3639B41A-2097-494A-AB11-74FCCF2200B1}"/>
              </a:ext>
            </a:extLst>
          </p:cNvPr>
          <p:cNvSpPr>
            <a:spLocks noGrp="1"/>
          </p:cNvSpPr>
          <p:nvPr>
            <p:ph idx="1"/>
          </p:nvPr>
        </p:nvSpPr>
        <p:spPr>
          <a:xfrm>
            <a:off x="5792042" y="1877244"/>
            <a:ext cx="5891209" cy="2331419"/>
          </a:xfrm>
        </p:spPr>
        <p:txBody>
          <a:bodyPr>
            <a:normAutofit/>
          </a:bodyPr>
          <a:lstStyle/>
          <a:p>
            <a:pPr marL="0" indent="0" algn="ctr">
              <a:buNone/>
            </a:pPr>
            <a:r>
              <a:rPr lang="en-GB" sz="2800" dirty="0"/>
              <a:t>IN+OUT Embeddings for 2.7M words trained on 600M+ Bing queries</a:t>
            </a:r>
          </a:p>
          <a:p>
            <a:pPr marL="0" indent="0" algn="ctr">
              <a:buNone/>
            </a:pPr>
            <a:r>
              <a:rPr lang="en-GB" sz="2800" dirty="0">
                <a:hlinkClick r:id="rId2"/>
              </a:rPr>
              <a:t>http://bit.ly/DataDESM</a:t>
            </a:r>
            <a:endParaRPr lang="en-GB" sz="2800" dirty="0"/>
          </a:p>
        </p:txBody>
      </p:sp>
      <p:sp>
        <p:nvSpPr>
          <p:cNvPr id="4" name="Text Placeholder 3">
            <a:extLst>
              <a:ext uri="{FF2B5EF4-FFF2-40B4-BE49-F238E27FC236}">
                <a16:creationId xmlns:a16="http://schemas.microsoft.com/office/drawing/2014/main" id="{7BE4EFC5-7567-4F5A-A362-C24F82F90ECD}"/>
              </a:ext>
            </a:extLst>
          </p:cNvPr>
          <p:cNvSpPr>
            <a:spLocks noGrp="1"/>
          </p:cNvSpPr>
          <p:nvPr>
            <p:ph type="body" sz="half" idx="2"/>
          </p:nvPr>
        </p:nvSpPr>
        <p:spPr>
          <a:xfrm>
            <a:off x="1146705" y="2676588"/>
            <a:ext cx="4218582" cy="2573890"/>
          </a:xfrm>
        </p:spPr>
        <p:txBody>
          <a:bodyPr anchor="ctr">
            <a:normAutofit/>
          </a:bodyPr>
          <a:lstStyle/>
          <a:p>
            <a:pPr>
              <a:lnSpc>
                <a:spcPct val="100000"/>
              </a:lnSpc>
            </a:pPr>
            <a:r>
              <a:rPr lang="en-US" sz="2400" dirty="0"/>
              <a:t>Can you produce interesting </a:t>
            </a:r>
            <a:r>
              <a:rPr lang="en-US" sz="2400" dirty="0" err="1"/>
              <a:t>tSNE</a:t>
            </a:r>
            <a:r>
              <a:rPr lang="en-US" sz="2400" dirty="0"/>
              <a:t> visualizations that demonstrates the differences between IN-IN and IN-OUT term similarities?</a:t>
            </a:r>
            <a:endParaRPr lang="en-GB" sz="2400" dirty="0"/>
          </a:p>
        </p:txBody>
      </p:sp>
      <p:sp>
        <p:nvSpPr>
          <p:cNvPr id="5" name="Rectangle: Rounded Corners 4">
            <a:hlinkClick r:id="rId2"/>
            <a:extLst>
              <a:ext uri="{FF2B5EF4-FFF2-40B4-BE49-F238E27FC236}">
                <a16:creationId xmlns:a16="http://schemas.microsoft.com/office/drawing/2014/main" id="{BEAAF848-17DF-4801-9216-58D8DA1BFAD1}"/>
              </a:ext>
            </a:extLst>
          </p:cNvPr>
          <p:cNvSpPr/>
          <p:nvPr/>
        </p:nvSpPr>
        <p:spPr>
          <a:xfrm>
            <a:off x="6687735" y="4329529"/>
            <a:ext cx="4099821" cy="9209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Tree>
    <p:extLst>
      <p:ext uri="{BB962C8B-B14F-4D97-AF65-F5344CB8AC3E}">
        <p14:creationId xmlns:p14="http://schemas.microsoft.com/office/powerpoint/2010/main" val="3427818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9788" y="729913"/>
            <a:ext cx="10515600" cy="1325563"/>
          </a:xfrm>
        </p:spPr>
        <p:txBody>
          <a:bodyPr/>
          <a:lstStyle/>
          <a:p>
            <a:r>
              <a:rPr lang="en-US" dirty="0"/>
              <a:t>A tale of two queries</a:t>
            </a:r>
            <a:endParaRPr lang="en-GB" dirty="0"/>
          </a:p>
        </p:txBody>
      </p:sp>
      <p:sp>
        <p:nvSpPr>
          <p:cNvPr id="8" name="Text Placeholder 7"/>
          <p:cNvSpPr>
            <a:spLocks noGrp="1"/>
          </p:cNvSpPr>
          <p:nvPr>
            <p:ph type="body" idx="1"/>
          </p:nvPr>
        </p:nvSpPr>
        <p:spPr>
          <a:xfrm>
            <a:off x="935597" y="1840414"/>
            <a:ext cx="4832713" cy="823912"/>
          </a:xfrm>
        </p:spPr>
        <p:txBody>
          <a:bodyPr anchor="ctr">
            <a:normAutofit/>
          </a:bodyPr>
          <a:lstStyle/>
          <a:p>
            <a:pPr algn="ctr"/>
            <a:r>
              <a:rPr lang="en-US" b="0" dirty="0">
                <a:latin typeface="+mj-lt"/>
              </a:rPr>
              <a:t>“</a:t>
            </a:r>
            <a:r>
              <a:rPr lang="en-US" b="0" dirty="0" err="1">
                <a:latin typeface="+mj-lt"/>
              </a:rPr>
              <a:t>pekarovic</a:t>
            </a:r>
            <a:r>
              <a:rPr lang="en-US" b="0" dirty="0">
                <a:latin typeface="+mj-lt"/>
              </a:rPr>
              <a:t> land company”</a:t>
            </a:r>
            <a:endParaRPr lang="en-GB" b="0" dirty="0">
              <a:latin typeface="+mj-lt"/>
            </a:endParaRPr>
          </a:p>
        </p:txBody>
      </p:sp>
      <p:sp>
        <p:nvSpPr>
          <p:cNvPr id="9" name="Content Placeholder 8"/>
          <p:cNvSpPr>
            <a:spLocks noGrp="1"/>
          </p:cNvSpPr>
          <p:nvPr>
            <p:ph sz="half" idx="2"/>
          </p:nvPr>
        </p:nvSpPr>
        <p:spPr>
          <a:xfrm>
            <a:off x="1093072" y="2923130"/>
            <a:ext cx="4517762" cy="3323371"/>
          </a:xfrm>
        </p:spPr>
        <p:txBody>
          <a:bodyPr>
            <a:normAutofit/>
          </a:bodyPr>
          <a:lstStyle/>
          <a:p>
            <a:pPr marL="0" indent="0">
              <a:lnSpc>
                <a:spcPct val="100000"/>
              </a:lnSpc>
              <a:spcBef>
                <a:spcPts val="2400"/>
              </a:spcBef>
              <a:buNone/>
            </a:pPr>
            <a:r>
              <a:rPr lang="en-US" sz="2000" dirty="0"/>
              <a:t>Hard to learn good representation for the rare term </a:t>
            </a:r>
            <a:r>
              <a:rPr lang="en-US" sz="2000" i="1" dirty="0" err="1"/>
              <a:t>pekarovic</a:t>
            </a:r>
            <a:endParaRPr lang="en-US" sz="2000" dirty="0"/>
          </a:p>
          <a:p>
            <a:pPr marL="0" indent="0">
              <a:lnSpc>
                <a:spcPct val="100000"/>
              </a:lnSpc>
              <a:spcBef>
                <a:spcPts val="2400"/>
              </a:spcBef>
              <a:buNone/>
            </a:pPr>
            <a:r>
              <a:rPr lang="en-US" sz="2000" dirty="0"/>
              <a:t>But easy to estimate relevance based on count of exact term matches of </a:t>
            </a:r>
            <a:r>
              <a:rPr lang="en-US" sz="2000" i="1" dirty="0" err="1"/>
              <a:t>pekarovic</a:t>
            </a:r>
            <a:r>
              <a:rPr lang="en-US" sz="2000" dirty="0"/>
              <a:t> in the document</a:t>
            </a:r>
          </a:p>
        </p:txBody>
      </p:sp>
      <p:sp>
        <p:nvSpPr>
          <p:cNvPr id="10" name="Text Placeholder 9"/>
          <p:cNvSpPr>
            <a:spLocks noGrp="1"/>
          </p:cNvSpPr>
          <p:nvPr>
            <p:ph type="body" sz="quarter" idx="3"/>
          </p:nvPr>
        </p:nvSpPr>
        <p:spPr>
          <a:xfrm>
            <a:off x="6860030" y="1840414"/>
            <a:ext cx="4856513" cy="823912"/>
          </a:xfrm>
        </p:spPr>
        <p:txBody>
          <a:bodyPr vert="horz" lIns="91440" tIns="45720" rIns="91440" bIns="45720" rtlCol="0" anchor="ctr">
            <a:noAutofit/>
          </a:bodyPr>
          <a:lstStyle/>
          <a:p>
            <a:pPr algn="ctr"/>
            <a:r>
              <a:rPr lang="en-GB" b="0" dirty="0">
                <a:latin typeface="+mj-lt"/>
              </a:rPr>
              <a:t>“what channel are the </a:t>
            </a:r>
            <a:r>
              <a:rPr lang="en-GB" b="0" dirty="0" err="1">
                <a:latin typeface="+mj-lt"/>
              </a:rPr>
              <a:t>seahawks</a:t>
            </a:r>
            <a:r>
              <a:rPr lang="en-GB" b="0" dirty="0">
                <a:latin typeface="+mj-lt"/>
              </a:rPr>
              <a:t> on today”</a:t>
            </a:r>
          </a:p>
        </p:txBody>
      </p:sp>
      <p:sp>
        <p:nvSpPr>
          <p:cNvPr id="11" name="Content Placeholder 10"/>
          <p:cNvSpPr>
            <a:spLocks noGrp="1"/>
          </p:cNvSpPr>
          <p:nvPr>
            <p:ph sz="quarter" idx="4"/>
          </p:nvPr>
        </p:nvSpPr>
        <p:spPr>
          <a:xfrm>
            <a:off x="7089649" y="2923130"/>
            <a:ext cx="4397273" cy="3323371"/>
          </a:xfrm>
        </p:spPr>
        <p:txBody>
          <a:bodyPr>
            <a:normAutofit/>
          </a:bodyPr>
          <a:lstStyle/>
          <a:p>
            <a:pPr marL="0" indent="0">
              <a:lnSpc>
                <a:spcPct val="100000"/>
              </a:lnSpc>
              <a:spcBef>
                <a:spcPts val="2400"/>
              </a:spcBef>
              <a:buNone/>
            </a:pPr>
            <a:r>
              <a:rPr lang="en-US" sz="2000" dirty="0"/>
              <a:t>Target document likely contains </a:t>
            </a:r>
            <a:r>
              <a:rPr lang="en-US" sz="2000" i="1" dirty="0"/>
              <a:t>ESPN</a:t>
            </a:r>
            <a:r>
              <a:rPr lang="en-US" sz="2000" dirty="0"/>
              <a:t> or </a:t>
            </a:r>
            <a:r>
              <a:rPr lang="en-US" sz="2000" i="1" dirty="0"/>
              <a:t>sky sports</a:t>
            </a:r>
            <a:r>
              <a:rPr lang="en-US" sz="2000" dirty="0"/>
              <a:t> instead of </a:t>
            </a:r>
            <a:r>
              <a:rPr lang="en-US" sz="2000" i="1" dirty="0"/>
              <a:t>channel</a:t>
            </a:r>
          </a:p>
          <a:p>
            <a:pPr marL="0" indent="0">
              <a:lnSpc>
                <a:spcPct val="100000"/>
              </a:lnSpc>
              <a:spcBef>
                <a:spcPts val="2400"/>
              </a:spcBef>
              <a:buNone/>
            </a:pPr>
            <a:r>
              <a:rPr lang="en-US" sz="2000" dirty="0"/>
              <a:t>The terms </a:t>
            </a:r>
            <a:r>
              <a:rPr lang="en-US" sz="2000" i="1" dirty="0"/>
              <a:t>ESPN</a:t>
            </a:r>
            <a:r>
              <a:rPr lang="en-US" sz="2000" dirty="0"/>
              <a:t> and </a:t>
            </a:r>
            <a:r>
              <a:rPr lang="en-US" sz="2000" i="1" dirty="0"/>
              <a:t>channel</a:t>
            </a:r>
            <a:r>
              <a:rPr lang="en-US" sz="2000" dirty="0"/>
              <a:t> can be compared in a term embedding space</a:t>
            </a:r>
          </a:p>
        </p:txBody>
      </p:sp>
      <p:grpSp>
        <p:nvGrpSpPr>
          <p:cNvPr id="3" name="Group 2">
            <a:extLst>
              <a:ext uri="{FF2B5EF4-FFF2-40B4-BE49-F238E27FC236}">
                <a16:creationId xmlns:a16="http://schemas.microsoft.com/office/drawing/2014/main" id="{1B98834A-3691-453F-89F1-ADAB1B6382E7}"/>
              </a:ext>
            </a:extLst>
          </p:cNvPr>
          <p:cNvGrpSpPr/>
          <p:nvPr/>
        </p:nvGrpSpPr>
        <p:grpSpPr>
          <a:xfrm>
            <a:off x="2190120" y="5468239"/>
            <a:ext cx="7811761" cy="923330"/>
            <a:chOff x="1308016" y="4844503"/>
            <a:chExt cx="7811761" cy="923330"/>
          </a:xfrm>
        </p:grpSpPr>
        <p:sp>
          <p:nvSpPr>
            <p:cNvPr id="14" name="Rectangle: Rounded Corners 13"/>
            <p:cNvSpPr/>
            <p:nvPr/>
          </p:nvSpPr>
          <p:spPr>
            <a:xfrm>
              <a:off x="1308016" y="4844503"/>
              <a:ext cx="7811761" cy="92333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8A46B69-8A9A-4EAE-9203-BB8815FB8C37}"/>
                </a:ext>
              </a:extLst>
            </p:cNvPr>
            <p:cNvSpPr txBox="1"/>
            <p:nvPr/>
          </p:nvSpPr>
          <p:spPr>
            <a:xfrm>
              <a:off x="1308016" y="4844503"/>
              <a:ext cx="7811761" cy="923330"/>
            </a:xfrm>
            <a:prstGeom prst="rect">
              <a:avLst/>
            </a:prstGeom>
            <a:noFill/>
          </p:spPr>
          <p:txBody>
            <a:bodyPr wrap="square" rtlCol="0">
              <a:spAutoFit/>
            </a:bodyPr>
            <a:lstStyle/>
            <a:p>
              <a:r>
                <a:rPr lang="en-US" dirty="0"/>
                <a:t>Matching in the term space is necessary to handle rare terms. Matching in the latent embedding space can provide additional evidence of relevance. Best performance is often achieved by combining matching in both vector spaces.</a:t>
              </a:r>
              <a:endParaRPr lang="en-GB" dirty="0"/>
            </a:p>
          </p:txBody>
        </p:sp>
      </p:grpSp>
    </p:spTree>
    <p:extLst>
      <p:ext uri="{BB962C8B-B14F-4D97-AF65-F5344CB8AC3E}">
        <p14:creationId xmlns:p14="http://schemas.microsoft.com/office/powerpoint/2010/main" val="36116439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fontScale="85000" lnSpcReduction="10000"/>
          </a:bodyPr>
          <a:lstStyle/>
          <a:p>
            <a:pPr marL="0" indent="0">
              <a:buNone/>
            </a:pPr>
            <a:r>
              <a:rPr lang="en-US" dirty="0"/>
              <a:t>Besides the term “Cambridge”, other related terms (e.g., “university”, “town”, “population”, and “England”) contribute to the relevance of the passage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b="72974"/>
          <a:stretch/>
        </p:blipFill>
        <p:spPr>
          <a:xfrm>
            <a:off x="1141411" y="2097088"/>
            <a:ext cx="9905999" cy="2527666"/>
          </a:xfrm>
          <a:prstGeom prst="rect">
            <a:avLst/>
          </a:prstGeom>
        </p:spPr>
      </p:pic>
      <p:sp>
        <p:nvSpPr>
          <p:cNvPr id="12" name="Rectangle 11">
            <a:extLst>
              <a:ext uri="{FF2B5EF4-FFF2-40B4-BE49-F238E27FC236}">
                <a16:creationId xmlns:a16="http://schemas.microsoft.com/office/drawing/2014/main" id="{CC8FD295-C9F1-4455-9C5F-7AAF2949682A}"/>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124411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lnSpcReduction="10000"/>
          </a:bodyPr>
          <a:lstStyle/>
          <a:p>
            <a:pPr marL="0" indent="0">
              <a:buNone/>
            </a:pPr>
            <a:r>
              <a:rPr lang="en-US" dirty="0"/>
              <a:t>However, the same terms may also make a passage about Oxford look somewhat relevant to the query “Cambridge”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27582" b="45392"/>
          <a:stretch/>
        </p:blipFill>
        <p:spPr>
          <a:xfrm>
            <a:off x="1141411" y="2097088"/>
            <a:ext cx="9905999" cy="2527666"/>
          </a:xfrm>
          <a:prstGeom prst="rect">
            <a:avLst/>
          </a:prstGeom>
        </p:spPr>
      </p:pic>
      <p:sp>
        <p:nvSpPr>
          <p:cNvPr id="5" name="Rectangle 4">
            <a:extLst>
              <a:ext uri="{FF2B5EF4-FFF2-40B4-BE49-F238E27FC236}">
                <a16:creationId xmlns:a16="http://schemas.microsoft.com/office/drawing/2014/main" id="{04B19B6E-CE56-4204-93F1-0CFA2AF9CC9D}"/>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1309109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5"/>
            <a:ext cx="9905999" cy="838884"/>
          </a:xfrm>
        </p:spPr>
        <p:txBody>
          <a:bodyPr>
            <a:normAutofit lnSpcReduction="10000"/>
          </a:bodyPr>
          <a:lstStyle/>
          <a:p>
            <a:pPr marL="0" indent="0">
              <a:buNone/>
            </a:pPr>
            <a:r>
              <a:rPr lang="en-US" dirty="0"/>
              <a:t>A passage about giraffes, however, obviously looks non-relevant in the embedding space…</a:t>
            </a:r>
            <a:endParaRPr lang="en-GB" dirty="0"/>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55080" b="25560"/>
          <a:stretch/>
        </p:blipFill>
        <p:spPr>
          <a:xfrm>
            <a:off x="1141411" y="2513086"/>
            <a:ext cx="9905999" cy="1810633"/>
          </a:xfrm>
          <a:prstGeom prst="rect">
            <a:avLst/>
          </a:prstGeom>
        </p:spPr>
      </p:pic>
      <p:sp>
        <p:nvSpPr>
          <p:cNvPr id="5" name="Rectangle 4">
            <a:extLst>
              <a:ext uri="{FF2B5EF4-FFF2-40B4-BE49-F238E27FC236}">
                <a16:creationId xmlns:a16="http://schemas.microsoft.com/office/drawing/2014/main" id="{0FF821C6-E5D8-4CDF-9B96-70F0748E8553}"/>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4185150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E169298-E434-4253-8D1E-D84CD2B88D1D}"/>
              </a:ext>
            </a:extLst>
          </p:cNvPr>
          <p:cNvSpPr>
            <a:spLocks noGrp="1"/>
          </p:cNvSpPr>
          <p:nvPr>
            <p:ph type="title"/>
          </p:nvPr>
        </p:nvSpPr>
        <p:spPr>
          <a:xfrm>
            <a:off x="1141413" y="817510"/>
            <a:ext cx="9905998" cy="1279578"/>
          </a:xfrm>
        </p:spPr>
        <p:txBody>
          <a:bodyPr>
            <a:normAutofit/>
          </a:bodyPr>
          <a:lstStyle/>
          <a:p>
            <a:r>
              <a:rPr lang="en-US" sz="3200" dirty="0"/>
              <a:t>Query: Cambridge     </a:t>
            </a:r>
            <a:r>
              <a:rPr lang="en-US" sz="2000" dirty="0"/>
              <a:t>(</a:t>
            </a:r>
            <a:r>
              <a:rPr lang="en-US" sz="2000" cap="none" dirty="0"/>
              <a:t>Font size is a function of term-term cosine similarity</a:t>
            </a:r>
            <a:r>
              <a:rPr lang="en-US" sz="2000" dirty="0"/>
              <a:t>)</a:t>
            </a:r>
            <a:endParaRPr lang="en-GB" sz="3200" dirty="0"/>
          </a:p>
        </p:txBody>
      </p:sp>
      <p:sp>
        <p:nvSpPr>
          <p:cNvPr id="10" name="Content Placeholder 9">
            <a:extLst>
              <a:ext uri="{FF2B5EF4-FFF2-40B4-BE49-F238E27FC236}">
                <a16:creationId xmlns:a16="http://schemas.microsoft.com/office/drawing/2014/main" id="{7F285A35-ABE9-4745-98C1-C455CC869F5C}"/>
              </a:ext>
            </a:extLst>
          </p:cNvPr>
          <p:cNvSpPr>
            <a:spLocks noGrp="1"/>
          </p:cNvSpPr>
          <p:nvPr>
            <p:ph idx="1"/>
          </p:nvPr>
        </p:nvSpPr>
        <p:spPr>
          <a:xfrm>
            <a:off x="1141411" y="5143144"/>
            <a:ext cx="9905999" cy="1275823"/>
          </a:xfrm>
        </p:spPr>
        <p:txBody>
          <a:bodyPr>
            <a:normAutofit fontScale="77500" lnSpcReduction="20000"/>
          </a:bodyPr>
          <a:lstStyle/>
          <a:p>
            <a:pPr marL="0" indent="0">
              <a:buNone/>
            </a:pPr>
            <a:r>
              <a:rPr lang="en-US" dirty="0"/>
              <a:t>But the embedding based matching model is more robust to the same passage when “giraffe” is replaced by “Cambridge”—a trick that would fool exact term based IR models. In a sense, the embedding based model ranks this passage low because </a:t>
            </a:r>
            <a:r>
              <a:rPr lang="en-GB" dirty="0"/>
              <a:t>Cambridge is not "an African even-toed ungulate mammal“.</a:t>
            </a:r>
          </a:p>
        </p:txBody>
      </p:sp>
      <p:pic>
        <p:nvPicPr>
          <p:cNvPr id="11" name="Content Placeholder 4">
            <a:extLst>
              <a:ext uri="{FF2B5EF4-FFF2-40B4-BE49-F238E27FC236}">
                <a16:creationId xmlns:a16="http://schemas.microsoft.com/office/drawing/2014/main" id="{2C9EFF1D-A8E3-4B5C-9458-05454C13F5D9}"/>
              </a:ext>
            </a:extLst>
          </p:cNvPr>
          <p:cNvPicPr>
            <a:picLocks noChangeAspect="1"/>
          </p:cNvPicPr>
          <p:nvPr/>
        </p:nvPicPr>
        <p:blipFill rotWithShape="1">
          <a:blip r:embed="rId2"/>
          <a:srcRect t="74404" b="-90"/>
          <a:stretch/>
        </p:blipFill>
        <p:spPr>
          <a:xfrm>
            <a:off x="1141411" y="2222416"/>
            <a:ext cx="9905999" cy="2402338"/>
          </a:xfrm>
          <a:prstGeom prst="rect">
            <a:avLst/>
          </a:prstGeom>
        </p:spPr>
      </p:pic>
      <p:sp>
        <p:nvSpPr>
          <p:cNvPr id="5" name="Rectangle 4">
            <a:extLst>
              <a:ext uri="{FF2B5EF4-FFF2-40B4-BE49-F238E27FC236}">
                <a16:creationId xmlns:a16="http://schemas.microsoft.com/office/drawing/2014/main" id="{04B19B6E-CE56-4204-93F1-0CFA2AF9CC9D}"/>
              </a:ext>
            </a:extLst>
          </p:cNvPr>
          <p:cNvSpPr/>
          <p:nvPr/>
        </p:nvSpPr>
        <p:spPr>
          <a:xfrm>
            <a:off x="482162" y="6555442"/>
            <a:ext cx="11227676" cy="276999"/>
          </a:xfrm>
          <a:prstGeom prst="rect">
            <a:avLst/>
          </a:prstGeom>
        </p:spPr>
        <p:txBody>
          <a:bodyPr wrap="square">
            <a:spAutoFit/>
          </a:bodyPr>
          <a:lstStyle/>
          <a:p>
            <a:pPr lvl="0" algn="ctr" defTabSz="914400">
              <a:defRPr/>
            </a:pPr>
            <a:r>
              <a:rPr lang="en-GB" sz="1200" dirty="0"/>
              <a:t>Bhaskar Mitra, Eric Nalisnick, Nick Craswell, and Rich Caruana. </a:t>
            </a:r>
            <a:r>
              <a:rPr lang="en-GB" sz="1200" dirty="0">
                <a:hlinkClick r:id="rId3"/>
              </a:rPr>
              <a:t>A dual embedding space model for document ranking</a:t>
            </a:r>
            <a:r>
              <a:rPr lang="en-GB" sz="1200" dirty="0"/>
              <a:t>. arXiv preprint arXiv:1602.01137, 2016.</a:t>
            </a:r>
          </a:p>
        </p:txBody>
      </p:sp>
    </p:spTree>
    <p:extLst>
      <p:ext uri="{BB962C8B-B14F-4D97-AF65-F5344CB8AC3E}">
        <p14:creationId xmlns:p14="http://schemas.microsoft.com/office/powerpoint/2010/main" val="3751986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AE62F-1CE4-41C5-AB71-D70F4D32151B}"/>
              </a:ext>
            </a:extLst>
          </p:cNvPr>
          <p:cNvSpPr>
            <a:spLocks noGrp="1"/>
          </p:cNvSpPr>
          <p:nvPr>
            <p:ph type="body" sz="half" idx="2"/>
          </p:nvPr>
        </p:nvSpPr>
        <p:spPr>
          <a:xfrm>
            <a:off x="5922405" y="1043027"/>
            <a:ext cx="5725508" cy="4608894"/>
          </a:xfrm>
        </p:spPr>
        <p:txBody>
          <a:bodyPr anchor="t">
            <a:normAutofit/>
          </a:bodyPr>
          <a:lstStyle/>
          <a:p>
            <a:pPr>
              <a:spcBef>
                <a:spcPts val="1800"/>
              </a:spcBef>
            </a:pPr>
            <a:r>
              <a:rPr lang="en-US" sz="2800" dirty="0"/>
              <a:t>E.g.,</a:t>
            </a:r>
          </a:p>
          <a:p>
            <a:pPr>
              <a:spcBef>
                <a:spcPts val="1800"/>
              </a:spcBef>
            </a:pPr>
            <a:r>
              <a:rPr lang="en-GB" sz="2800" dirty="0"/>
              <a:t>Generalized Language Model </a:t>
            </a:r>
            <a:r>
              <a:rPr lang="en-GB" sz="2000" dirty="0"/>
              <a:t>[Ganguly et al., 2015]</a:t>
            </a:r>
          </a:p>
          <a:p>
            <a:pPr lvl="0">
              <a:spcBef>
                <a:spcPts val="1800"/>
              </a:spcBef>
            </a:pPr>
            <a:r>
              <a:rPr lang="en-GB" sz="2800" dirty="0">
                <a:solidFill>
                  <a:prstClr val="black"/>
                </a:solidFill>
              </a:rPr>
              <a:t>Neural Translation Language Model </a:t>
            </a:r>
            <a:r>
              <a:rPr lang="en-GB" sz="2000" dirty="0">
                <a:solidFill>
                  <a:prstClr val="black"/>
                </a:solidFill>
              </a:rPr>
              <a:t>[Zuccon et al., 2015]</a:t>
            </a:r>
            <a:endParaRPr lang="en-GB" sz="2000" dirty="0"/>
          </a:p>
          <a:p>
            <a:pPr>
              <a:spcBef>
                <a:spcPts val="1800"/>
              </a:spcBef>
            </a:pPr>
            <a:r>
              <a:rPr lang="en-GB" sz="2800" dirty="0"/>
              <a:t>Average term embeddings </a:t>
            </a:r>
            <a:r>
              <a:rPr lang="en-GB" sz="2000" dirty="0"/>
              <a:t>[Le and Mikolov, 2014, Nalisnick et al., 2016, Zamani and Croft, 2016, and others]</a:t>
            </a:r>
          </a:p>
          <a:p>
            <a:pPr>
              <a:spcBef>
                <a:spcPts val="1800"/>
              </a:spcBef>
            </a:pPr>
            <a:r>
              <a:rPr lang="en-US" sz="2800" dirty="0"/>
              <a:t>Word</a:t>
            </a:r>
            <a:r>
              <a:rPr lang="en-GB" sz="2800" dirty="0"/>
              <a:t> mover’s distance </a:t>
            </a:r>
            <a:r>
              <a:rPr lang="en-GB" sz="2100" dirty="0"/>
              <a:t>[]</a:t>
            </a:r>
          </a:p>
        </p:txBody>
      </p:sp>
      <p:sp>
        <p:nvSpPr>
          <p:cNvPr id="29" name="Rectangle 28">
            <a:extLst>
              <a:ext uri="{FF2B5EF4-FFF2-40B4-BE49-F238E27FC236}">
                <a16:creationId xmlns:a16="http://schemas.microsoft.com/office/drawing/2014/main" id="{88FB9FFA-3B1E-4ED9-BB89-6CB57FEF0199}"/>
              </a:ext>
            </a:extLst>
          </p:cNvPr>
          <p:cNvSpPr/>
          <p:nvPr/>
        </p:nvSpPr>
        <p:spPr>
          <a:xfrm>
            <a:off x="482162" y="5834808"/>
            <a:ext cx="11227676" cy="1015663"/>
          </a:xfrm>
          <a:prstGeom prst="rect">
            <a:avLst/>
          </a:prstGeom>
        </p:spPr>
        <p:txBody>
          <a:bodyPr wrap="square">
            <a:spAutoFit/>
          </a:bodyPr>
          <a:lstStyle/>
          <a:p>
            <a:pPr lvl="0" algn="ctr" defTabSz="914400">
              <a:defRPr/>
            </a:pPr>
            <a:r>
              <a:rPr lang="en-GB" sz="1200" dirty="0"/>
              <a:t>Debasis Ganguly, Dwaipayan Roy, </a:t>
            </a:r>
            <a:r>
              <a:rPr lang="en-GB" sz="1200" dirty="0" err="1"/>
              <a:t>Mandar</a:t>
            </a:r>
            <a:r>
              <a:rPr lang="en-GB" sz="1200" dirty="0"/>
              <a:t> Mitra, and Gareth JF Jones. </a:t>
            </a:r>
            <a:r>
              <a:rPr lang="en-GB" sz="1200" dirty="0">
                <a:hlinkClick r:id="rId2"/>
              </a:rPr>
              <a:t>Word embedding based generalized language model for information retrieval</a:t>
            </a:r>
            <a:r>
              <a:rPr lang="en-GB" sz="1200" dirty="0"/>
              <a:t>. In SIGIR, 2015.</a:t>
            </a:r>
          </a:p>
          <a:p>
            <a:pPr algn="ctr" defTabSz="914400">
              <a:defRPr/>
            </a:pPr>
            <a:r>
              <a:rPr lang="en-GB" sz="1200" dirty="0"/>
              <a:t>Guido Zuccon, Bevan Koopman, Peter </a:t>
            </a:r>
            <a:r>
              <a:rPr lang="en-GB" sz="1200" dirty="0" err="1"/>
              <a:t>Bruza</a:t>
            </a:r>
            <a:r>
              <a:rPr lang="en-GB" sz="1200" dirty="0"/>
              <a:t>, and Leif Azzopardi. </a:t>
            </a:r>
            <a:r>
              <a:rPr lang="en-GB" sz="1200" dirty="0">
                <a:hlinkClick r:id="rId3"/>
              </a:rPr>
              <a:t>Integrating and evaluating neural word embeddings in information retrieval</a:t>
            </a:r>
            <a:r>
              <a:rPr lang="en-GB" sz="1200" dirty="0"/>
              <a:t>. In ADCS, 2015.</a:t>
            </a:r>
          </a:p>
          <a:p>
            <a:pPr lvl="0" algn="ctr" defTabSz="914400">
              <a:defRPr/>
            </a:pPr>
            <a:r>
              <a:rPr lang="en-GB" sz="1200" dirty="0"/>
              <a:t>Quoc V Le and Tomas Mikolov. </a:t>
            </a:r>
            <a:r>
              <a:rPr lang="en-GB" sz="1200" dirty="0">
                <a:hlinkClick r:id="rId4"/>
              </a:rPr>
              <a:t>Distributed representations of sentences and documents</a:t>
            </a:r>
            <a:r>
              <a:rPr lang="en-GB" sz="1200" dirty="0"/>
              <a:t>. In ICML, 2014.</a:t>
            </a:r>
          </a:p>
          <a:p>
            <a:pPr lvl="0" algn="ctr" defTabSz="914400">
              <a:defRPr/>
            </a:pPr>
            <a:r>
              <a:rPr lang="en-GB" sz="1200" dirty="0"/>
              <a:t>Eric Nalisnick, Bhaskar Mitra, Nick Craswell, and Rich Caruana. </a:t>
            </a:r>
            <a:r>
              <a:rPr lang="en-GB" sz="1200" dirty="0">
                <a:hlinkClick r:id="rId5"/>
              </a:rPr>
              <a:t>Improving document ranking with dual word embeddings</a:t>
            </a:r>
            <a:r>
              <a:rPr lang="en-GB" sz="1200" dirty="0"/>
              <a:t>. In WWW, 2016.</a:t>
            </a:r>
          </a:p>
          <a:p>
            <a:pPr lvl="0" algn="ctr" defTabSz="914400">
              <a:defRPr/>
            </a:pPr>
            <a:r>
              <a:rPr lang="en-GB" sz="1200" dirty="0"/>
              <a:t>Hamed Zamani and W Bruce Croft. </a:t>
            </a:r>
            <a:r>
              <a:rPr lang="en-GB" sz="1200" dirty="0">
                <a:hlinkClick r:id="rId6"/>
              </a:rPr>
              <a:t>Estimating embedding vectors for queries</a:t>
            </a:r>
            <a:r>
              <a:rPr lang="en-GB" sz="1200" dirty="0"/>
              <a:t>. In ICTIR, 2016.</a:t>
            </a:r>
            <a:endParaRPr kumimoji="0" lang="en-GB" sz="1200" b="0" i="0" u="none" strike="noStrike" kern="0" cap="none" spc="0" normalizeH="0" baseline="0" noProof="0" dirty="0">
              <a:ln>
                <a:noFill/>
              </a:ln>
              <a:solidFill>
                <a:prstClr val="black"/>
              </a:solidFill>
              <a:effectLst/>
              <a:uLnTx/>
              <a:uFillTx/>
            </a:endParaRPr>
          </a:p>
        </p:txBody>
      </p:sp>
      <p:sp>
        <p:nvSpPr>
          <p:cNvPr id="7" name="Content Placeholder 2">
            <a:extLst>
              <a:ext uri="{FF2B5EF4-FFF2-40B4-BE49-F238E27FC236}">
                <a16:creationId xmlns:a16="http://schemas.microsoft.com/office/drawing/2014/main" id="{B23571FB-BE9A-41B9-8CC1-E852EB1B1E07}"/>
              </a:ext>
            </a:extLst>
          </p:cNvPr>
          <p:cNvSpPr txBox="1">
            <a:spLocks/>
          </p:cNvSpPr>
          <p:nvPr/>
        </p:nvSpPr>
        <p:spPr>
          <a:xfrm>
            <a:off x="220954" y="4734112"/>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fontScale="850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dirty="0"/>
              <a:t>Compare query and document directly in the embedding space</a:t>
            </a:r>
          </a:p>
        </p:txBody>
      </p:sp>
      <p:pic>
        <p:nvPicPr>
          <p:cNvPr id="8" name="Content Placeholder 7">
            <a:extLst>
              <a:ext uri="{FF2B5EF4-FFF2-40B4-BE49-F238E27FC236}">
                <a16:creationId xmlns:a16="http://schemas.microsoft.com/office/drawing/2014/main" id="{3453ADE8-1288-42F0-9C33-CDC6B5FA8650}"/>
              </a:ext>
            </a:extLst>
          </p:cNvPr>
          <p:cNvPicPr>
            <a:picLocks noChangeAspect="1"/>
          </p:cNvPicPr>
          <p:nvPr/>
        </p:nvPicPr>
        <p:blipFill>
          <a:blip r:embed="rId7"/>
          <a:stretch>
            <a:fillRect/>
          </a:stretch>
        </p:blipFill>
        <p:spPr>
          <a:xfrm>
            <a:off x="928522" y="1043026"/>
            <a:ext cx="3463256" cy="3541712"/>
          </a:xfrm>
          <a:prstGeom prst="rect">
            <a:avLst/>
          </a:prstGeom>
        </p:spPr>
      </p:pic>
      <p:sp>
        <p:nvSpPr>
          <p:cNvPr id="9" name="TextBox 8">
            <a:extLst>
              <a:ext uri="{FF2B5EF4-FFF2-40B4-BE49-F238E27FC236}">
                <a16:creationId xmlns:a16="http://schemas.microsoft.com/office/drawing/2014/main" id="{32BE1CF0-8E0E-453E-B16D-FACB23CB1147}"/>
              </a:ext>
            </a:extLst>
          </p:cNvPr>
          <p:cNvSpPr txBox="1"/>
          <p:nvPr/>
        </p:nvSpPr>
        <p:spPr>
          <a:xfrm>
            <a:off x="1940178" y="146871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3744196"/>
      </p:ext>
    </p:extLst>
  </p:cSld>
  <p:clrMapOvr>
    <a:masterClrMapping/>
  </p:clrMapOvr>
  <mc:AlternateContent xmlns:mc="http://schemas.openxmlformats.org/markup-compatibility/2006" xmlns:p14="http://schemas.microsoft.com/office/powerpoint/2010/main">
    <mc:Choice Requires="p14">
      <p:transition p14:dur="0" advClick="0" advTm="500"/>
    </mc:Choice>
    <mc:Fallback xmlns="">
      <p:transition advClick="0" advTm="5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C80826FD-8889-4866-B0DE-57DF6BE8A021}"/>
              </a:ext>
            </a:extLst>
          </p:cNvPr>
          <p:cNvSpPr txBox="1">
            <a:spLocks/>
          </p:cNvSpPr>
          <p:nvPr/>
        </p:nvSpPr>
        <p:spPr>
          <a:xfrm>
            <a:off x="1141408" y="5801293"/>
            <a:ext cx="4878389" cy="958811"/>
          </a:xfrm>
          <a:prstGeom prst="round2DiagRect">
            <a:avLst>
              <a:gd name="adj1" fmla="val 5608"/>
              <a:gd name="adj2" fmla="val 0"/>
            </a:avLst>
          </a:prstGeom>
          <a:noFill/>
          <a:ln w="19050" cap="sq">
            <a:noFill/>
            <a:miter lim="800000"/>
          </a:ln>
          <a:effectLst/>
        </p:spPr>
        <p:txBody>
          <a:bodyPr vert="horz" lIns="91440" tIns="45720" rIns="91440" bIns="45720" rtlCol="0" anchor="t">
            <a:normAutofit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9pPr>
          </a:lstStyle>
          <a:p>
            <a:pPr algn="ctr"/>
            <a:r>
              <a:rPr lang="en-GB" sz="2400" dirty="0"/>
              <a:t>Compare query and document directly in the embedding space</a:t>
            </a:r>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1"/>
          </p:nvPr>
        </p:nvSpPr>
        <p:spPr>
          <a:xfrm>
            <a:off x="6172200" y="5801294"/>
            <a:ext cx="4875211" cy="958811"/>
          </a:xfrm>
        </p:spPr>
        <p:txBody>
          <a:bodyPr>
            <a:normAutofit/>
          </a:bodyPr>
          <a:lstStyle/>
          <a:p>
            <a:pPr marL="0" indent="0" algn="ctr">
              <a:buNone/>
            </a:pPr>
            <a:r>
              <a:rPr lang="en-GB" dirty="0"/>
              <a:t>Use embeddings to generate suitable query expansions</a:t>
            </a:r>
          </a:p>
        </p:txBody>
      </p:sp>
      <p:pic>
        <p:nvPicPr>
          <p:cNvPr id="5" name="Content Placeholder 7">
            <a:extLst>
              <a:ext uri="{FF2B5EF4-FFF2-40B4-BE49-F238E27FC236}">
                <a16:creationId xmlns:a16="http://schemas.microsoft.com/office/drawing/2014/main" id="{98ABF69D-3EF4-4AEF-B15B-3076DA446DFB}"/>
              </a:ext>
            </a:extLst>
          </p:cNvPr>
          <p:cNvPicPr>
            <a:picLocks noChangeAspect="1"/>
          </p:cNvPicPr>
          <p:nvPr/>
        </p:nvPicPr>
        <p:blipFill>
          <a:blip r:embed="rId2"/>
          <a:stretch>
            <a:fillRect/>
          </a:stretch>
        </p:blipFill>
        <p:spPr>
          <a:xfrm>
            <a:off x="1848978" y="2110208"/>
            <a:ext cx="3463256" cy="3541712"/>
          </a:xfrm>
          <a:prstGeom prst="rect">
            <a:avLst/>
          </a:prstGeom>
        </p:spPr>
      </p:pic>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3"/>
          <a:stretch>
            <a:fillRect/>
          </a:stretch>
        </p:blipFill>
        <p:spPr>
          <a:xfrm>
            <a:off x="6910779" y="2110208"/>
            <a:ext cx="3398054" cy="3541712"/>
          </a:xfrm>
          <a:prstGeom prst="rect">
            <a:avLst/>
          </a:prstGeom>
        </p:spPr>
      </p:pic>
      <p:sp>
        <p:nvSpPr>
          <p:cNvPr id="7" name="TextBox 6">
            <a:extLst>
              <a:ext uri="{FF2B5EF4-FFF2-40B4-BE49-F238E27FC236}">
                <a16:creationId xmlns:a16="http://schemas.microsoft.com/office/drawing/2014/main" id="{63AEAC0D-8E85-4D96-A19E-E5770E8F29AF}"/>
              </a:ext>
            </a:extLst>
          </p:cNvPr>
          <p:cNvSpPr txBox="1"/>
          <p:nvPr/>
        </p:nvSpPr>
        <p:spPr>
          <a:xfrm>
            <a:off x="2860634" y="253589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E4747861-1E60-46B9-B714-8F515C3A8E89}"/>
              </a:ext>
            </a:extLst>
          </p:cNvPr>
          <p:cNvSpPr txBox="1"/>
          <p:nvPr/>
        </p:nvSpPr>
        <p:spPr>
          <a:xfrm>
            <a:off x="7889835" y="2591406"/>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2DE15EAB-F915-4914-838A-B2750E252FC6}"/>
              </a:ext>
            </a:extLst>
          </p:cNvPr>
          <p:cNvSpPr>
            <a:spLocks noGrp="1"/>
          </p:cNvSpPr>
          <p:nvPr>
            <p:ph type="title"/>
          </p:nvPr>
        </p:nvSpPr>
        <p:spPr>
          <a:xfrm>
            <a:off x="838200" y="812598"/>
            <a:ext cx="10766898" cy="1325563"/>
          </a:xfrm>
        </p:spPr>
        <p:txBody>
          <a:bodyPr>
            <a:normAutofit/>
          </a:bodyPr>
          <a:lstStyle/>
          <a:p>
            <a:r>
              <a:rPr lang="en-US" sz="3600" dirty="0"/>
              <a:t>Popular approaches to incorporating term embeddings for matching</a:t>
            </a:r>
            <a:endParaRPr lang="en-GB" sz="3600" dirty="0"/>
          </a:p>
        </p:txBody>
      </p:sp>
    </p:spTree>
    <p:extLst>
      <p:ext uri="{BB962C8B-B14F-4D97-AF65-F5344CB8AC3E}">
        <p14:creationId xmlns:p14="http://schemas.microsoft.com/office/powerpoint/2010/main" val="1259503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B55C-C119-4C9D-97E9-461CCEB0F474}"/>
              </a:ext>
            </a:extLst>
          </p:cNvPr>
          <p:cNvSpPr>
            <a:spLocks noGrp="1"/>
          </p:cNvSpPr>
          <p:nvPr>
            <p:ph type="title"/>
          </p:nvPr>
        </p:nvSpPr>
        <p:spPr>
          <a:xfrm>
            <a:off x="1007424" y="1200869"/>
            <a:ext cx="5164776" cy="1478570"/>
          </a:xfrm>
        </p:spPr>
        <p:txBody>
          <a:bodyPr>
            <a:normAutofit fontScale="90000"/>
          </a:bodyPr>
          <a:lstStyle/>
          <a:p>
            <a:r>
              <a:rPr lang="en-US" dirty="0"/>
              <a:t>Query expansion using term embeddings</a:t>
            </a:r>
            <a:endParaRPr lang="en-GB" dirty="0"/>
          </a:p>
        </p:txBody>
      </p:sp>
      <p:sp>
        <p:nvSpPr>
          <p:cNvPr id="4" name="Content Placeholder 3">
            <a:extLst>
              <a:ext uri="{FF2B5EF4-FFF2-40B4-BE49-F238E27FC236}">
                <a16:creationId xmlns:a16="http://schemas.microsoft.com/office/drawing/2014/main" id="{9AEB3273-37DD-4BBE-9BDC-4F48B822A462}"/>
              </a:ext>
            </a:extLst>
          </p:cNvPr>
          <p:cNvSpPr>
            <a:spLocks noGrp="1"/>
          </p:cNvSpPr>
          <p:nvPr>
            <p:ph sz="half" idx="1"/>
          </p:nvPr>
        </p:nvSpPr>
        <p:spPr>
          <a:xfrm>
            <a:off x="7019988" y="5262342"/>
            <a:ext cx="4875211" cy="958811"/>
          </a:xfrm>
        </p:spPr>
        <p:txBody>
          <a:bodyPr>
            <a:normAutofit/>
          </a:bodyPr>
          <a:lstStyle/>
          <a:p>
            <a:pPr marL="0" indent="0" algn="ctr">
              <a:buNone/>
            </a:pPr>
            <a:r>
              <a:rPr lang="en-GB" dirty="0"/>
              <a:t>Use embeddings to generate suitable query expansions</a:t>
            </a:r>
          </a:p>
        </p:txBody>
      </p:sp>
      <p:pic>
        <p:nvPicPr>
          <p:cNvPr id="6" name="Content Placeholder 8">
            <a:extLst>
              <a:ext uri="{FF2B5EF4-FFF2-40B4-BE49-F238E27FC236}">
                <a16:creationId xmlns:a16="http://schemas.microsoft.com/office/drawing/2014/main" id="{2918BCA0-3303-4C71-98AF-B28F6FFE1F4C}"/>
              </a:ext>
            </a:extLst>
          </p:cNvPr>
          <p:cNvPicPr>
            <a:picLocks noChangeAspect="1"/>
          </p:cNvPicPr>
          <p:nvPr/>
        </p:nvPicPr>
        <p:blipFill>
          <a:blip r:embed="rId2"/>
          <a:stretch>
            <a:fillRect/>
          </a:stretch>
        </p:blipFill>
        <p:spPr>
          <a:xfrm>
            <a:off x="7758567" y="1571256"/>
            <a:ext cx="3398054" cy="3541712"/>
          </a:xfrm>
          <a:prstGeom prst="rect">
            <a:avLst/>
          </a:prstGeom>
        </p:spPr>
      </p:pic>
      <p:sp>
        <p:nvSpPr>
          <p:cNvPr id="8" name="TextBox 7">
            <a:extLst>
              <a:ext uri="{FF2B5EF4-FFF2-40B4-BE49-F238E27FC236}">
                <a16:creationId xmlns:a16="http://schemas.microsoft.com/office/drawing/2014/main" id="{E4747861-1E60-46B9-B714-8F515C3A8E89}"/>
              </a:ext>
            </a:extLst>
          </p:cNvPr>
          <p:cNvSpPr txBox="1"/>
          <p:nvPr/>
        </p:nvSpPr>
        <p:spPr>
          <a:xfrm>
            <a:off x="8737623" y="2052454"/>
            <a:ext cx="1439939" cy="276999"/>
          </a:xfrm>
          <a:prstGeom prst="rect">
            <a:avLst/>
          </a:prstGeom>
          <a:solidFill>
            <a:schemeClr val="bg1"/>
          </a:solidFill>
        </p:spPr>
        <p:txBody>
          <a:bodyPr wrap="square" rtlCol="0">
            <a:spAutoFit/>
          </a:bodyPr>
          <a:lstStyle/>
          <a:p>
            <a:pPr algn="ctr"/>
            <a:r>
              <a:rPr lang="en-US" sz="1200" dirty="0">
                <a:latin typeface="Segoe UI" panose="020B0502040204020203" pitchFamily="34" charset="0"/>
                <a:cs typeface="Segoe UI" panose="020B0502040204020203" pitchFamily="34" charset="0"/>
              </a:rPr>
              <a:t>estimate relevance</a:t>
            </a:r>
            <a:endParaRPr lang="en-GB" sz="1200" dirty="0">
              <a:latin typeface="Segoe UI" panose="020B0502040204020203" pitchFamily="34" charset="0"/>
              <a:cs typeface="Segoe UI" panose="020B0502040204020203" pitchFamily="34" charset="0"/>
            </a:endParaRPr>
          </a:p>
        </p:txBody>
      </p:sp>
      <p:sp>
        <p:nvSpPr>
          <p:cNvPr id="10" name="Text Placeholder 6">
            <a:extLst>
              <a:ext uri="{FF2B5EF4-FFF2-40B4-BE49-F238E27FC236}">
                <a16:creationId xmlns:a16="http://schemas.microsoft.com/office/drawing/2014/main" id="{69DBF163-B070-4CA6-A7B1-05AF04B32E6D}"/>
              </a:ext>
            </a:extLst>
          </p:cNvPr>
          <p:cNvSpPr txBox="1">
            <a:spLocks/>
          </p:cNvSpPr>
          <p:nvPr/>
        </p:nvSpPr>
        <p:spPr>
          <a:xfrm>
            <a:off x="1007425" y="2679439"/>
            <a:ext cx="5423654" cy="35417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t>Find good expansion terms based on nearness in the embedding space</a:t>
            </a:r>
          </a:p>
          <a:p>
            <a:pPr marL="0" indent="0">
              <a:buNone/>
            </a:pPr>
            <a:endParaRPr lang="en-US" sz="2000" dirty="0"/>
          </a:p>
          <a:p>
            <a:pPr marL="0" indent="0">
              <a:buNone/>
            </a:pPr>
            <a:endParaRPr lang="en-US" sz="2000" dirty="0"/>
          </a:p>
          <a:p>
            <a:pPr marL="0" indent="0">
              <a:buNone/>
            </a:pPr>
            <a:r>
              <a:rPr lang="en-US" sz="2000" dirty="0"/>
              <a:t>Better retrieval performance when combined with pseudo-relevance feedback (PRF) </a:t>
            </a:r>
            <a:r>
              <a:rPr lang="en-US" sz="1600" dirty="0"/>
              <a:t>[Zamani and Croft, 2016]</a:t>
            </a:r>
            <a:r>
              <a:rPr lang="en-US" sz="2000" dirty="0"/>
              <a:t> and if we learn query specific term embeddings </a:t>
            </a:r>
            <a:r>
              <a:rPr lang="en-US" sz="1600" dirty="0"/>
              <a:t>[Diaz et al., 2016]</a:t>
            </a:r>
            <a:endParaRPr lang="en-GB" sz="2000" dirty="0"/>
          </a:p>
        </p:txBody>
      </p:sp>
      <p:sp>
        <p:nvSpPr>
          <p:cNvPr id="11" name="Rectangle 10">
            <a:extLst>
              <a:ext uri="{FF2B5EF4-FFF2-40B4-BE49-F238E27FC236}">
                <a16:creationId xmlns:a16="http://schemas.microsoft.com/office/drawing/2014/main" id="{54EEF471-A053-4D74-9C93-9E6198954321}"/>
              </a:ext>
            </a:extLst>
          </p:cNvPr>
          <p:cNvSpPr/>
          <p:nvPr/>
        </p:nvSpPr>
        <p:spPr>
          <a:xfrm>
            <a:off x="482162" y="6192094"/>
            <a:ext cx="11227676" cy="646331"/>
          </a:xfrm>
          <a:prstGeom prst="rect">
            <a:avLst/>
          </a:prstGeom>
        </p:spPr>
        <p:txBody>
          <a:bodyPr wrap="square">
            <a:spAutoFit/>
          </a:bodyPr>
          <a:lstStyle/>
          <a:p>
            <a:pPr lvl="0" algn="ctr" defTabSz="914400">
              <a:defRPr/>
            </a:pPr>
            <a:r>
              <a:rPr lang="en-GB" sz="1200" dirty="0"/>
              <a:t>Fernando Diaz, Bhaskar Mitra, and Nick Craswell. </a:t>
            </a:r>
            <a:r>
              <a:rPr lang="en-GB" sz="1200" dirty="0">
                <a:hlinkClick r:id="rId3"/>
              </a:rPr>
              <a:t>Query expansion with locally-trained word embeddings</a:t>
            </a:r>
            <a:r>
              <a:rPr lang="en-GB" sz="1200" dirty="0"/>
              <a:t>. In ACL, 2016.</a:t>
            </a:r>
          </a:p>
          <a:p>
            <a:pPr lvl="0" algn="ctr" defTabSz="914400">
              <a:defRPr/>
            </a:pPr>
            <a:r>
              <a:rPr lang="en-GB" sz="1200" dirty="0"/>
              <a:t>Dwaipayan Roy, </a:t>
            </a:r>
            <a:r>
              <a:rPr lang="en-GB" sz="1200" dirty="0" err="1"/>
              <a:t>Debjyoti</a:t>
            </a:r>
            <a:r>
              <a:rPr lang="en-GB" sz="1200" dirty="0"/>
              <a:t> Paul, </a:t>
            </a:r>
            <a:r>
              <a:rPr lang="en-GB" sz="1200" dirty="0" err="1"/>
              <a:t>Mandar</a:t>
            </a:r>
            <a:r>
              <a:rPr lang="en-GB" sz="1200" dirty="0"/>
              <a:t> Mitra, and </a:t>
            </a:r>
            <a:r>
              <a:rPr lang="en-GB" sz="1200" dirty="0" err="1"/>
              <a:t>Utpal</a:t>
            </a:r>
            <a:r>
              <a:rPr lang="en-GB" sz="1200" dirty="0"/>
              <a:t> </a:t>
            </a:r>
            <a:r>
              <a:rPr lang="en-GB" sz="1200" dirty="0" err="1"/>
              <a:t>Garain</a:t>
            </a:r>
            <a:r>
              <a:rPr lang="en-GB" sz="1200" dirty="0"/>
              <a:t>. </a:t>
            </a:r>
            <a:r>
              <a:rPr lang="en-GB" sz="1200" dirty="0">
                <a:hlinkClick r:id="rId4"/>
              </a:rPr>
              <a:t>Using word embeddings for automatic query expansion</a:t>
            </a:r>
            <a:r>
              <a:rPr lang="en-GB" sz="1200" dirty="0"/>
              <a:t>. arXiv preprint arXiv:1606.07608, 2016.</a:t>
            </a:r>
          </a:p>
          <a:p>
            <a:pPr lvl="0" algn="ctr" defTabSz="914400">
              <a:defRPr/>
            </a:pPr>
            <a:r>
              <a:rPr lang="en-GB" sz="1200" dirty="0"/>
              <a:t>Hamed Zamani and W Bruce Croft. </a:t>
            </a:r>
            <a:r>
              <a:rPr lang="en-GB" sz="1200" dirty="0">
                <a:hlinkClick r:id="rId5"/>
              </a:rPr>
              <a:t>Embedding-based query language models</a:t>
            </a:r>
            <a:r>
              <a:rPr lang="en-GB" sz="1200" dirty="0"/>
              <a:t>. In ICTIR, 2016.</a:t>
            </a:r>
            <a:endParaRPr kumimoji="0" lang="en-GB" sz="1200" b="0" i="0" u="none" strike="noStrike" kern="0" cap="none" spc="0" normalizeH="0" baseline="0" noProof="0" dirty="0">
              <a:ln>
                <a:noFill/>
              </a:ln>
              <a:solidFill>
                <a:prstClr val="black"/>
              </a:solidFill>
              <a:effectLst/>
              <a:uLnTx/>
              <a:uFillTx/>
            </a:endParaRPr>
          </a:p>
        </p:txBody>
      </p:sp>
      <p:pic>
        <p:nvPicPr>
          <p:cNvPr id="3" name="Picture 2">
            <a:extLst>
              <a:ext uri="{FF2B5EF4-FFF2-40B4-BE49-F238E27FC236}">
                <a16:creationId xmlns:a16="http://schemas.microsoft.com/office/drawing/2014/main" id="{835DDA77-DE38-4926-8737-E50D9BBAB903}"/>
              </a:ext>
            </a:extLst>
          </p:cNvPr>
          <p:cNvPicPr>
            <a:picLocks noChangeAspect="1"/>
          </p:cNvPicPr>
          <p:nvPr/>
        </p:nvPicPr>
        <p:blipFill>
          <a:blip r:embed="rId6"/>
          <a:stretch>
            <a:fillRect/>
          </a:stretch>
        </p:blipFill>
        <p:spPr>
          <a:xfrm>
            <a:off x="1550799" y="3609191"/>
            <a:ext cx="4078026" cy="921988"/>
          </a:xfrm>
          <a:prstGeom prst="rect">
            <a:avLst/>
          </a:prstGeom>
        </p:spPr>
      </p:pic>
    </p:spTree>
    <p:extLst>
      <p:ext uri="{BB962C8B-B14F-4D97-AF65-F5344CB8AC3E}">
        <p14:creationId xmlns:p14="http://schemas.microsoft.com/office/powerpoint/2010/main" val="316178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2052" name="Picture 4" descr="Image result for questions xkcd">
            <a:extLst>
              <a:ext uri="{FF2B5EF4-FFF2-40B4-BE49-F238E27FC236}">
                <a16:creationId xmlns:a16="http://schemas.microsoft.com/office/drawing/2014/main" id="{4CB5217A-1DDA-4DBD-97A1-BC0D030E0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0" y="1438926"/>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2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0A6968-30AE-45AE-A6F0-5150ECE45273}"/>
              </a:ext>
            </a:extLst>
          </p:cNvPr>
          <p:cNvSpPr>
            <a:spLocks noGrp="1"/>
          </p:cNvSpPr>
          <p:nvPr>
            <p:ph type="title"/>
          </p:nvPr>
        </p:nvSpPr>
        <p:spPr>
          <a:xfrm>
            <a:off x="1146705" y="609601"/>
            <a:ext cx="5364454" cy="1639884"/>
          </a:xfrm>
        </p:spPr>
        <p:txBody>
          <a:bodyPr/>
          <a:lstStyle/>
          <a:p>
            <a:r>
              <a:rPr lang="en-US" dirty="0"/>
              <a:t>Example of an IR task</a:t>
            </a:r>
            <a:br>
              <a:rPr lang="en-US" dirty="0"/>
            </a:br>
            <a:r>
              <a:rPr lang="en-US" dirty="0"/>
              <a:t>(Web search)</a:t>
            </a:r>
            <a:endParaRPr lang="en-GB" dirty="0"/>
          </a:p>
        </p:txBody>
      </p:sp>
      <p:sp>
        <p:nvSpPr>
          <p:cNvPr id="6" name="Text Placeholder 5">
            <a:extLst>
              <a:ext uri="{FF2B5EF4-FFF2-40B4-BE49-F238E27FC236}">
                <a16:creationId xmlns:a16="http://schemas.microsoft.com/office/drawing/2014/main" id="{D94A9E51-10C4-4F82-9E77-1B4A56AD85B6}"/>
              </a:ext>
            </a:extLst>
          </p:cNvPr>
          <p:cNvSpPr>
            <a:spLocks noGrp="1"/>
          </p:cNvSpPr>
          <p:nvPr>
            <p:ph type="body" sz="half" idx="2"/>
          </p:nvPr>
        </p:nvSpPr>
        <p:spPr>
          <a:xfrm>
            <a:off x="1146705" y="2680138"/>
            <a:ext cx="5364454" cy="3111062"/>
          </a:xfrm>
        </p:spPr>
        <p:txBody>
          <a:bodyPr>
            <a:normAutofit/>
          </a:bodyPr>
          <a:lstStyle/>
          <a:p>
            <a:pPr>
              <a:spcBef>
                <a:spcPts val="3600"/>
              </a:spcBef>
            </a:pPr>
            <a:r>
              <a:rPr lang="en-US" sz="2000" dirty="0"/>
              <a:t>User expresses information need as a short textual query</a:t>
            </a:r>
          </a:p>
          <a:p>
            <a:pPr>
              <a:spcBef>
                <a:spcPts val="3600"/>
              </a:spcBef>
            </a:pPr>
            <a:r>
              <a:rPr lang="en-US" sz="2000" dirty="0"/>
              <a:t>The search engine retrieves top relevant web documents as information resources</a:t>
            </a:r>
          </a:p>
          <a:p>
            <a:pPr>
              <a:spcBef>
                <a:spcPts val="3600"/>
              </a:spcBef>
            </a:pPr>
            <a:r>
              <a:rPr lang="en-US" sz="2000" dirty="0"/>
              <a:t>We will use web search as the main example of an IR task in the rest of this lecture</a:t>
            </a:r>
          </a:p>
        </p:txBody>
      </p:sp>
      <p:pic>
        <p:nvPicPr>
          <p:cNvPr id="7" name="Picture 6" descr="Woman, Human, User, Avatar, Female, Yellow">
            <a:extLst>
              <a:ext uri="{FF2B5EF4-FFF2-40B4-BE49-F238E27FC236}">
                <a16:creationId xmlns:a16="http://schemas.microsoft.com/office/drawing/2014/main" id="{9E246E5A-1261-4F3F-8470-89CF0CF8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024" y="1562320"/>
            <a:ext cx="657019" cy="83431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D96344A-AFB2-4281-A337-0195B1C39171}"/>
              </a:ext>
            </a:extLst>
          </p:cNvPr>
          <p:cNvGrpSpPr/>
          <p:nvPr/>
        </p:nvGrpSpPr>
        <p:grpSpPr>
          <a:xfrm>
            <a:off x="6613956" y="3171985"/>
            <a:ext cx="2196662" cy="614574"/>
            <a:chOff x="6766609" y="2773617"/>
            <a:chExt cx="2196662" cy="614574"/>
          </a:xfrm>
        </p:grpSpPr>
        <p:grpSp>
          <p:nvGrpSpPr>
            <p:cNvPr id="8" name="Group 7">
              <a:extLst>
                <a:ext uri="{FF2B5EF4-FFF2-40B4-BE49-F238E27FC236}">
                  <a16:creationId xmlns:a16="http://schemas.microsoft.com/office/drawing/2014/main" id="{E9FFEE5F-4A9C-47AB-8143-5553C22F95AD}"/>
                </a:ext>
              </a:extLst>
            </p:cNvPr>
            <p:cNvGrpSpPr/>
            <p:nvPr/>
          </p:nvGrpSpPr>
          <p:grpSpPr>
            <a:xfrm>
              <a:off x="6766609" y="2773617"/>
              <a:ext cx="2196662" cy="337575"/>
              <a:chOff x="5759714" y="5000381"/>
              <a:chExt cx="3983329" cy="612143"/>
            </a:xfrm>
          </p:grpSpPr>
          <p:pic>
            <p:nvPicPr>
              <p:cNvPr id="9" name="Picture 8">
                <a:extLst>
                  <a:ext uri="{FF2B5EF4-FFF2-40B4-BE49-F238E27FC236}">
                    <a16:creationId xmlns:a16="http://schemas.microsoft.com/office/drawing/2014/main" id="{C3B8FC33-0CD9-4B04-9698-DC5064D20E1E}"/>
                  </a:ext>
                </a:extLst>
              </p:cNvPr>
              <p:cNvPicPr>
                <a:picLocks noChangeAspect="1"/>
              </p:cNvPicPr>
              <p:nvPr/>
            </p:nvPicPr>
            <p:blipFill rotWithShape="1">
              <a:blip r:embed="rId3"/>
              <a:srcRect l="83934"/>
              <a:stretch/>
            </p:blipFill>
            <p:spPr>
              <a:xfrm>
                <a:off x="8571187" y="5000381"/>
                <a:ext cx="1171856" cy="612143"/>
              </a:xfrm>
              <a:prstGeom prst="rect">
                <a:avLst/>
              </a:prstGeom>
            </p:spPr>
          </p:pic>
          <p:pic>
            <p:nvPicPr>
              <p:cNvPr id="10" name="Picture 9">
                <a:extLst>
                  <a:ext uri="{FF2B5EF4-FFF2-40B4-BE49-F238E27FC236}">
                    <a16:creationId xmlns:a16="http://schemas.microsoft.com/office/drawing/2014/main" id="{66049766-7E1F-4FC3-BF28-DBA891B9810B}"/>
                  </a:ext>
                </a:extLst>
              </p:cNvPr>
              <p:cNvPicPr>
                <a:picLocks noChangeAspect="1"/>
              </p:cNvPicPr>
              <p:nvPr/>
            </p:nvPicPr>
            <p:blipFill rotWithShape="1">
              <a:blip r:embed="rId3"/>
              <a:srcRect r="61455"/>
              <a:stretch/>
            </p:blipFill>
            <p:spPr>
              <a:xfrm>
                <a:off x="5759714" y="5000381"/>
                <a:ext cx="2811473" cy="612143"/>
              </a:xfrm>
              <a:prstGeom prst="rect">
                <a:avLst/>
              </a:prstGeom>
            </p:spPr>
          </p:pic>
        </p:grpSp>
        <p:sp>
          <p:nvSpPr>
            <p:cNvPr id="11" name="TextBox 10">
              <a:extLst>
                <a:ext uri="{FF2B5EF4-FFF2-40B4-BE49-F238E27FC236}">
                  <a16:creationId xmlns:a16="http://schemas.microsoft.com/office/drawing/2014/main" id="{477BA343-F3D7-43EB-B9B8-6776C819E294}"/>
                </a:ext>
              </a:extLst>
            </p:cNvPr>
            <p:cNvSpPr txBox="1"/>
            <p:nvPr/>
          </p:nvSpPr>
          <p:spPr>
            <a:xfrm>
              <a:off x="7501038" y="3111192"/>
              <a:ext cx="72780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query</a:t>
              </a:r>
              <a:endParaRPr kumimoji="0" lang="en-GB" sz="1200" b="0" i="0" u="none" strike="noStrike" kern="0" cap="none" spc="0" normalizeH="0" baseline="0" noProof="0" dirty="0">
                <a:ln>
                  <a:noFill/>
                </a:ln>
                <a:solidFill>
                  <a:sysClr val="windowText" lastClr="000000"/>
                </a:solidFill>
                <a:effectLst/>
                <a:uLnTx/>
                <a:uFillTx/>
              </a:endParaRPr>
            </a:p>
          </p:txBody>
        </p:sp>
      </p:grpSp>
      <p:sp>
        <p:nvSpPr>
          <p:cNvPr id="12" name="Cloud Callout 3">
            <a:extLst>
              <a:ext uri="{FF2B5EF4-FFF2-40B4-BE49-F238E27FC236}">
                <a16:creationId xmlns:a16="http://schemas.microsoft.com/office/drawing/2014/main" id="{C0696B51-F477-4C8B-9AD2-407B23AF7A3C}"/>
              </a:ext>
            </a:extLst>
          </p:cNvPr>
          <p:cNvSpPr/>
          <p:nvPr/>
        </p:nvSpPr>
        <p:spPr>
          <a:xfrm>
            <a:off x="7712287" y="956351"/>
            <a:ext cx="1468499" cy="620337"/>
          </a:xfrm>
          <a:prstGeom prst="cloudCallout">
            <a:avLst>
              <a:gd name="adj1" fmla="val -37416"/>
              <a:gd name="adj2" fmla="val 69458"/>
            </a:avLst>
          </a:prstGeom>
        </p:spPr>
        <p:style>
          <a:lnRef idx="0">
            <a:schemeClr val="accent4"/>
          </a:lnRef>
          <a:fillRef idx="1003">
            <a:schemeClr val="lt1"/>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65000"/>
                    <a:lumOff val="35000"/>
                  </a:schemeClr>
                </a:solidFill>
                <a:effectLst/>
                <a:uLnTx/>
                <a:uFillTx/>
              </a:rPr>
              <a:t>Information need</a:t>
            </a:r>
            <a:endParaRPr kumimoji="0" lang="en-GB" sz="1200" b="0" i="0" u="none" strike="noStrike" kern="0" cap="none" spc="0" normalizeH="0" baseline="0" noProof="0" dirty="0">
              <a:ln>
                <a:noFill/>
              </a:ln>
              <a:solidFill>
                <a:schemeClr val="tx1">
                  <a:lumMod val="65000"/>
                  <a:lumOff val="35000"/>
                </a:schemeClr>
              </a:solidFill>
              <a:effectLst/>
              <a:uLnTx/>
              <a:uFillTx/>
            </a:endParaRPr>
          </a:p>
        </p:txBody>
      </p:sp>
      <p:cxnSp>
        <p:nvCxnSpPr>
          <p:cNvPr id="14" name="Straight Arrow Connector 13">
            <a:extLst>
              <a:ext uri="{FF2B5EF4-FFF2-40B4-BE49-F238E27FC236}">
                <a16:creationId xmlns:a16="http://schemas.microsoft.com/office/drawing/2014/main" id="{D09AFBE3-BD27-469E-A762-E1044FD1E0B5}"/>
              </a:ext>
            </a:extLst>
          </p:cNvPr>
          <p:cNvCxnSpPr>
            <a:cxnSpLocks/>
          </p:cNvCxnSpPr>
          <p:nvPr/>
        </p:nvCxnSpPr>
        <p:spPr>
          <a:xfrm>
            <a:off x="7571383" y="2457206"/>
            <a:ext cx="5391" cy="571078"/>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0D96D7F-820C-4604-9F91-863A884E11DF}"/>
              </a:ext>
            </a:extLst>
          </p:cNvPr>
          <p:cNvGrpSpPr/>
          <p:nvPr/>
        </p:nvGrpSpPr>
        <p:grpSpPr>
          <a:xfrm>
            <a:off x="8285665" y="4372304"/>
            <a:ext cx="2213014" cy="2229214"/>
            <a:chOff x="7886272" y="4535214"/>
            <a:chExt cx="2213014" cy="2229214"/>
          </a:xfrm>
        </p:grpSpPr>
        <p:sp>
          <p:nvSpPr>
            <p:cNvPr id="17" name="Rounded Rectangle 8">
              <a:extLst>
                <a:ext uri="{FF2B5EF4-FFF2-40B4-BE49-F238E27FC236}">
                  <a16:creationId xmlns:a16="http://schemas.microsoft.com/office/drawing/2014/main" id="{FD4C1EFF-7515-45CC-B72D-6C47CE38FCCE}"/>
                </a:ext>
              </a:extLst>
            </p:cNvPr>
            <p:cNvSpPr/>
            <p:nvPr/>
          </p:nvSpPr>
          <p:spPr>
            <a:xfrm>
              <a:off x="7886272" y="4535214"/>
              <a:ext cx="2213014" cy="1623848"/>
            </a:xfrm>
            <a:prstGeom prst="roundRect">
              <a:avLst/>
            </a:prstGeom>
            <a:ln/>
          </p:spPr>
          <p:style>
            <a:lnRef idx="0">
              <a:schemeClr val="accent3"/>
            </a:lnRef>
            <a:fillRef idx="1003">
              <a:schemeClr val="lt1"/>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18" name="Picture 17" descr="Picture From Google &lt;strong&gt;Datacenter&lt;/strong&gt;">
              <a:extLst>
                <a:ext uri="{FF2B5EF4-FFF2-40B4-BE49-F238E27FC236}">
                  <a16:creationId xmlns:a16="http://schemas.microsoft.com/office/drawing/2014/main" id="{D6EB851B-D67D-4105-92E3-568C5CE9B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261" y="4678915"/>
              <a:ext cx="2007029" cy="1336445"/>
            </a:xfrm>
            <a:prstGeom prst="ellipse">
              <a:avLst/>
            </a:prstGeom>
            <a:ln>
              <a:noFill/>
            </a:ln>
            <a:effectLst>
              <a:softEdge rad="112500"/>
            </a:effectLst>
          </p:spPr>
        </p:pic>
        <p:sp>
          <p:nvSpPr>
            <p:cNvPr id="19" name="TextBox 18">
              <a:extLst>
                <a:ext uri="{FF2B5EF4-FFF2-40B4-BE49-F238E27FC236}">
                  <a16:creationId xmlns:a16="http://schemas.microsoft.com/office/drawing/2014/main" id="{EF73C295-BF2D-4B5F-B592-12C578C7CE9E}"/>
                </a:ext>
              </a:extLst>
            </p:cNvPr>
            <p:cNvSpPr txBox="1"/>
            <p:nvPr/>
          </p:nvSpPr>
          <p:spPr>
            <a:xfrm>
              <a:off x="7886272" y="6302763"/>
              <a:ext cx="2213014"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retrieval system indexes a document corpus</a:t>
              </a:r>
              <a:endParaRPr kumimoji="0" lang="en-GB" sz="1200" b="0" i="0" u="none" strike="noStrike" kern="0" cap="none" spc="0" normalizeH="0" baseline="0" noProof="0" dirty="0">
                <a:ln>
                  <a:noFill/>
                </a:ln>
                <a:solidFill>
                  <a:sysClr val="windowText" lastClr="000000"/>
                </a:solidFill>
                <a:effectLst/>
                <a:uLnTx/>
                <a:uFillTx/>
              </a:endParaRPr>
            </a:p>
          </p:txBody>
        </p:sp>
      </p:grpSp>
      <p:cxnSp>
        <p:nvCxnSpPr>
          <p:cNvPr id="23" name="Straight Arrow Connector 22">
            <a:extLst>
              <a:ext uri="{FF2B5EF4-FFF2-40B4-BE49-F238E27FC236}">
                <a16:creationId xmlns:a16="http://schemas.microsoft.com/office/drawing/2014/main" id="{E0DC9428-6151-4D99-BF46-F3F44CD3F504}"/>
              </a:ext>
            </a:extLst>
          </p:cNvPr>
          <p:cNvCxnSpPr>
            <a:cxnSpLocks/>
          </p:cNvCxnSpPr>
          <p:nvPr/>
        </p:nvCxnSpPr>
        <p:spPr>
          <a:xfrm>
            <a:off x="8566328" y="3636888"/>
            <a:ext cx="5391" cy="571078"/>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C1F64C7-2ECC-4F7E-8895-1A4C79A3D351}"/>
              </a:ext>
            </a:extLst>
          </p:cNvPr>
          <p:cNvGrpSpPr/>
          <p:nvPr/>
        </p:nvGrpSpPr>
        <p:grpSpPr>
          <a:xfrm>
            <a:off x="9440469" y="1429543"/>
            <a:ext cx="2402561" cy="1861439"/>
            <a:chOff x="3831948" y="3738077"/>
            <a:chExt cx="2862936" cy="2218125"/>
          </a:xfrm>
        </p:grpSpPr>
        <p:pic>
          <p:nvPicPr>
            <p:cNvPr id="24" name="Picture 23">
              <a:extLst>
                <a:ext uri="{FF2B5EF4-FFF2-40B4-BE49-F238E27FC236}">
                  <a16:creationId xmlns:a16="http://schemas.microsoft.com/office/drawing/2014/main" id="{F865A4D7-96F7-4F3C-A22E-5D056F15AFF2}"/>
                </a:ext>
              </a:extLst>
            </p:cNvPr>
            <p:cNvPicPr>
              <a:picLocks noChangeAspect="1"/>
            </p:cNvPicPr>
            <p:nvPr/>
          </p:nvPicPr>
          <p:blipFill rotWithShape="1">
            <a:blip r:embed="rId5"/>
            <a:srcRect r="37415" b="86899"/>
            <a:stretch/>
          </p:blipFill>
          <p:spPr>
            <a:xfrm>
              <a:off x="3990354" y="3907612"/>
              <a:ext cx="1894905" cy="331003"/>
            </a:xfrm>
            <a:prstGeom prst="rect">
              <a:avLst/>
            </a:prstGeom>
          </p:spPr>
        </p:pic>
        <p:pic>
          <p:nvPicPr>
            <p:cNvPr id="25" name="Picture 24">
              <a:extLst>
                <a:ext uri="{FF2B5EF4-FFF2-40B4-BE49-F238E27FC236}">
                  <a16:creationId xmlns:a16="http://schemas.microsoft.com/office/drawing/2014/main" id="{ED42AA77-E7CE-4CA1-A80D-36525BB05CE3}"/>
                </a:ext>
              </a:extLst>
            </p:cNvPr>
            <p:cNvPicPr>
              <a:picLocks noChangeAspect="1"/>
            </p:cNvPicPr>
            <p:nvPr/>
          </p:nvPicPr>
          <p:blipFill rotWithShape="1">
            <a:blip r:embed="rId5"/>
            <a:srcRect t="33497" r="46104" b="14040"/>
            <a:stretch/>
          </p:blipFill>
          <p:spPr>
            <a:xfrm>
              <a:off x="3990354" y="4238615"/>
              <a:ext cx="1631824" cy="1325459"/>
            </a:xfrm>
            <a:prstGeom prst="rect">
              <a:avLst/>
            </a:prstGeom>
          </p:spPr>
        </p:pic>
        <p:pic>
          <p:nvPicPr>
            <p:cNvPr id="26" name="Picture 25">
              <a:extLst>
                <a:ext uri="{FF2B5EF4-FFF2-40B4-BE49-F238E27FC236}">
                  <a16:creationId xmlns:a16="http://schemas.microsoft.com/office/drawing/2014/main" id="{44DB6F13-7617-46E5-82B3-C4970966D3E9}"/>
                </a:ext>
              </a:extLst>
            </p:cNvPr>
            <p:cNvPicPr>
              <a:picLocks noChangeAspect="1"/>
            </p:cNvPicPr>
            <p:nvPr/>
          </p:nvPicPr>
          <p:blipFill rotWithShape="1">
            <a:blip r:embed="rId5"/>
            <a:srcRect l="79705" b="86546"/>
            <a:stretch/>
          </p:blipFill>
          <p:spPr>
            <a:xfrm>
              <a:off x="5885261" y="3903154"/>
              <a:ext cx="614487" cy="339920"/>
            </a:xfrm>
            <a:prstGeom prst="rect">
              <a:avLst/>
            </a:prstGeom>
          </p:spPr>
        </p:pic>
        <p:pic>
          <p:nvPicPr>
            <p:cNvPr id="27" name="Picture 26">
              <a:extLst>
                <a:ext uri="{FF2B5EF4-FFF2-40B4-BE49-F238E27FC236}">
                  <a16:creationId xmlns:a16="http://schemas.microsoft.com/office/drawing/2014/main" id="{E9EF31E8-576B-4AF2-9CCB-7DAD8A26BD1E}"/>
                </a:ext>
              </a:extLst>
            </p:cNvPr>
            <p:cNvPicPr>
              <a:picLocks noChangeAspect="1"/>
            </p:cNvPicPr>
            <p:nvPr/>
          </p:nvPicPr>
          <p:blipFill rotWithShape="1">
            <a:blip r:embed="rId5"/>
            <a:srcRect l="57036" t="14439" r="20822" b="57629"/>
            <a:stretch/>
          </p:blipFill>
          <p:spPr>
            <a:xfrm>
              <a:off x="5690125" y="4238615"/>
              <a:ext cx="670415" cy="705701"/>
            </a:xfrm>
            <a:prstGeom prst="rect">
              <a:avLst/>
            </a:prstGeom>
          </p:spPr>
        </p:pic>
        <p:sp>
          <p:nvSpPr>
            <p:cNvPr id="28" name="Freeform 13">
              <a:extLst>
                <a:ext uri="{FF2B5EF4-FFF2-40B4-BE49-F238E27FC236}">
                  <a16:creationId xmlns:a16="http://schemas.microsoft.com/office/drawing/2014/main" id="{EA5544A3-4880-4D19-AEAC-97957B983BC6}"/>
                </a:ext>
              </a:extLst>
            </p:cNvPr>
            <p:cNvSpPr>
              <a:spLocks/>
            </p:cNvSpPr>
            <p:nvPr/>
          </p:nvSpPr>
          <p:spPr bwMode="auto">
            <a:xfrm flipH="1">
              <a:off x="3831948" y="3738077"/>
              <a:ext cx="2862936" cy="1907574"/>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ln>
              <a:headEnd/>
              <a:tailEnd/>
            </a:ln>
            <a:extLst/>
          </p:spPr>
          <p:style>
            <a:lnRef idx="1">
              <a:schemeClr val="dk1"/>
            </a:lnRef>
            <a:fillRef idx="1003">
              <a:schemeClr val="dk1"/>
            </a:fillRef>
            <a:effectRef idx="2">
              <a:schemeClr val="dk1"/>
            </a:effectRef>
            <a:fontRef idx="minor">
              <a:schemeClr val="lt1"/>
            </a:fontRef>
          </p:style>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29" name="TextBox 28">
              <a:extLst>
                <a:ext uri="{FF2B5EF4-FFF2-40B4-BE49-F238E27FC236}">
                  <a16:creationId xmlns:a16="http://schemas.microsoft.com/office/drawing/2014/main" id="{C7CEBBE4-9F46-45E7-AABA-87A5BB3B87AC}"/>
                </a:ext>
              </a:extLst>
            </p:cNvPr>
            <p:cNvSpPr txBox="1"/>
            <p:nvPr/>
          </p:nvSpPr>
          <p:spPr>
            <a:xfrm>
              <a:off x="3910098" y="5679203"/>
              <a:ext cx="2633316"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results ranking (document list)</a:t>
              </a:r>
              <a:endParaRPr kumimoji="0" lang="en-GB" sz="1200" b="0" i="0" u="none" strike="noStrike" kern="0" cap="none" spc="0" normalizeH="0" baseline="0" noProof="0" dirty="0">
                <a:ln>
                  <a:noFill/>
                </a:ln>
                <a:solidFill>
                  <a:sysClr val="windowText" lastClr="000000"/>
                </a:solidFill>
                <a:effectLst/>
                <a:uLnTx/>
                <a:uFillTx/>
              </a:endParaRPr>
            </a:p>
          </p:txBody>
        </p:sp>
      </p:grpSp>
      <p:cxnSp>
        <p:nvCxnSpPr>
          <p:cNvPr id="31" name="Straight Arrow Connector 30">
            <a:extLst>
              <a:ext uri="{FF2B5EF4-FFF2-40B4-BE49-F238E27FC236}">
                <a16:creationId xmlns:a16="http://schemas.microsoft.com/office/drawing/2014/main" id="{CF85C4D7-9255-4C6F-AA58-F40C1AEBF458}"/>
              </a:ext>
            </a:extLst>
          </p:cNvPr>
          <p:cNvCxnSpPr>
            <a:cxnSpLocks/>
          </p:cNvCxnSpPr>
          <p:nvPr/>
        </p:nvCxnSpPr>
        <p:spPr>
          <a:xfrm>
            <a:off x="10068037" y="3636888"/>
            <a:ext cx="5391" cy="571078"/>
          </a:xfrm>
          <a:prstGeom prst="straightConnector1">
            <a:avLst/>
          </a:prstGeom>
          <a:ln w="28575">
            <a:solidFill>
              <a:schemeClr val="tx1">
                <a:lumMod val="65000"/>
                <a:lumOff val="35000"/>
              </a:schemeClr>
            </a:solidFill>
            <a:prstDash val="sysDash"/>
            <a:headEnd type="arrow"/>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FF923C-65CA-457F-83CA-CC123AAA269D}"/>
              </a:ext>
            </a:extLst>
          </p:cNvPr>
          <p:cNvCxnSpPr>
            <a:cxnSpLocks/>
          </p:cNvCxnSpPr>
          <p:nvPr/>
        </p:nvCxnSpPr>
        <p:spPr>
          <a:xfrm>
            <a:off x="7674642" y="1861495"/>
            <a:ext cx="1964658" cy="65425"/>
          </a:xfrm>
          <a:prstGeom prst="straightConnector1">
            <a:avLst/>
          </a:prstGeom>
          <a:ln w="15875">
            <a:solidFill>
              <a:schemeClr val="tx1">
                <a:lumMod val="65000"/>
                <a:lumOff val="35000"/>
              </a:schemeClr>
            </a:solidFill>
            <a:prstDash val="dash"/>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058D490-9EB3-441D-8E80-E687EF4ECAB1}"/>
              </a:ext>
            </a:extLst>
          </p:cNvPr>
          <p:cNvSpPr/>
          <p:nvPr/>
        </p:nvSpPr>
        <p:spPr>
          <a:xfrm>
            <a:off x="7947962" y="1971208"/>
            <a:ext cx="1550426"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Relevance (documents satisfy </a:t>
            </a:r>
            <a:br>
              <a:rPr kumimoji="0" lang="en-US" sz="1200" b="0" i="0" u="none" strike="noStrike" kern="0" cap="none" spc="0" normalizeH="0" baseline="0" noProof="0" dirty="0">
                <a:ln>
                  <a:noFill/>
                </a:ln>
                <a:solidFill>
                  <a:sysClr val="windowText" lastClr="000000"/>
                </a:solidFill>
                <a:effectLst/>
                <a:uLnTx/>
                <a:uFillTx/>
              </a:rPr>
            </a:br>
            <a:r>
              <a:rPr kumimoji="0" lang="en-US" sz="1200" b="0" i="0" u="none" strike="noStrike" kern="0" cap="none" spc="0" normalizeH="0" baseline="0" noProof="0" dirty="0">
                <a:ln>
                  <a:noFill/>
                </a:ln>
                <a:solidFill>
                  <a:sysClr val="windowText" lastClr="000000"/>
                </a:solidFill>
                <a:effectLst/>
                <a:uLnTx/>
                <a:uFillTx/>
              </a:rPr>
              <a:t>information need)</a:t>
            </a:r>
          </a:p>
        </p:txBody>
      </p:sp>
    </p:spTree>
    <p:extLst>
      <p:ext uri="{BB962C8B-B14F-4D97-AF65-F5344CB8AC3E}">
        <p14:creationId xmlns:p14="http://schemas.microsoft.com/office/powerpoint/2010/main" val="1930364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9546F-F273-41A4-B72C-DA987F857499}"/>
              </a:ext>
            </a:extLst>
          </p:cNvPr>
          <p:cNvSpPr>
            <a:spLocks noGrp="1"/>
          </p:cNvSpPr>
          <p:nvPr>
            <p:ph type="title"/>
          </p:nvPr>
        </p:nvSpPr>
        <p:spPr>
          <a:xfrm>
            <a:off x="1141411" y="3300249"/>
            <a:ext cx="9906000" cy="1970690"/>
          </a:xfrm>
        </p:spPr>
        <p:txBody>
          <a:bodyPr>
            <a:normAutofit/>
          </a:bodyPr>
          <a:lstStyle/>
          <a:p>
            <a:r>
              <a:rPr lang="en-US" sz="5400" dirty="0"/>
              <a:t>Break</a:t>
            </a:r>
            <a:endParaRPr lang="en-GB" sz="5400" dirty="0"/>
          </a:p>
        </p:txBody>
      </p:sp>
      <p:pic>
        <p:nvPicPr>
          <p:cNvPr id="4" name="Picture 2" descr="http://www.phdcomics.com/comics/archive/phd051608s.gif">
            <a:extLst>
              <a:ext uri="{FF2B5EF4-FFF2-40B4-BE49-F238E27FC236}">
                <a16:creationId xmlns:a16="http://schemas.microsoft.com/office/drawing/2014/main" id="{FD4239AA-0CE3-4887-9E8D-4C668872B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223" y="1301889"/>
            <a:ext cx="7376295" cy="3196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3784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407786-8942-4C13-B867-601940124A3F}"/>
              </a:ext>
            </a:extLst>
          </p:cNvPr>
          <p:cNvSpPr>
            <a:spLocks noGrp="1"/>
          </p:cNvSpPr>
          <p:nvPr>
            <p:ph type="title"/>
          </p:nvPr>
        </p:nvSpPr>
        <p:spPr/>
        <p:txBody>
          <a:bodyPr>
            <a:normAutofit/>
          </a:bodyPr>
          <a:lstStyle/>
          <a:p>
            <a:r>
              <a:rPr lang="en-US" sz="4400" dirty="0"/>
              <a:t>Learning to Rank</a:t>
            </a:r>
            <a:endParaRPr lang="en-GB" sz="4400" dirty="0"/>
          </a:p>
        </p:txBody>
      </p:sp>
      <p:sp>
        <p:nvSpPr>
          <p:cNvPr id="8" name="Text Placeholder 7">
            <a:extLst>
              <a:ext uri="{FF2B5EF4-FFF2-40B4-BE49-F238E27FC236}">
                <a16:creationId xmlns:a16="http://schemas.microsoft.com/office/drawing/2014/main" id="{4DBE0EF6-D4F9-4851-8C51-DE999B5AB9E8}"/>
              </a:ext>
            </a:extLst>
          </p:cNvPr>
          <p:cNvSpPr>
            <a:spLocks noGrp="1"/>
          </p:cNvSpPr>
          <p:nvPr>
            <p:ph type="body" idx="1"/>
          </p:nvPr>
        </p:nvSpPr>
        <p:spPr/>
        <p:txBody>
          <a:bodyPr>
            <a:normAutofit/>
          </a:bodyPr>
          <a:lstStyle/>
          <a:p>
            <a:r>
              <a:rPr lang="en-US" sz="2400" dirty="0"/>
              <a:t>(20 mins)</a:t>
            </a:r>
            <a:endParaRPr lang="en-GB" sz="2400" dirty="0"/>
          </a:p>
        </p:txBody>
      </p:sp>
    </p:spTree>
    <p:extLst>
      <p:ext uri="{BB962C8B-B14F-4D97-AF65-F5344CB8AC3E}">
        <p14:creationId xmlns:p14="http://schemas.microsoft.com/office/powerpoint/2010/main" val="31720169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E6FFE2-F5CF-4D17-BB8B-12A6DAAC3B49}"/>
              </a:ext>
            </a:extLst>
          </p:cNvPr>
          <p:cNvSpPr>
            <a:spLocks noGrp="1"/>
          </p:cNvSpPr>
          <p:nvPr>
            <p:ph type="title"/>
          </p:nvPr>
        </p:nvSpPr>
        <p:spPr>
          <a:xfrm>
            <a:off x="839788" y="1191637"/>
            <a:ext cx="3932237" cy="1600200"/>
          </a:xfrm>
        </p:spPr>
        <p:txBody>
          <a:bodyPr>
            <a:normAutofit/>
          </a:bodyPr>
          <a:lstStyle/>
          <a:p>
            <a:r>
              <a:rPr lang="en-US" sz="4000" dirty="0"/>
              <a:t>Learning to Rank (LTR)</a:t>
            </a:r>
            <a:endParaRPr lang="en-GB" sz="4000"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D6E0E59-824B-45A0-BB7D-4B41FBB279B0}"/>
                  </a:ext>
                </a:extLst>
              </p:cNvPr>
              <p:cNvSpPr>
                <a:spLocks noGrp="1"/>
              </p:cNvSpPr>
              <p:nvPr>
                <p:ph idx="1"/>
              </p:nvPr>
            </p:nvSpPr>
            <p:spPr>
              <a:xfrm>
                <a:off x="6425025" y="1738885"/>
                <a:ext cx="5003891" cy="5198534"/>
              </a:xfrm>
            </p:spPr>
            <p:txBody>
              <a:bodyPr>
                <a:normAutofit/>
              </a:bodyPr>
              <a:lstStyle/>
              <a:p>
                <a:pPr marL="0" indent="0">
                  <a:spcBef>
                    <a:spcPts val="3600"/>
                  </a:spcBef>
                  <a:buNone/>
                </a:pPr>
                <a:r>
                  <a:rPr lang="en-GB" sz="2000" dirty="0"/>
                  <a:t>L2R models represent a </a:t>
                </a:r>
                <a:r>
                  <a:rPr lang="en-GB" sz="2000" dirty="0" err="1"/>
                  <a:t>rankable</a:t>
                </a:r>
                <a:r>
                  <a:rPr lang="en-GB" sz="2000" dirty="0"/>
                  <a:t> item—e.g., a document—given some context—e.g., a user-issued query—as a numerical vector </a:t>
                </a:r>
                <a14:m>
                  <m:oMath xmlns:m="http://schemas.openxmlformats.org/officeDocument/2006/math">
                    <m:acc>
                      <m:accPr>
                        <m:chr m:val="⃗"/>
                        <m:ctrlPr>
                          <a:rPr lang="en-GB" sz="2000" i="1" smtClean="0">
                            <a:latin typeface="Cambria Math" panose="02040503050406030204" pitchFamily="18" charset="0"/>
                          </a:rPr>
                        </m:ctrlPr>
                      </m:accPr>
                      <m:e>
                        <m:r>
                          <a:rPr lang="en-US" sz="2000" b="0" i="1" smtClean="0">
                            <a:latin typeface="Cambria Math" panose="02040503050406030204" pitchFamily="18" charset="0"/>
                          </a:rPr>
                          <m:t>𝑥</m:t>
                        </m:r>
                      </m:e>
                    </m:acc>
                    <m:r>
                      <a:rPr lang="en-GB" sz="2000" i="1" smtClean="0">
                        <a:latin typeface="Cambria Math" panose="02040503050406030204" pitchFamily="18" charset="0"/>
                        <a:ea typeface="Cambria Math" panose="02040503050406030204" pitchFamily="18" charset="0"/>
                      </a:rPr>
                      <m:t>∈</m:t>
                    </m:r>
                    <m:sSup>
                      <m:sSupPr>
                        <m:ctrlPr>
                          <a:rPr lang="en-GB" sz="2000" i="1" smtClean="0">
                            <a:latin typeface="Cambria Math" panose="02040503050406030204" pitchFamily="18" charset="0"/>
                            <a:ea typeface="Cambria Math" panose="02040503050406030204" pitchFamily="18" charset="0"/>
                          </a:rPr>
                        </m:ctrlPr>
                      </m:sSupPr>
                      <m:e>
                        <m:r>
                          <a:rPr lang="en-GB" sz="200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ea typeface="Cambria Math" panose="02040503050406030204" pitchFamily="18" charset="0"/>
                          </a:rPr>
                          <m:t>𝑛</m:t>
                        </m:r>
                      </m:sup>
                    </m:sSup>
                  </m:oMath>
                </a14:m>
                <a:endParaRPr lang="en-GB" sz="2000" dirty="0"/>
              </a:p>
              <a:p>
                <a:pPr marL="0" indent="0">
                  <a:spcBef>
                    <a:spcPts val="3600"/>
                  </a:spcBef>
                  <a:buNone/>
                </a:pPr>
                <a:r>
                  <a:rPr lang="en-GB" sz="2000" dirty="0"/>
                  <a:t>The ranking model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acc>
                      <m:accPr>
                        <m:chr m:val="⃗"/>
                        <m:ctrlPr>
                          <a:rPr lang="en-GB" sz="2000" i="1">
                            <a:latin typeface="Cambria Math" panose="02040503050406030204" pitchFamily="18" charset="0"/>
                          </a:rPr>
                        </m:ctrlPr>
                      </m:accPr>
                      <m:e>
                        <m:r>
                          <a:rPr lang="en-US" sz="2000" i="1">
                            <a:latin typeface="Cambria Math" panose="02040503050406030204" pitchFamily="18" charset="0"/>
                          </a:rPr>
                          <m:t>𝑥</m:t>
                        </m:r>
                      </m:e>
                    </m:acc>
                    <m:r>
                      <a:rPr lang="en-US" sz="2000" i="1" smtClean="0">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ℝ</m:t>
                    </m:r>
                  </m:oMath>
                </a14:m>
                <a:r>
                  <a:rPr lang="en-GB" sz="2000" dirty="0"/>
                  <a:t> is trained to map the vector to a real-valued score such that relevant items are scored higher.</a:t>
                </a:r>
              </a:p>
            </p:txBody>
          </p:sp>
        </mc:Choice>
        <mc:Fallback xmlns="">
          <p:sp>
            <p:nvSpPr>
              <p:cNvPr id="5" name="Content Placeholder 4">
                <a:extLst>
                  <a:ext uri="{FF2B5EF4-FFF2-40B4-BE49-F238E27FC236}">
                    <a16:creationId xmlns:a16="http://schemas.microsoft.com/office/drawing/2014/main" id="{AD6E0E59-824B-45A0-BB7D-4B41FBB279B0}"/>
                  </a:ext>
                </a:extLst>
              </p:cNvPr>
              <p:cNvSpPr>
                <a:spLocks noGrp="1" noRot="1" noChangeAspect="1" noMove="1" noResize="1" noEditPoints="1" noAdjustHandles="1" noChangeArrowheads="1" noChangeShapeType="1" noTextEdit="1"/>
              </p:cNvSpPr>
              <p:nvPr>
                <p:ph idx="1"/>
              </p:nvPr>
            </p:nvSpPr>
            <p:spPr>
              <a:xfrm>
                <a:off x="6425025" y="1738885"/>
                <a:ext cx="5003891" cy="5198534"/>
              </a:xfrm>
              <a:blipFill>
                <a:blip r:embed="rId2"/>
                <a:stretch>
                  <a:fillRect l="-1340" t="-1055" r="-244"/>
                </a:stretch>
              </a:blipFill>
            </p:spPr>
            <p:txBody>
              <a:bodyPr/>
              <a:lstStyle/>
              <a:p>
                <a:r>
                  <a:rPr lang="en-CA">
                    <a:noFill/>
                  </a:rPr>
                  <a:t> </a:t>
                </a:r>
              </a:p>
            </p:txBody>
          </p:sp>
        </mc:Fallback>
      </mc:AlternateContent>
      <p:sp>
        <p:nvSpPr>
          <p:cNvPr id="6" name="Text Placeholder 5">
            <a:extLst>
              <a:ext uri="{FF2B5EF4-FFF2-40B4-BE49-F238E27FC236}">
                <a16:creationId xmlns:a16="http://schemas.microsoft.com/office/drawing/2014/main" id="{A961FB23-4811-41C2-82A6-1BD8EAA61DC9}"/>
              </a:ext>
            </a:extLst>
          </p:cNvPr>
          <p:cNvSpPr>
            <a:spLocks noGrp="1"/>
          </p:cNvSpPr>
          <p:nvPr>
            <p:ph type="body" sz="half" idx="2"/>
          </p:nvPr>
        </p:nvSpPr>
        <p:spPr>
          <a:xfrm>
            <a:off x="1146705" y="3435247"/>
            <a:ext cx="4321528" cy="3090389"/>
          </a:xfrm>
        </p:spPr>
        <p:txBody>
          <a:bodyPr>
            <a:normAutofit/>
          </a:bodyPr>
          <a:lstStyle/>
          <a:p>
            <a:r>
              <a:rPr lang="en-GB" sz="2000" i="1" dirty="0"/>
              <a:t>”... the task to automatically construct a ranking model using training data, such that the model can sort new objects according to their degrees of relevance, preference, or importance.</a:t>
            </a:r>
            <a:r>
              <a:rPr lang="en-GB" sz="2000" dirty="0"/>
              <a:t>”</a:t>
            </a:r>
          </a:p>
          <a:p>
            <a:pPr algn="r"/>
            <a:r>
              <a:rPr lang="en-GB" sz="2000" dirty="0"/>
              <a:t>- Liu [2009]</a:t>
            </a:r>
          </a:p>
        </p:txBody>
      </p:sp>
      <p:sp>
        <p:nvSpPr>
          <p:cNvPr id="7" name="Rectangle 6">
            <a:extLst>
              <a:ext uri="{FF2B5EF4-FFF2-40B4-BE49-F238E27FC236}">
                <a16:creationId xmlns:a16="http://schemas.microsoft.com/office/drawing/2014/main" id="{6822F2EB-17BC-4D28-90EA-D738C37BA56F}"/>
              </a:ext>
            </a:extLst>
          </p:cNvPr>
          <p:cNvSpPr/>
          <p:nvPr/>
        </p:nvSpPr>
        <p:spPr>
          <a:xfrm>
            <a:off x="482162" y="6567542"/>
            <a:ext cx="11227676" cy="276999"/>
          </a:xfrm>
          <a:prstGeom prst="rect">
            <a:avLst/>
          </a:prstGeom>
        </p:spPr>
        <p:txBody>
          <a:bodyPr wrap="square">
            <a:spAutoFit/>
          </a:bodyPr>
          <a:lstStyle/>
          <a:p>
            <a:pPr lvl="0" algn="ctr" defTabSz="914400">
              <a:defRPr/>
            </a:pPr>
            <a:r>
              <a:rPr lang="en-GB" sz="1200" dirty="0"/>
              <a:t>Tie-Yan Liu. </a:t>
            </a:r>
            <a:r>
              <a:rPr lang="en-GB" sz="1200" dirty="0">
                <a:hlinkClick r:id="rId3"/>
              </a:rPr>
              <a:t>Learning to rank for information retrieval</a:t>
            </a:r>
            <a:r>
              <a:rPr lang="en-GB" sz="1200" dirty="0"/>
              <a:t>. Foundation and Trends in Information Retrieval, 2009.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011350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53F2-1406-47EF-9313-46E3DEC78653}"/>
              </a:ext>
            </a:extLst>
          </p:cNvPr>
          <p:cNvSpPr>
            <a:spLocks noGrp="1"/>
          </p:cNvSpPr>
          <p:nvPr>
            <p:ph type="title"/>
          </p:nvPr>
        </p:nvSpPr>
        <p:spPr>
          <a:xfrm>
            <a:off x="857671" y="833336"/>
            <a:ext cx="3856037" cy="1639884"/>
          </a:xfrm>
        </p:spPr>
        <p:txBody>
          <a:bodyPr>
            <a:normAutofit/>
          </a:bodyPr>
          <a:lstStyle/>
          <a:p>
            <a:r>
              <a:rPr lang="en-US" sz="4000" dirty="0"/>
              <a:t>Approaches</a:t>
            </a:r>
            <a:endParaRPr lang="en-GB"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06978E-9077-4921-810B-899926B534BF}"/>
                  </a:ext>
                </a:extLst>
              </p:cNvPr>
              <p:cNvSpPr>
                <a:spLocks noGrp="1"/>
              </p:cNvSpPr>
              <p:nvPr>
                <p:ph idx="1"/>
              </p:nvPr>
            </p:nvSpPr>
            <p:spPr>
              <a:xfrm>
                <a:off x="5123793" y="1343086"/>
                <a:ext cx="6586045" cy="5034455"/>
              </a:xfrm>
            </p:spPr>
            <p:txBody>
              <a:bodyPr>
                <a:normAutofit/>
              </a:bodyPr>
              <a:lstStyle/>
              <a:p>
                <a:pPr marL="0" indent="0">
                  <a:spcBef>
                    <a:spcPts val="2400"/>
                  </a:spcBef>
                  <a:buNone/>
                </a:pPr>
                <a:r>
                  <a:rPr lang="en-GB" sz="2000" dirty="0">
                    <a:latin typeface="Segoe UI" panose="020B0502040204020203" pitchFamily="34" charset="0"/>
                    <a:cs typeface="Segoe UI" panose="020B0502040204020203" pitchFamily="34" charset="0"/>
                  </a:rPr>
                  <a:t>Pointwise approach</a:t>
                </a:r>
              </a:p>
              <a:p>
                <a:pPr marL="0" indent="0">
                  <a:lnSpc>
                    <a:spcPct val="140000"/>
                  </a:lnSpc>
                  <a:spcBef>
                    <a:spcPts val="600"/>
                  </a:spcBef>
                  <a:buNone/>
                </a:pPr>
                <a:r>
                  <a:rPr lang="en-GB" sz="1600" dirty="0"/>
                  <a:t>Relevance label </a:t>
                </a:r>
                <a14:m>
                  <m:oMath xmlns:m="http://schemas.openxmlformats.org/officeDocument/2006/math">
                    <m:sSub>
                      <m:sSubPr>
                        <m:ctrlPr>
                          <a:rPr lang="en-GB"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𝑑</m:t>
                        </m:r>
                      </m:sub>
                    </m:sSub>
                  </m:oMath>
                </a14:m>
                <a:r>
                  <a:rPr lang="en-GB" sz="1600" dirty="0"/>
                  <a:t> is a number—derived from binary or graded human judgments or implicit user feedback (e.g., CTR). Typically, a regression or classification model is trained to predict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 given </a:t>
                </a:r>
                <a14:m>
                  <m:oMath xmlns:m="http://schemas.openxmlformats.org/officeDocument/2006/math">
                    <m:sSub>
                      <m:sSubPr>
                        <m:ctrlPr>
                          <a:rPr lang="en-GB" sz="1600" i="1">
                            <a:latin typeface="Cambria Math" panose="02040503050406030204" pitchFamily="18" charset="0"/>
                          </a:rPr>
                        </m:ctrlPr>
                      </m:sSubPr>
                      <m:e>
                        <m:acc>
                          <m:accPr>
                            <m:chr m:val="⃗"/>
                            <m:ctrlPr>
                              <a:rPr lang="en-GB" sz="1600" i="1" smtClean="0">
                                <a:latin typeface="Cambria Math" panose="02040503050406030204" pitchFamily="18" charset="0"/>
                              </a:rPr>
                            </m:ctrlPr>
                          </m:accPr>
                          <m:e>
                            <m:r>
                              <a:rPr lang="en-US" sz="1600" b="0" i="1" smtClean="0">
                                <a:latin typeface="Cambria Math" panose="02040503050406030204" pitchFamily="18" charset="0"/>
                              </a:rPr>
                              <m:t>𝑥</m:t>
                            </m:r>
                          </m:e>
                        </m:acc>
                      </m:e>
                      <m:sub>
                        <m:r>
                          <a:rPr lang="en-US" sz="1600" i="1">
                            <a:latin typeface="Cambria Math" panose="02040503050406030204" pitchFamily="18" charset="0"/>
                          </a:rPr>
                          <m:t>𝑞</m:t>
                        </m:r>
                        <m:r>
                          <a:rPr lang="en-US" sz="1600" i="1">
                            <a:latin typeface="Cambria Math" panose="02040503050406030204" pitchFamily="18" charset="0"/>
                          </a:rPr>
                          <m:t>,</m:t>
                        </m:r>
                        <m:r>
                          <a:rPr lang="en-US" sz="1600" i="1">
                            <a:latin typeface="Cambria Math" panose="02040503050406030204" pitchFamily="18" charset="0"/>
                          </a:rPr>
                          <m:t>𝑑</m:t>
                        </m:r>
                      </m:sub>
                    </m:sSub>
                  </m:oMath>
                </a14:m>
                <a:r>
                  <a:rPr lang="en-GB" sz="1600" dirty="0"/>
                  <a:t>.</a:t>
                </a:r>
              </a:p>
              <a:p>
                <a:pPr marL="0" indent="0">
                  <a:spcBef>
                    <a:spcPts val="2400"/>
                  </a:spcBef>
                  <a:buNone/>
                </a:pPr>
                <a:r>
                  <a:rPr lang="en-GB" sz="2000" dirty="0">
                    <a:latin typeface="Segoe UI" panose="020B0502040204020203" pitchFamily="34" charset="0"/>
                    <a:cs typeface="Segoe UI" panose="020B0502040204020203" pitchFamily="34" charset="0"/>
                  </a:rPr>
                  <a:t>Pairwise approach</a:t>
                </a:r>
              </a:p>
              <a:p>
                <a:pPr marL="0" indent="0">
                  <a:lnSpc>
                    <a:spcPct val="140000"/>
                  </a:lnSpc>
                  <a:spcBef>
                    <a:spcPts val="600"/>
                  </a:spcBef>
                  <a:buNone/>
                </a:pPr>
                <a:r>
                  <a:rPr lang="en-GB" sz="1600" dirty="0"/>
                  <a:t>Pairwise preference between documents for a query (</a:t>
                </a:r>
                <a14:m>
                  <m:oMath xmlns:m="http://schemas.openxmlformats.org/officeDocument/2006/math">
                    <m:sSub>
                      <m:sSubPr>
                        <m:ctrlPr>
                          <a:rPr lang="en-GB" sz="1600" i="1">
                            <a:latin typeface="Cambria Math" panose="02040503050406030204" pitchFamily="18" charset="0"/>
                          </a:rPr>
                        </m:ctrlPr>
                      </m:sSubPr>
                      <m:e>
                        <m:r>
                          <a:rPr lang="en-US" sz="1600" i="1">
                            <a:latin typeface="Cambria Math" panose="02040503050406030204" pitchFamily="18" charset="0"/>
                          </a:rPr>
                          <m:t>𝑑</m:t>
                        </m:r>
                      </m:e>
                      <m:sub>
                        <m:r>
                          <a:rPr lang="en-US" sz="1600" i="1">
                            <a:latin typeface="Cambria Math" panose="02040503050406030204" pitchFamily="18" charset="0"/>
                          </a:rPr>
                          <m:t>𝑖</m:t>
                        </m:r>
                      </m:sub>
                    </m:sSub>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𝑑</m:t>
                        </m:r>
                      </m:e>
                      <m:sub>
                        <m:r>
                          <a:rPr lang="en-US" sz="1600" b="0" i="1" smtClean="0">
                            <a:latin typeface="Cambria Math" panose="02040503050406030204" pitchFamily="18" charset="0"/>
                            <a:ea typeface="Cambria Math" panose="02040503050406030204" pitchFamily="18" charset="0"/>
                          </a:rPr>
                          <m:t>𝑗</m:t>
                        </m:r>
                      </m:sub>
                    </m:sSub>
                  </m:oMath>
                </a14:m>
                <a:r>
                  <a:rPr lang="en-GB" sz="1600" dirty="0"/>
                  <a:t> w.r.t. </a:t>
                </a:r>
                <a14:m>
                  <m:oMath xmlns:m="http://schemas.openxmlformats.org/officeDocument/2006/math">
                    <m:r>
                      <a:rPr lang="en-US" sz="1600" b="0" i="1" smtClean="0">
                        <a:latin typeface="Cambria Math" panose="02040503050406030204" pitchFamily="18" charset="0"/>
                      </a:rPr>
                      <m:t>𝑞</m:t>
                    </m:r>
                  </m:oMath>
                </a14:m>
                <a:r>
                  <a:rPr lang="en-GB" sz="1600" dirty="0"/>
                  <a:t>) as label. Reduces to binary classification to predict more relevant document.</a:t>
                </a:r>
              </a:p>
              <a:p>
                <a:pPr marL="0" indent="0">
                  <a:spcBef>
                    <a:spcPts val="2400"/>
                  </a:spcBef>
                  <a:buNone/>
                </a:pPr>
                <a:r>
                  <a:rPr lang="en-GB" sz="2000" dirty="0">
                    <a:latin typeface="Segoe UI" panose="020B0502040204020203" pitchFamily="34" charset="0"/>
                    <a:cs typeface="Segoe UI" panose="020B0502040204020203" pitchFamily="34" charset="0"/>
                  </a:rPr>
                  <a:t>Listwise approach</a:t>
                </a:r>
              </a:p>
              <a:p>
                <a:pPr marL="0" indent="0">
                  <a:lnSpc>
                    <a:spcPct val="140000"/>
                  </a:lnSpc>
                  <a:spcBef>
                    <a:spcPts val="600"/>
                  </a:spcBef>
                  <a:buNone/>
                </a:pPr>
                <a:r>
                  <a:rPr lang="en-GB" sz="1600" dirty="0"/>
                  <a:t>Directly optimize for rank-based metric, such as NDCG—difficult because these metrics are often not differentiable w.r.t. model parameters.</a:t>
                </a:r>
              </a:p>
            </p:txBody>
          </p:sp>
        </mc:Choice>
        <mc:Fallback xmlns="">
          <p:sp>
            <p:nvSpPr>
              <p:cNvPr id="3" name="Content Placeholder 2">
                <a:extLst>
                  <a:ext uri="{FF2B5EF4-FFF2-40B4-BE49-F238E27FC236}">
                    <a16:creationId xmlns:a16="http://schemas.microsoft.com/office/drawing/2014/main" id="{3F06978E-9077-4921-810B-899926B534BF}"/>
                  </a:ext>
                </a:extLst>
              </p:cNvPr>
              <p:cNvSpPr>
                <a:spLocks noGrp="1" noRot="1" noChangeAspect="1" noMove="1" noResize="1" noEditPoints="1" noAdjustHandles="1" noChangeArrowheads="1" noChangeShapeType="1" noTextEdit="1"/>
              </p:cNvSpPr>
              <p:nvPr>
                <p:ph idx="1"/>
              </p:nvPr>
            </p:nvSpPr>
            <p:spPr>
              <a:xfrm>
                <a:off x="5123793" y="1343086"/>
                <a:ext cx="6586045" cy="5034455"/>
              </a:xfrm>
              <a:blipFill>
                <a:blip r:embed="rId2"/>
                <a:stretch>
                  <a:fillRect l="-1019" t="-1090"/>
                </a:stretch>
              </a:blipFill>
            </p:spPr>
            <p:txBody>
              <a:bodyPr/>
              <a:lstStyle/>
              <a:p>
                <a:r>
                  <a:rPr lang="en-CA">
                    <a:noFill/>
                  </a:rPr>
                  <a:t> </a:t>
                </a:r>
              </a:p>
            </p:txBody>
          </p:sp>
        </mc:Fallback>
      </mc:AlternateContent>
      <p:sp>
        <p:nvSpPr>
          <p:cNvPr id="4" name="Text Placeholder 3">
            <a:extLst>
              <a:ext uri="{FF2B5EF4-FFF2-40B4-BE49-F238E27FC236}">
                <a16:creationId xmlns:a16="http://schemas.microsoft.com/office/drawing/2014/main" id="{D32C5FAC-C615-4713-9BA2-E60DEEFCA434}"/>
              </a:ext>
            </a:extLst>
          </p:cNvPr>
          <p:cNvSpPr>
            <a:spLocks noGrp="1"/>
          </p:cNvSpPr>
          <p:nvPr>
            <p:ph type="body" sz="half" idx="2"/>
          </p:nvPr>
        </p:nvSpPr>
        <p:spPr>
          <a:xfrm>
            <a:off x="857671" y="3108825"/>
            <a:ext cx="3856037" cy="2906110"/>
          </a:xfrm>
        </p:spPr>
        <p:txBody>
          <a:bodyPr>
            <a:normAutofit/>
          </a:bodyPr>
          <a:lstStyle/>
          <a:p>
            <a:r>
              <a:rPr lang="en-GB" sz="2400" dirty="0"/>
              <a:t>Liu [2009] categorizes different LTR approaches based on training objectives:</a:t>
            </a:r>
          </a:p>
        </p:txBody>
      </p:sp>
      <p:sp>
        <p:nvSpPr>
          <p:cNvPr id="5" name="Rectangle 4">
            <a:extLst>
              <a:ext uri="{FF2B5EF4-FFF2-40B4-BE49-F238E27FC236}">
                <a16:creationId xmlns:a16="http://schemas.microsoft.com/office/drawing/2014/main" id="{F69D4B23-6737-466B-BBEA-5519FDB3AB99}"/>
              </a:ext>
            </a:extLst>
          </p:cNvPr>
          <p:cNvSpPr/>
          <p:nvPr/>
        </p:nvSpPr>
        <p:spPr>
          <a:xfrm>
            <a:off x="482162" y="6567542"/>
            <a:ext cx="11227676" cy="276999"/>
          </a:xfrm>
          <a:prstGeom prst="rect">
            <a:avLst/>
          </a:prstGeom>
        </p:spPr>
        <p:txBody>
          <a:bodyPr wrap="square">
            <a:spAutoFit/>
          </a:bodyPr>
          <a:lstStyle/>
          <a:p>
            <a:pPr lvl="0" algn="ctr" defTabSz="914400">
              <a:defRPr/>
            </a:pPr>
            <a:r>
              <a:rPr lang="en-GB" sz="1200" dirty="0"/>
              <a:t>Tie-Yan Liu. </a:t>
            </a:r>
            <a:r>
              <a:rPr lang="en-GB" sz="1200" dirty="0">
                <a:hlinkClick r:id="rId3"/>
              </a:rPr>
              <a:t>Learning to rank for information retrieval</a:t>
            </a:r>
            <a:r>
              <a:rPr lang="en-GB" sz="1200" dirty="0"/>
              <a:t>. Foundation and Trends in Information Retrieval, 2009. </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15628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258-527E-4420-9704-F28059CD4D74}"/>
              </a:ext>
            </a:extLst>
          </p:cNvPr>
          <p:cNvSpPr>
            <a:spLocks noGrp="1"/>
          </p:cNvSpPr>
          <p:nvPr>
            <p:ph type="title"/>
          </p:nvPr>
        </p:nvSpPr>
        <p:spPr>
          <a:xfrm>
            <a:off x="857671" y="1412133"/>
            <a:ext cx="4145071" cy="1639884"/>
          </a:xfrm>
        </p:spPr>
        <p:txBody>
          <a:bodyPr>
            <a:normAutofit/>
          </a:bodyPr>
          <a:lstStyle/>
          <a:p>
            <a:r>
              <a:rPr lang="en-US" sz="4000" dirty="0"/>
              <a:t>Features</a:t>
            </a:r>
            <a:endParaRPr lang="en-GB" sz="4000" dirty="0"/>
          </a:p>
        </p:txBody>
      </p:sp>
      <p:sp>
        <p:nvSpPr>
          <p:cNvPr id="3" name="Content Placeholder 2">
            <a:extLst>
              <a:ext uri="{FF2B5EF4-FFF2-40B4-BE49-F238E27FC236}">
                <a16:creationId xmlns:a16="http://schemas.microsoft.com/office/drawing/2014/main" id="{4B87DE56-0C2B-407C-8811-6CF106547FF0}"/>
              </a:ext>
            </a:extLst>
          </p:cNvPr>
          <p:cNvSpPr>
            <a:spLocks noGrp="1"/>
          </p:cNvSpPr>
          <p:nvPr>
            <p:ph idx="1"/>
          </p:nvPr>
        </p:nvSpPr>
        <p:spPr>
          <a:xfrm>
            <a:off x="5996152" y="1395198"/>
            <a:ext cx="5165833" cy="5198534"/>
          </a:xfrm>
        </p:spPr>
        <p:txBody>
          <a:bodyPr/>
          <a:lstStyle/>
          <a:p>
            <a:pPr marL="0" indent="0">
              <a:spcBef>
                <a:spcPts val="2400"/>
              </a:spcBef>
              <a:buNone/>
            </a:pPr>
            <a:r>
              <a:rPr lang="en-GB" sz="1800" dirty="0"/>
              <a:t>They can often be categorized as:</a:t>
            </a:r>
          </a:p>
          <a:p>
            <a:pPr marL="0" indent="0">
              <a:spcBef>
                <a:spcPts val="3600"/>
              </a:spcBef>
              <a:buNone/>
            </a:pPr>
            <a:r>
              <a:rPr lang="en-GB" sz="2000" dirty="0">
                <a:latin typeface="Segoe UI" panose="020B0502040204020203" pitchFamily="34" charset="0"/>
                <a:cs typeface="Segoe UI" panose="020B0502040204020203" pitchFamily="34" charset="0"/>
              </a:rPr>
              <a:t>Query-independent or static features</a:t>
            </a:r>
          </a:p>
          <a:p>
            <a:pPr marL="0" indent="0">
              <a:spcBef>
                <a:spcPts val="0"/>
              </a:spcBef>
              <a:buNone/>
            </a:pPr>
            <a:r>
              <a:rPr lang="en-GB" sz="1800" dirty="0"/>
              <a:t>e.g., incoming link count and document length</a:t>
            </a:r>
          </a:p>
          <a:p>
            <a:pPr marL="0" indent="0">
              <a:spcBef>
                <a:spcPts val="3600"/>
              </a:spcBef>
              <a:buNone/>
            </a:pPr>
            <a:r>
              <a:rPr lang="en-GB" sz="2000" dirty="0">
                <a:latin typeface="Segoe UI" panose="020B0502040204020203" pitchFamily="34" charset="0"/>
                <a:cs typeface="Segoe UI" panose="020B0502040204020203" pitchFamily="34" charset="0"/>
              </a:rPr>
              <a:t>Query-dependent or dynamic features</a:t>
            </a:r>
          </a:p>
          <a:p>
            <a:pPr marL="0" indent="0">
              <a:spcBef>
                <a:spcPts val="0"/>
              </a:spcBef>
              <a:buNone/>
            </a:pPr>
            <a:r>
              <a:rPr lang="en-GB" sz="1800" dirty="0"/>
              <a:t>e.g., BM25</a:t>
            </a:r>
          </a:p>
          <a:p>
            <a:pPr marL="0" indent="0">
              <a:spcBef>
                <a:spcPts val="3600"/>
              </a:spcBef>
              <a:buNone/>
            </a:pPr>
            <a:r>
              <a:rPr lang="en-GB" sz="2000" dirty="0">
                <a:latin typeface="Segoe UI" panose="020B0502040204020203" pitchFamily="34" charset="0"/>
                <a:cs typeface="Segoe UI" panose="020B0502040204020203" pitchFamily="34" charset="0"/>
              </a:rPr>
              <a:t>Query-level features</a:t>
            </a:r>
          </a:p>
          <a:p>
            <a:pPr marL="0" indent="0">
              <a:spcBef>
                <a:spcPts val="0"/>
              </a:spcBef>
              <a:buNone/>
            </a:pPr>
            <a:r>
              <a:rPr lang="en-GB" sz="1800" dirty="0"/>
              <a:t>e.g., query length</a:t>
            </a:r>
          </a:p>
        </p:txBody>
      </p:sp>
      <p:sp>
        <p:nvSpPr>
          <p:cNvPr id="5" name="Text Placeholder 3">
            <a:extLst>
              <a:ext uri="{FF2B5EF4-FFF2-40B4-BE49-F238E27FC236}">
                <a16:creationId xmlns:a16="http://schemas.microsoft.com/office/drawing/2014/main" id="{74B180F4-6072-4417-B31A-AAD2759A84C2}"/>
              </a:ext>
            </a:extLst>
          </p:cNvPr>
          <p:cNvSpPr>
            <a:spLocks noGrp="1"/>
          </p:cNvSpPr>
          <p:nvPr>
            <p:ph type="body" sz="half" idx="2"/>
          </p:nvPr>
        </p:nvSpPr>
        <p:spPr>
          <a:xfrm>
            <a:off x="857670" y="3687622"/>
            <a:ext cx="4145071" cy="2906110"/>
          </a:xfrm>
        </p:spPr>
        <p:txBody>
          <a:bodyPr>
            <a:normAutofit/>
          </a:bodyPr>
          <a:lstStyle/>
          <a:p>
            <a:r>
              <a:rPr lang="en-GB" sz="2400" dirty="0"/>
              <a:t>Traditional L2R models employ hand-crafted features that encode IR insights</a:t>
            </a:r>
          </a:p>
        </p:txBody>
      </p:sp>
    </p:spTree>
    <p:extLst>
      <p:ext uri="{BB962C8B-B14F-4D97-AF65-F5344CB8AC3E}">
        <p14:creationId xmlns:p14="http://schemas.microsoft.com/office/powerpoint/2010/main" val="2101460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C258-527E-4420-9704-F28059CD4D74}"/>
              </a:ext>
            </a:extLst>
          </p:cNvPr>
          <p:cNvSpPr>
            <a:spLocks noGrp="1"/>
          </p:cNvSpPr>
          <p:nvPr>
            <p:ph type="title"/>
          </p:nvPr>
        </p:nvSpPr>
        <p:spPr>
          <a:xfrm>
            <a:off x="1141413" y="741806"/>
            <a:ext cx="9905998" cy="994820"/>
          </a:xfrm>
        </p:spPr>
        <p:txBody>
          <a:bodyPr>
            <a:normAutofit/>
          </a:bodyPr>
          <a:lstStyle/>
          <a:p>
            <a:r>
              <a:rPr lang="en-US" sz="4000" dirty="0"/>
              <a:t>Features</a:t>
            </a:r>
            <a:endParaRPr lang="en-GB" sz="4000" dirty="0"/>
          </a:p>
        </p:txBody>
      </p:sp>
      <p:grpSp>
        <p:nvGrpSpPr>
          <p:cNvPr id="23" name="Group 22">
            <a:extLst>
              <a:ext uri="{FF2B5EF4-FFF2-40B4-BE49-F238E27FC236}">
                <a16:creationId xmlns:a16="http://schemas.microsoft.com/office/drawing/2014/main" id="{D86EF626-F7AC-4585-AD98-3FEF66A28586}"/>
              </a:ext>
            </a:extLst>
          </p:cNvPr>
          <p:cNvGrpSpPr/>
          <p:nvPr/>
        </p:nvGrpSpPr>
        <p:grpSpPr>
          <a:xfrm>
            <a:off x="1141412" y="1688862"/>
            <a:ext cx="10156979" cy="3903678"/>
            <a:chOff x="1141412" y="1688862"/>
            <a:chExt cx="10156979" cy="3903678"/>
          </a:xfrm>
        </p:grpSpPr>
        <p:pic>
          <p:nvPicPr>
            <p:cNvPr id="18" name="Picture 17">
              <a:extLst>
                <a:ext uri="{FF2B5EF4-FFF2-40B4-BE49-F238E27FC236}">
                  <a16:creationId xmlns:a16="http://schemas.microsoft.com/office/drawing/2014/main" id="{D8344B7A-F8CC-4C4A-A972-7C815D893A1E}"/>
                </a:ext>
              </a:extLst>
            </p:cNvPr>
            <p:cNvPicPr>
              <a:picLocks noChangeAspect="1"/>
            </p:cNvPicPr>
            <p:nvPr/>
          </p:nvPicPr>
          <p:blipFill rotWithShape="1">
            <a:blip r:embed="rId2"/>
            <a:srcRect t="9584" b="2896"/>
            <a:stretch/>
          </p:blipFill>
          <p:spPr>
            <a:xfrm>
              <a:off x="8205916" y="2216767"/>
              <a:ext cx="3092475" cy="3375773"/>
            </a:xfrm>
            <a:prstGeom prst="rect">
              <a:avLst/>
            </a:prstGeom>
          </p:spPr>
        </p:pic>
        <p:pic>
          <p:nvPicPr>
            <p:cNvPr id="19" name="Picture 18">
              <a:extLst>
                <a:ext uri="{FF2B5EF4-FFF2-40B4-BE49-F238E27FC236}">
                  <a16:creationId xmlns:a16="http://schemas.microsoft.com/office/drawing/2014/main" id="{4C776991-0232-4520-89FB-C4966EE0774D}"/>
                </a:ext>
              </a:extLst>
            </p:cNvPr>
            <p:cNvPicPr>
              <a:picLocks noChangeAspect="1"/>
            </p:cNvPicPr>
            <p:nvPr/>
          </p:nvPicPr>
          <p:blipFill rotWithShape="1">
            <a:blip r:embed="rId3"/>
            <a:srcRect t="52041" b="1420"/>
            <a:stretch/>
          </p:blipFill>
          <p:spPr>
            <a:xfrm>
              <a:off x="4673664" y="2101459"/>
              <a:ext cx="3142594" cy="3491081"/>
            </a:xfrm>
            <a:prstGeom prst="rect">
              <a:avLst/>
            </a:prstGeom>
          </p:spPr>
        </p:pic>
        <p:pic>
          <p:nvPicPr>
            <p:cNvPr id="20" name="Picture 19">
              <a:extLst>
                <a:ext uri="{FF2B5EF4-FFF2-40B4-BE49-F238E27FC236}">
                  <a16:creationId xmlns:a16="http://schemas.microsoft.com/office/drawing/2014/main" id="{B449D200-002B-49FB-9BD1-C17C451F216E}"/>
                </a:ext>
              </a:extLst>
            </p:cNvPr>
            <p:cNvPicPr>
              <a:picLocks noChangeAspect="1"/>
            </p:cNvPicPr>
            <p:nvPr/>
          </p:nvPicPr>
          <p:blipFill rotWithShape="1">
            <a:blip r:embed="rId3"/>
            <a:srcRect b="47960"/>
            <a:stretch/>
          </p:blipFill>
          <p:spPr>
            <a:xfrm>
              <a:off x="1141412" y="1688862"/>
              <a:ext cx="3142594" cy="3903678"/>
            </a:xfrm>
            <a:prstGeom prst="rect">
              <a:avLst/>
            </a:prstGeom>
          </p:spPr>
        </p:pic>
        <p:pic>
          <p:nvPicPr>
            <p:cNvPr id="21" name="Picture 20">
              <a:extLst>
                <a:ext uri="{FF2B5EF4-FFF2-40B4-BE49-F238E27FC236}">
                  <a16:creationId xmlns:a16="http://schemas.microsoft.com/office/drawing/2014/main" id="{61A27D86-9208-48B1-A1CB-E697CB0BA18A}"/>
                </a:ext>
              </a:extLst>
            </p:cNvPr>
            <p:cNvPicPr>
              <a:picLocks noChangeAspect="1"/>
            </p:cNvPicPr>
            <p:nvPr/>
          </p:nvPicPr>
          <p:blipFill rotWithShape="1">
            <a:blip r:embed="rId3"/>
            <a:srcRect b="94994"/>
            <a:stretch/>
          </p:blipFill>
          <p:spPr>
            <a:xfrm>
              <a:off x="4673664" y="1688862"/>
              <a:ext cx="3142594" cy="375505"/>
            </a:xfrm>
            <a:prstGeom prst="rect">
              <a:avLst/>
            </a:prstGeom>
          </p:spPr>
        </p:pic>
        <p:pic>
          <p:nvPicPr>
            <p:cNvPr id="22" name="Picture 21">
              <a:extLst>
                <a:ext uri="{FF2B5EF4-FFF2-40B4-BE49-F238E27FC236}">
                  <a16:creationId xmlns:a16="http://schemas.microsoft.com/office/drawing/2014/main" id="{76D032C5-29F3-42A8-AEF0-D0B02E045D76}"/>
                </a:ext>
              </a:extLst>
            </p:cNvPr>
            <p:cNvPicPr>
              <a:picLocks noChangeAspect="1"/>
            </p:cNvPicPr>
            <p:nvPr/>
          </p:nvPicPr>
          <p:blipFill rotWithShape="1">
            <a:blip r:embed="rId3"/>
            <a:srcRect b="94994"/>
            <a:stretch/>
          </p:blipFill>
          <p:spPr>
            <a:xfrm>
              <a:off x="8155797" y="1693201"/>
              <a:ext cx="3142594" cy="375505"/>
            </a:xfrm>
            <a:prstGeom prst="rect">
              <a:avLst/>
            </a:prstGeom>
          </p:spPr>
        </p:pic>
      </p:grpSp>
      <p:sp>
        <p:nvSpPr>
          <p:cNvPr id="25" name="Rectangle 24">
            <a:extLst>
              <a:ext uri="{FF2B5EF4-FFF2-40B4-BE49-F238E27FC236}">
                <a16:creationId xmlns:a16="http://schemas.microsoft.com/office/drawing/2014/main" id="{C601C9F6-50CF-4E16-B760-76F66F439724}"/>
              </a:ext>
            </a:extLst>
          </p:cNvPr>
          <p:cNvSpPr/>
          <p:nvPr/>
        </p:nvSpPr>
        <p:spPr>
          <a:xfrm>
            <a:off x="2776702" y="6362587"/>
            <a:ext cx="6638597" cy="461665"/>
          </a:xfrm>
          <a:prstGeom prst="rect">
            <a:avLst/>
          </a:prstGeom>
        </p:spPr>
        <p:txBody>
          <a:bodyPr wrap="square">
            <a:spAutoFit/>
          </a:bodyPr>
          <a:lstStyle/>
          <a:p>
            <a:pPr lvl="0" algn="ctr" defTabSz="914400">
              <a:defRPr/>
            </a:pPr>
            <a:r>
              <a:rPr lang="en-GB" sz="1200" dirty="0"/>
              <a:t>Tao Qin, Tie-Yan Liu, Jun Xu, and Hang Li. </a:t>
            </a:r>
            <a:r>
              <a:rPr lang="en-GB" sz="1200" dirty="0">
                <a:hlinkClick r:id="rId4"/>
              </a:rPr>
              <a:t>LETOR: A Benchmark Collection for Research on Learning to Rank for Information Retrieval</a:t>
            </a:r>
            <a:r>
              <a:rPr lang="en-GB" sz="1200" dirty="0"/>
              <a:t>, Information Retrieval Journal, 2010</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669514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281C3-0891-49D9-9E11-D4FBD6286B39}"/>
              </a:ext>
            </a:extLst>
          </p:cNvPr>
          <p:cNvSpPr>
            <a:spLocks noGrp="1"/>
          </p:cNvSpPr>
          <p:nvPr>
            <p:ph type="title"/>
          </p:nvPr>
        </p:nvSpPr>
        <p:spPr>
          <a:xfrm>
            <a:off x="839788" y="1035995"/>
            <a:ext cx="3932237" cy="1600200"/>
          </a:xfrm>
        </p:spPr>
        <p:txBody>
          <a:bodyPr>
            <a:normAutofit/>
          </a:bodyPr>
          <a:lstStyle/>
          <a:p>
            <a:r>
              <a:rPr lang="en-US" sz="4000" dirty="0"/>
              <a:t>Neural models for other tasks</a:t>
            </a:r>
            <a:endParaRPr lang="en-GB" sz="4000" dirty="0"/>
          </a:p>
        </p:txBody>
      </p:sp>
      <p:grpSp>
        <p:nvGrpSpPr>
          <p:cNvPr id="3" name="Group 2">
            <a:extLst>
              <a:ext uri="{FF2B5EF4-FFF2-40B4-BE49-F238E27FC236}">
                <a16:creationId xmlns:a16="http://schemas.microsoft.com/office/drawing/2014/main" id="{108F731B-80D7-47B3-A495-6DC873936E65}"/>
              </a:ext>
            </a:extLst>
          </p:cNvPr>
          <p:cNvGrpSpPr/>
          <p:nvPr/>
        </p:nvGrpSpPr>
        <p:grpSpPr>
          <a:xfrm>
            <a:off x="5383679" y="1318201"/>
            <a:ext cx="5490895" cy="5019147"/>
            <a:chOff x="1692033" y="1770537"/>
            <a:chExt cx="5490895" cy="5019147"/>
          </a:xfrm>
        </p:grpSpPr>
        <p:pic>
          <p:nvPicPr>
            <p:cNvPr id="13" name="Picture 12">
              <a:extLst>
                <a:ext uri="{FF2B5EF4-FFF2-40B4-BE49-F238E27FC236}">
                  <a16:creationId xmlns:a16="http://schemas.microsoft.com/office/drawing/2014/main" id="{265D1762-2D22-45A4-BFAC-3CE8B3429D6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 r="37660"/>
            <a:stretch/>
          </p:blipFill>
          <p:spPr>
            <a:xfrm>
              <a:off x="1692033" y="1770537"/>
              <a:ext cx="5490895" cy="5019147"/>
            </a:xfrm>
            <a:prstGeom prst="rect">
              <a:avLst/>
            </a:prstGeom>
          </p:spPr>
        </p:pic>
        <p:pic>
          <p:nvPicPr>
            <p:cNvPr id="4" name="Picture 3">
              <a:extLst>
                <a:ext uri="{FF2B5EF4-FFF2-40B4-BE49-F238E27FC236}">
                  <a16:creationId xmlns:a16="http://schemas.microsoft.com/office/drawing/2014/main" id="{8647C35E-EE1B-461C-A9A2-C939C31633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1704" t="93128" r="26739"/>
            <a:stretch/>
          </p:blipFill>
          <p:spPr>
            <a:xfrm>
              <a:off x="5346939" y="6444758"/>
              <a:ext cx="1017918" cy="344926"/>
            </a:xfrm>
            <a:prstGeom prst="rect">
              <a:avLst/>
            </a:prstGeom>
          </p:spPr>
        </p:pic>
      </p:grpSp>
    </p:spTree>
    <p:extLst>
      <p:ext uri="{BB962C8B-B14F-4D97-AF65-F5344CB8AC3E}">
        <p14:creationId xmlns:p14="http://schemas.microsoft.com/office/powerpoint/2010/main" val="510193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E808-7009-4EA8-BC1B-2F498B5108B7}"/>
              </a:ext>
            </a:extLst>
          </p:cNvPr>
          <p:cNvSpPr>
            <a:spLocks noGrp="1"/>
          </p:cNvSpPr>
          <p:nvPr>
            <p:ph type="title"/>
          </p:nvPr>
        </p:nvSpPr>
        <p:spPr>
          <a:xfrm>
            <a:off x="838200" y="744503"/>
            <a:ext cx="10515600" cy="1325563"/>
          </a:xfrm>
        </p:spPr>
        <p:txBody>
          <a:bodyPr/>
          <a:lstStyle/>
          <a:p>
            <a:r>
              <a:rPr lang="en-US" dirty="0"/>
              <a:t>The </a:t>
            </a:r>
            <a:r>
              <a:rPr lang="en-US" dirty="0" err="1"/>
              <a:t>softmax</a:t>
            </a:r>
            <a:r>
              <a:rPr lang="en-US" dirty="0"/>
              <a:t> function</a:t>
            </a:r>
            <a:endParaRPr lang="en-GB" dirty="0"/>
          </a:p>
        </p:txBody>
      </p:sp>
      <p:sp>
        <p:nvSpPr>
          <p:cNvPr id="5" name="Content Placeholder 4">
            <a:extLst>
              <a:ext uri="{FF2B5EF4-FFF2-40B4-BE49-F238E27FC236}">
                <a16:creationId xmlns:a16="http://schemas.microsoft.com/office/drawing/2014/main" id="{016A5942-283B-4E4E-BD8B-C8BB329EF07B}"/>
              </a:ext>
            </a:extLst>
          </p:cNvPr>
          <p:cNvSpPr>
            <a:spLocks noGrp="1"/>
          </p:cNvSpPr>
          <p:nvPr>
            <p:ph idx="1"/>
          </p:nvPr>
        </p:nvSpPr>
        <p:spPr>
          <a:xfrm>
            <a:off x="1141412" y="2249488"/>
            <a:ext cx="9905999" cy="845810"/>
          </a:xfrm>
        </p:spPr>
        <p:txBody>
          <a:bodyPr>
            <a:normAutofit fontScale="92500"/>
          </a:bodyPr>
          <a:lstStyle/>
          <a:p>
            <a:pPr marL="0" indent="0">
              <a:buNone/>
            </a:pPr>
            <a:r>
              <a:rPr lang="en-GB" dirty="0"/>
              <a:t>In neural classification models, the softmax function is popularly used to normalize the neural network output scores across all the classes </a:t>
            </a:r>
          </a:p>
        </p:txBody>
      </p:sp>
      <p:pic>
        <p:nvPicPr>
          <p:cNvPr id="4" name="Picture 3">
            <a:extLst>
              <a:ext uri="{FF2B5EF4-FFF2-40B4-BE49-F238E27FC236}">
                <a16:creationId xmlns:a16="http://schemas.microsoft.com/office/drawing/2014/main" id="{D2172B04-9C63-4E73-B904-76E2E30777A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502240" y="4558541"/>
            <a:ext cx="9187520" cy="1821151"/>
          </a:xfrm>
          <a:prstGeom prst="rect">
            <a:avLst/>
          </a:prstGeom>
        </p:spPr>
      </p:pic>
      <p:pic>
        <p:nvPicPr>
          <p:cNvPr id="6" name="Picture 5">
            <a:extLst>
              <a:ext uri="{FF2B5EF4-FFF2-40B4-BE49-F238E27FC236}">
                <a16:creationId xmlns:a16="http://schemas.microsoft.com/office/drawing/2014/main" id="{5BA71877-7661-4597-9027-A3E665AE59F6}"/>
              </a:ext>
            </a:extLst>
          </p:cNvPr>
          <p:cNvPicPr>
            <a:picLocks noChangeAspect="1"/>
          </p:cNvPicPr>
          <p:nvPr/>
        </p:nvPicPr>
        <p:blipFill>
          <a:blip r:embed="rId4"/>
          <a:stretch>
            <a:fillRect/>
          </a:stretch>
        </p:blipFill>
        <p:spPr>
          <a:xfrm>
            <a:off x="4102894" y="3291250"/>
            <a:ext cx="3986213" cy="834857"/>
          </a:xfrm>
          <a:prstGeom prst="rect">
            <a:avLst/>
          </a:prstGeom>
        </p:spPr>
      </p:pic>
    </p:spTree>
    <p:extLst>
      <p:ext uri="{BB962C8B-B14F-4D97-AF65-F5344CB8AC3E}">
        <p14:creationId xmlns:p14="http://schemas.microsoft.com/office/powerpoint/2010/main" val="2781376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A0072-5989-40EB-B859-F0FC2C97D8E6}"/>
              </a:ext>
            </a:extLst>
          </p:cNvPr>
          <p:cNvSpPr>
            <a:spLocks noGrp="1"/>
          </p:cNvSpPr>
          <p:nvPr>
            <p:ph type="title"/>
          </p:nvPr>
        </p:nvSpPr>
        <p:spPr>
          <a:xfrm>
            <a:off x="957518" y="609601"/>
            <a:ext cx="4108468" cy="1639884"/>
          </a:xfrm>
        </p:spPr>
        <p:txBody>
          <a:bodyPr>
            <a:normAutofit/>
          </a:bodyPr>
          <a:lstStyle/>
          <a:p>
            <a:r>
              <a:rPr lang="en-US" sz="4000" dirty="0"/>
              <a:t>Cross entropy</a:t>
            </a:r>
            <a:endParaRPr lang="en-GB" sz="40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1AD9B9A-7DB4-4849-9936-445EC5DA3EFF}"/>
                  </a:ext>
                </a:extLst>
              </p:cNvPr>
              <p:cNvSpPr>
                <a:spLocks noGrp="1"/>
              </p:cNvSpPr>
              <p:nvPr>
                <p:ph idx="1"/>
              </p:nvPr>
            </p:nvSpPr>
            <p:spPr>
              <a:xfrm>
                <a:off x="5686972" y="993228"/>
                <a:ext cx="5891209" cy="4797972"/>
              </a:xfrm>
            </p:spPr>
            <p:txBody>
              <a:bodyPr anchor="t"/>
              <a:lstStyle/>
              <a:p>
                <a:pPr marL="0" indent="0">
                  <a:buNone/>
                </a:pPr>
                <a:r>
                  <a:rPr lang="en-GB" dirty="0"/>
                  <a:t>The cross entropy between two probability distributions </a:t>
                </a:r>
                <a14:m>
                  <m:oMath xmlns:m="http://schemas.openxmlformats.org/officeDocument/2006/math">
                    <m:r>
                      <a:rPr lang="en-US" b="0" i="1" smtClean="0">
                        <a:latin typeface="Cambria Math" panose="02040503050406030204" pitchFamily="18" charset="0"/>
                      </a:rPr>
                      <m:t>𝑝</m:t>
                    </m:r>
                  </m:oMath>
                </a14:m>
                <a:r>
                  <a:rPr lang="en-GB" dirty="0"/>
                  <a:t> and </a:t>
                </a:r>
                <a14:m>
                  <m:oMath xmlns:m="http://schemas.openxmlformats.org/officeDocument/2006/math">
                    <m:r>
                      <a:rPr lang="en-US" b="0" i="1" smtClean="0">
                        <a:latin typeface="Cambria Math" panose="02040503050406030204" pitchFamily="18" charset="0"/>
                      </a:rPr>
                      <m:t>𝑞</m:t>
                    </m:r>
                  </m:oMath>
                </a14:m>
                <a:r>
                  <a:rPr lang="en-GB" dirty="0"/>
                  <a:t> over a discrete set of events is given by, </a:t>
                </a:r>
              </a:p>
            </p:txBody>
          </p:sp>
        </mc:Choice>
        <mc:Fallback xmlns="">
          <p:sp>
            <p:nvSpPr>
              <p:cNvPr id="4" name="Content Placeholder 3">
                <a:extLst>
                  <a:ext uri="{FF2B5EF4-FFF2-40B4-BE49-F238E27FC236}">
                    <a16:creationId xmlns:a16="http://schemas.microsoft.com/office/drawing/2014/main" id="{61AD9B9A-7DB4-4849-9936-445EC5DA3EFF}"/>
                  </a:ext>
                </a:extLst>
              </p:cNvPr>
              <p:cNvSpPr>
                <a:spLocks noGrp="1" noRot="1" noChangeAspect="1" noMove="1" noResize="1" noEditPoints="1" noAdjustHandles="1" noChangeArrowheads="1" noChangeShapeType="1" noTextEdit="1"/>
              </p:cNvSpPr>
              <p:nvPr>
                <p:ph idx="1"/>
              </p:nvPr>
            </p:nvSpPr>
            <p:spPr>
              <a:xfrm>
                <a:off x="5686972" y="993228"/>
                <a:ext cx="5891209" cy="4797972"/>
              </a:xfrm>
              <a:blipFill>
                <a:blip r:embed="rId2"/>
                <a:stretch>
                  <a:fillRect l="-1656" t="-254" r="-7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3B5F6588-BA00-4475-874E-04D027B9CB5C}"/>
                  </a:ext>
                </a:extLst>
              </p:cNvPr>
              <p:cNvSpPr>
                <a:spLocks noGrp="1"/>
              </p:cNvSpPr>
              <p:nvPr>
                <p:ph type="body" sz="half" idx="2"/>
              </p:nvPr>
            </p:nvSpPr>
            <p:spPr>
              <a:xfrm>
                <a:off x="7722144" y="4192431"/>
                <a:ext cx="3856037" cy="2094871"/>
              </a:xfrm>
            </p:spPr>
            <p:txBody>
              <a:bodyPr>
                <a:normAutofit/>
              </a:bodyPr>
              <a:lstStyle/>
              <a:p>
                <a:r>
                  <a:rPr lang="en-GB" sz="2000" dirty="0"/>
                  <a:t>If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𝑐𝑜𝑟𝑟𝑒𝑐𝑡</m:t>
                        </m:r>
                      </m:sub>
                    </m:sSub>
                    <m:r>
                      <a:rPr lang="en-US" sz="2000" b="0" i="1" smtClean="0">
                        <a:latin typeface="Cambria Math" panose="02040503050406030204" pitchFamily="18" charset="0"/>
                      </a:rPr>
                      <m:t>=1</m:t>
                    </m:r>
                  </m:oMath>
                </a14:m>
                <a:r>
                  <a:rPr lang="en-GB" sz="2000" dirty="0"/>
                  <a:t>and </a:t>
                </a:r>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𝑝</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0</m:t>
                    </m:r>
                  </m:oMath>
                </a14:m>
                <a:r>
                  <a:rPr lang="en-GB" sz="2000" dirty="0"/>
                  <a:t> for all other values of </a:t>
                </a:r>
                <a14:m>
                  <m:oMath xmlns:m="http://schemas.openxmlformats.org/officeDocument/2006/math">
                    <m:r>
                      <a:rPr lang="en-US" sz="2000" b="0" i="1" smtClean="0">
                        <a:latin typeface="Cambria Math" panose="02040503050406030204" pitchFamily="18" charset="0"/>
                      </a:rPr>
                      <m:t>𝑖</m:t>
                    </m:r>
                  </m:oMath>
                </a14:m>
                <a:r>
                  <a:rPr lang="en-GB" sz="2000" dirty="0"/>
                  <a:t> then,</a:t>
                </a:r>
              </a:p>
            </p:txBody>
          </p:sp>
        </mc:Choice>
        <mc:Fallback xmlns="">
          <p:sp>
            <p:nvSpPr>
              <p:cNvPr id="5" name="Text Placeholder 4">
                <a:extLst>
                  <a:ext uri="{FF2B5EF4-FFF2-40B4-BE49-F238E27FC236}">
                    <a16:creationId xmlns:a16="http://schemas.microsoft.com/office/drawing/2014/main" id="{3B5F6588-BA00-4475-874E-04D027B9CB5C}"/>
                  </a:ext>
                </a:extLst>
              </p:cNvPr>
              <p:cNvSpPr>
                <a:spLocks noGrp="1" noRot="1" noChangeAspect="1" noMove="1" noResize="1" noEditPoints="1" noAdjustHandles="1" noChangeArrowheads="1" noChangeShapeType="1" noTextEdit="1"/>
              </p:cNvSpPr>
              <p:nvPr>
                <p:ph type="body" sz="half" idx="2"/>
              </p:nvPr>
            </p:nvSpPr>
            <p:spPr>
              <a:xfrm>
                <a:off x="7722144" y="4192431"/>
                <a:ext cx="3856037" cy="2094871"/>
              </a:xfrm>
              <a:blipFill>
                <a:blip r:embed="rId3"/>
                <a:stretch>
                  <a:fillRect l="-1741" t="-29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74D70DC7-9443-4590-936A-06DB0805DC36}"/>
              </a:ext>
            </a:extLst>
          </p:cNvPr>
          <p:cNvPicPr>
            <a:picLocks noChangeAspect="1"/>
          </p:cNvPicPr>
          <p:nvPr/>
        </p:nvPicPr>
        <p:blipFill>
          <a:blip r:embed="rId4"/>
          <a:stretch>
            <a:fillRect/>
          </a:stretch>
        </p:blipFill>
        <p:spPr>
          <a:xfrm>
            <a:off x="7490506" y="3051575"/>
            <a:ext cx="3449169" cy="754850"/>
          </a:xfrm>
          <a:prstGeom prst="rect">
            <a:avLst/>
          </a:prstGeom>
        </p:spPr>
      </p:pic>
      <p:pic>
        <p:nvPicPr>
          <p:cNvPr id="8" name="Picture 7">
            <a:extLst>
              <a:ext uri="{FF2B5EF4-FFF2-40B4-BE49-F238E27FC236}">
                <a16:creationId xmlns:a16="http://schemas.microsoft.com/office/drawing/2014/main" id="{C3B8F5C0-9863-4D30-A08F-3FC43CE6D41B}"/>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957518" y="3750996"/>
            <a:ext cx="5894482" cy="2536306"/>
          </a:xfrm>
          <a:prstGeom prst="rect">
            <a:avLst/>
          </a:prstGeom>
        </p:spPr>
      </p:pic>
      <p:pic>
        <p:nvPicPr>
          <p:cNvPr id="9" name="Picture 8">
            <a:extLst>
              <a:ext uri="{FF2B5EF4-FFF2-40B4-BE49-F238E27FC236}">
                <a16:creationId xmlns:a16="http://schemas.microsoft.com/office/drawing/2014/main" id="{EF336A85-6790-42D6-8FFD-8C5588DE6F7C}"/>
              </a:ext>
            </a:extLst>
          </p:cNvPr>
          <p:cNvPicPr>
            <a:picLocks noChangeAspect="1"/>
          </p:cNvPicPr>
          <p:nvPr/>
        </p:nvPicPr>
        <p:blipFill>
          <a:blip r:embed="rId7"/>
          <a:stretch>
            <a:fillRect/>
          </a:stretch>
        </p:blipFill>
        <p:spPr>
          <a:xfrm>
            <a:off x="8309457" y="5169892"/>
            <a:ext cx="2680327" cy="335615"/>
          </a:xfrm>
          <a:prstGeom prst="rect">
            <a:avLst/>
          </a:prstGeom>
        </p:spPr>
      </p:pic>
    </p:spTree>
    <p:extLst>
      <p:ext uri="{BB962C8B-B14F-4D97-AF65-F5344CB8AC3E}">
        <p14:creationId xmlns:p14="http://schemas.microsoft.com/office/powerpoint/2010/main" val="628919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E9C8-DEB5-4D1C-BF75-040053C4516B}"/>
              </a:ext>
            </a:extLst>
          </p:cNvPr>
          <p:cNvSpPr>
            <a:spLocks noGrp="1"/>
          </p:cNvSpPr>
          <p:nvPr>
            <p:ph type="title"/>
          </p:nvPr>
        </p:nvSpPr>
        <p:spPr/>
        <p:txBody>
          <a:bodyPr/>
          <a:lstStyle/>
          <a:p>
            <a:r>
              <a:rPr lang="en-US" dirty="0"/>
              <a:t>Cross entropy with softmax loss</a:t>
            </a:r>
            <a:endParaRPr lang="en-GB" dirty="0"/>
          </a:p>
        </p:txBody>
      </p:sp>
      <p:sp>
        <p:nvSpPr>
          <p:cNvPr id="6" name="Text Placeholder 5">
            <a:extLst>
              <a:ext uri="{FF2B5EF4-FFF2-40B4-BE49-F238E27FC236}">
                <a16:creationId xmlns:a16="http://schemas.microsoft.com/office/drawing/2014/main" id="{981BA843-E3D6-4DED-9D21-D3749F5686B0}"/>
              </a:ext>
            </a:extLst>
          </p:cNvPr>
          <p:cNvSpPr>
            <a:spLocks noGrp="1"/>
          </p:cNvSpPr>
          <p:nvPr>
            <p:ph type="body" sz="half" idx="2"/>
          </p:nvPr>
        </p:nvSpPr>
        <p:spPr>
          <a:xfrm>
            <a:off x="1141410" y="2958662"/>
            <a:ext cx="5934511" cy="2832538"/>
          </a:xfrm>
        </p:spPr>
        <p:txBody>
          <a:bodyPr>
            <a:normAutofit/>
          </a:bodyPr>
          <a:lstStyle/>
          <a:p>
            <a:r>
              <a:rPr lang="en-GB" sz="2400" dirty="0"/>
              <a:t>Cross entropy with softmax is a popular loss function for classification </a:t>
            </a:r>
          </a:p>
        </p:txBody>
      </p:sp>
      <p:pic>
        <p:nvPicPr>
          <p:cNvPr id="8" name="Picture 7">
            <a:extLst>
              <a:ext uri="{FF2B5EF4-FFF2-40B4-BE49-F238E27FC236}">
                <a16:creationId xmlns:a16="http://schemas.microsoft.com/office/drawing/2014/main" id="{8A6D9F0A-71F7-4AD8-AE30-8134F0E9D22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352149" y="972205"/>
            <a:ext cx="2910633" cy="5649311"/>
          </a:xfrm>
          <a:prstGeom prst="rect">
            <a:avLst/>
          </a:prstGeom>
        </p:spPr>
      </p:pic>
      <p:pic>
        <p:nvPicPr>
          <p:cNvPr id="9" name="Picture 8">
            <a:extLst>
              <a:ext uri="{FF2B5EF4-FFF2-40B4-BE49-F238E27FC236}">
                <a16:creationId xmlns:a16="http://schemas.microsoft.com/office/drawing/2014/main" id="{EA2F0B00-7727-4C01-A08C-DDBD7EDD7F89}"/>
              </a:ext>
            </a:extLst>
          </p:cNvPr>
          <p:cNvPicPr>
            <a:picLocks noChangeAspect="1"/>
          </p:cNvPicPr>
          <p:nvPr/>
        </p:nvPicPr>
        <p:blipFill>
          <a:blip r:embed="rId4"/>
          <a:stretch>
            <a:fillRect/>
          </a:stretch>
        </p:blipFill>
        <p:spPr>
          <a:xfrm>
            <a:off x="2552959" y="4432738"/>
            <a:ext cx="3112117" cy="840343"/>
          </a:xfrm>
          <a:prstGeom prst="rect">
            <a:avLst/>
          </a:prstGeom>
        </p:spPr>
      </p:pic>
    </p:spTree>
    <p:extLst>
      <p:ext uri="{BB962C8B-B14F-4D97-AF65-F5344CB8AC3E}">
        <p14:creationId xmlns:p14="http://schemas.microsoft.com/office/powerpoint/2010/main" val="296216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88D3-4C0C-41BA-9526-8ED73E3CBCDC}"/>
              </a:ext>
            </a:extLst>
          </p:cNvPr>
          <p:cNvSpPr>
            <a:spLocks noGrp="1"/>
          </p:cNvSpPr>
          <p:nvPr>
            <p:ph type="title"/>
          </p:nvPr>
        </p:nvSpPr>
        <p:spPr>
          <a:xfrm>
            <a:off x="1146705" y="609601"/>
            <a:ext cx="3856037" cy="1161392"/>
          </a:xfrm>
        </p:spPr>
        <p:txBody>
          <a:bodyPr>
            <a:normAutofit/>
          </a:bodyPr>
          <a:lstStyle/>
          <a:p>
            <a:r>
              <a:rPr lang="en-US" sz="4000" dirty="0"/>
              <a:t>Desiderata</a:t>
            </a:r>
            <a:endParaRPr lang="en-GB" sz="4000" dirty="0"/>
          </a:p>
        </p:txBody>
      </p:sp>
      <p:sp>
        <p:nvSpPr>
          <p:cNvPr id="3" name="Content Placeholder 2">
            <a:extLst>
              <a:ext uri="{FF2B5EF4-FFF2-40B4-BE49-F238E27FC236}">
                <a16:creationId xmlns:a16="http://schemas.microsoft.com/office/drawing/2014/main" id="{384A046F-1B06-40E4-B157-0DA088F03B26}"/>
              </a:ext>
            </a:extLst>
          </p:cNvPr>
          <p:cNvSpPr>
            <a:spLocks noGrp="1"/>
          </p:cNvSpPr>
          <p:nvPr>
            <p:ph idx="1"/>
          </p:nvPr>
        </p:nvSpPr>
        <p:spPr>
          <a:xfrm>
            <a:off x="5538952" y="1770992"/>
            <a:ext cx="5508457" cy="4020207"/>
          </a:xfrm>
        </p:spPr>
        <p:txBody>
          <a:bodyPr>
            <a:normAutofit/>
          </a:bodyPr>
          <a:lstStyle/>
          <a:p>
            <a:pPr marL="0" indent="0">
              <a:spcBef>
                <a:spcPts val="3600"/>
              </a:spcBef>
              <a:buNone/>
            </a:pPr>
            <a:r>
              <a:rPr lang="en-US" sz="2800" dirty="0"/>
              <a:t>Decades of IR research has identified some key factors that text retrieval models should consider</a:t>
            </a:r>
          </a:p>
          <a:p>
            <a:pPr marL="0" indent="0">
              <a:spcBef>
                <a:spcPts val="3600"/>
              </a:spcBef>
              <a:buNone/>
            </a:pPr>
            <a:r>
              <a:rPr lang="en-US" sz="2800" dirty="0"/>
              <a:t>Traditional IR models typically incorporate one of more of these</a:t>
            </a:r>
            <a:endParaRPr lang="en-GB" sz="2800" dirty="0"/>
          </a:p>
        </p:txBody>
      </p:sp>
      <p:sp>
        <p:nvSpPr>
          <p:cNvPr id="4" name="Text Placeholder 3">
            <a:extLst>
              <a:ext uri="{FF2B5EF4-FFF2-40B4-BE49-F238E27FC236}">
                <a16:creationId xmlns:a16="http://schemas.microsoft.com/office/drawing/2014/main" id="{1F6DD5D5-8B29-45B7-B789-827A8F53701A}"/>
              </a:ext>
            </a:extLst>
          </p:cNvPr>
          <p:cNvSpPr>
            <a:spLocks noGrp="1"/>
          </p:cNvSpPr>
          <p:nvPr>
            <p:ph type="body" sz="half" idx="2"/>
          </p:nvPr>
        </p:nvSpPr>
        <p:spPr>
          <a:xfrm>
            <a:off x="1146706" y="2086304"/>
            <a:ext cx="4129488" cy="3704896"/>
          </a:xfrm>
        </p:spPr>
        <p:txBody>
          <a:bodyPr>
            <a:normAutofit/>
          </a:bodyPr>
          <a:lstStyle/>
          <a:p>
            <a:r>
              <a:rPr lang="en-US" sz="2400" dirty="0">
                <a:solidFill>
                  <a:schemeClr val="bg1">
                    <a:lumMod val="85000"/>
                  </a:schemeClr>
                </a:solidFill>
              </a:rPr>
              <a:t>Term frequency</a:t>
            </a:r>
          </a:p>
          <a:p>
            <a:r>
              <a:rPr lang="en-US" sz="2400" dirty="0">
                <a:solidFill>
                  <a:schemeClr val="bg1">
                    <a:lumMod val="85000"/>
                  </a:schemeClr>
                </a:solidFill>
              </a:rPr>
              <a:t>Term weighting</a:t>
            </a:r>
          </a:p>
          <a:p>
            <a:r>
              <a:rPr lang="en-US" sz="2400" dirty="0">
                <a:solidFill>
                  <a:schemeClr val="bg1">
                    <a:lumMod val="85000"/>
                  </a:schemeClr>
                </a:solidFill>
              </a:rPr>
              <a:t>Term saturation</a:t>
            </a:r>
          </a:p>
          <a:p>
            <a:r>
              <a:rPr lang="en-US" sz="2400" dirty="0">
                <a:solidFill>
                  <a:schemeClr val="bg1">
                    <a:lumMod val="85000"/>
                  </a:schemeClr>
                </a:solidFill>
              </a:rPr>
              <a:t>Document length</a:t>
            </a:r>
          </a:p>
          <a:p>
            <a:r>
              <a:rPr lang="en-US" sz="2400" dirty="0">
                <a:solidFill>
                  <a:schemeClr val="bg1">
                    <a:lumMod val="85000"/>
                  </a:schemeClr>
                </a:solidFill>
              </a:rPr>
              <a:t>Term proximity</a:t>
            </a:r>
          </a:p>
          <a:p>
            <a:r>
              <a:rPr lang="en-US" sz="2400" dirty="0">
                <a:solidFill>
                  <a:schemeClr val="bg1">
                    <a:lumMod val="85000"/>
                  </a:schemeClr>
                </a:solidFill>
              </a:rPr>
              <a:t>Term position</a:t>
            </a:r>
          </a:p>
          <a:p>
            <a:r>
              <a:rPr lang="en-US" sz="2400" dirty="0">
                <a:solidFill>
                  <a:schemeClr val="bg1">
                    <a:lumMod val="85000"/>
                  </a:schemeClr>
                </a:solidFill>
              </a:rPr>
              <a:t>Vocabulary mismatch</a:t>
            </a:r>
          </a:p>
          <a:p>
            <a:r>
              <a:rPr lang="en-US" sz="2400" dirty="0">
                <a:solidFill>
                  <a:schemeClr val="bg1">
                    <a:lumMod val="85000"/>
                  </a:schemeClr>
                </a:solidFill>
              </a:rPr>
              <a:t>Term aboutness</a:t>
            </a:r>
          </a:p>
        </p:txBody>
      </p:sp>
    </p:spTree>
    <p:extLst>
      <p:ext uri="{BB962C8B-B14F-4D97-AF65-F5344CB8AC3E}">
        <p14:creationId xmlns:p14="http://schemas.microsoft.com/office/powerpoint/2010/main" val="11704025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3856037"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Regression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value</a:t>
                </a:r>
                <a:r>
                  <a:rPr lang="en-GB" dirty="0"/>
                  <a:t> of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square loss</a:t>
                </a:r>
                <a:r>
                  <a:rPr lang="en-GB" dirty="0"/>
                  <a:t> for binary or categorical labels, </a:t>
                </a:r>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r>
                  <a:rPr lang="en-GB" dirty="0"/>
                  <a:t> is the one-hot representation </a:t>
                </a:r>
                <a:r>
                  <a:rPr lang="en-GB" sz="1200" dirty="0"/>
                  <a:t>[</a:t>
                </a:r>
                <a:r>
                  <a:rPr lang="en-GB" sz="1200" dirty="0" err="1"/>
                  <a:t>Fuhr</a:t>
                </a:r>
                <a:r>
                  <a:rPr lang="en-GB" sz="1200" dirty="0"/>
                  <a:t>, 1989]</a:t>
                </a:r>
                <a:r>
                  <a:rPr lang="en-GB" dirty="0"/>
                  <a:t> or the actual value </a:t>
                </a:r>
                <a:r>
                  <a:rPr lang="en-GB" sz="1200" dirty="0"/>
                  <a:t>[</a:t>
                </a:r>
                <a:r>
                  <a:rPr lang="en-GB" sz="1200" dirty="0" err="1"/>
                  <a:t>Cossock</a:t>
                </a:r>
                <a:r>
                  <a:rPr lang="en-GB" sz="1200" dirty="0"/>
                  <a:t> and Zhang, 2006]</a:t>
                </a:r>
                <a:r>
                  <a:rPr lang="en-GB" dirty="0"/>
                  <a:t> of the label</a:t>
                </a:r>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3856037" cy="3179379"/>
              </a:xfrm>
              <a:blipFill>
                <a:blip r:embed="rId2"/>
                <a:stretch>
                  <a:fillRect l="-126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05D0835-5757-4618-8CD8-ACE04C1CD718}"/>
              </a:ext>
            </a:extLst>
          </p:cNvPr>
          <p:cNvPicPr>
            <a:picLocks noChangeAspect="1"/>
          </p:cNvPicPr>
          <p:nvPr/>
        </p:nvPicPr>
        <p:blipFill>
          <a:blip r:embed="rId3"/>
          <a:stretch>
            <a:fillRect/>
          </a:stretch>
        </p:blipFill>
        <p:spPr>
          <a:xfrm>
            <a:off x="1744289" y="3956975"/>
            <a:ext cx="2660867" cy="353685"/>
          </a:xfrm>
          <a:prstGeom prst="rect">
            <a:avLst/>
          </a:prstGeom>
        </p:spPr>
      </p:pic>
      <p:pic>
        <p:nvPicPr>
          <p:cNvPr id="6" name="Picture 5">
            <a:extLst>
              <a:ext uri="{FF2B5EF4-FFF2-40B4-BE49-F238E27FC236}">
                <a16:creationId xmlns:a16="http://schemas.microsoft.com/office/drawing/2014/main" id="{885B7917-6158-4CAD-A4A0-B83DE3FEC587}"/>
              </a:ext>
            </a:extLst>
          </p:cNvPr>
          <p:cNvPicPr>
            <a:picLocks noChangeAspect="1"/>
          </p:cNvPicPr>
          <p:nvPr/>
        </p:nvPicPr>
        <p:blipFill rotWithShape="1">
          <a:blip r:embed="rId4"/>
          <a:srcRect l="9288" r="74952" b="9640"/>
          <a:stretch/>
        </p:blipFill>
        <p:spPr>
          <a:xfrm>
            <a:off x="9090860" y="1970687"/>
            <a:ext cx="1167688" cy="3820512"/>
          </a:xfrm>
          <a:prstGeom prst="rect">
            <a:avLst/>
          </a:prstGeom>
        </p:spPr>
      </p:pic>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4"/>
          <a:srcRect l="31566" r="37226" b="9640"/>
          <a:stretch/>
        </p:blipFill>
        <p:spPr>
          <a:xfrm>
            <a:off x="6222123" y="1970687"/>
            <a:ext cx="2312275" cy="3820512"/>
          </a:xfrm>
          <a:prstGeom prst="rect">
            <a:avLst/>
          </a:prstGeom>
        </p:spPr>
      </p:pic>
      <p:sp>
        <p:nvSpPr>
          <p:cNvPr id="8" name="Rectangle 7">
            <a:extLst>
              <a:ext uri="{FF2B5EF4-FFF2-40B4-BE49-F238E27FC236}">
                <a16:creationId xmlns:a16="http://schemas.microsoft.com/office/drawing/2014/main" id="{9F02A3A0-3F80-4951-A746-114509726875}"/>
              </a:ext>
            </a:extLst>
          </p:cNvPr>
          <p:cNvSpPr/>
          <p:nvPr/>
        </p:nvSpPr>
        <p:spPr>
          <a:xfrm>
            <a:off x="482162" y="6373102"/>
            <a:ext cx="11227676" cy="461665"/>
          </a:xfrm>
          <a:prstGeom prst="rect">
            <a:avLst/>
          </a:prstGeom>
        </p:spPr>
        <p:txBody>
          <a:bodyPr wrap="square">
            <a:spAutoFit/>
          </a:bodyPr>
          <a:lstStyle/>
          <a:p>
            <a:pPr lvl="0" algn="ctr" defTabSz="914400">
              <a:defRPr/>
            </a:pPr>
            <a:r>
              <a:rPr lang="en-GB" sz="1200" dirty="0"/>
              <a:t>Norbert </a:t>
            </a:r>
            <a:r>
              <a:rPr lang="en-GB" sz="1200" dirty="0" err="1"/>
              <a:t>Fuhr</a:t>
            </a:r>
            <a:r>
              <a:rPr lang="en-GB" sz="1200" dirty="0"/>
              <a:t>. </a:t>
            </a:r>
            <a:r>
              <a:rPr lang="en-GB" sz="1200" dirty="0">
                <a:hlinkClick r:id="rId5"/>
              </a:rPr>
              <a:t>Optimum polynomial retrieval functions based on the probability ranking principle</a:t>
            </a:r>
            <a:r>
              <a:rPr lang="en-GB" sz="1200" dirty="0"/>
              <a:t>. ACM TOIS, 1989.</a:t>
            </a:r>
          </a:p>
          <a:p>
            <a:pPr lvl="0" algn="ctr" defTabSz="914400">
              <a:defRPr/>
            </a:pPr>
            <a:r>
              <a:rPr lang="en-GB" sz="1200" dirty="0"/>
              <a:t>David </a:t>
            </a:r>
            <a:r>
              <a:rPr lang="en-GB" sz="1200" dirty="0" err="1"/>
              <a:t>Cossock</a:t>
            </a:r>
            <a:r>
              <a:rPr lang="en-GB" sz="1200" dirty="0"/>
              <a:t> and Tong Zhang. </a:t>
            </a:r>
            <a:r>
              <a:rPr lang="en-GB" sz="1200" dirty="0">
                <a:hlinkClick r:id="rId6"/>
              </a:rPr>
              <a:t>Subset ranking using regression</a:t>
            </a:r>
            <a:r>
              <a:rPr lang="en-GB" sz="1200" dirty="0"/>
              <a:t>. In COLT, 2006.</a:t>
            </a:r>
            <a:endParaRPr kumimoji="0" lang="en-GB" sz="1200" b="0" i="0" u="none" strike="noStrike" kern="0" cap="none" spc="0" normalizeH="0" baseline="0" noProof="0" dirty="0">
              <a:ln>
                <a:noFill/>
              </a:ln>
              <a:solidFill>
                <a:prstClr val="black"/>
              </a:solidFill>
              <a:effectLst/>
              <a:uLnTx/>
              <a:uFillTx/>
            </a:endParaRPr>
          </a:p>
        </p:txBody>
      </p:sp>
      <p:sp>
        <p:nvSpPr>
          <p:cNvPr id="9" name="TextBox 8">
            <a:extLst>
              <a:ext uri="{FF2B5EF4-FFF2-40B4-BE49-F238E27FC236}">
                <a16:creationId xmlns:a16="http://schemas.microsoft.com/office/drawing/2014/main" id="{B68113D2-C315-4335-978E-EB83AB4DB893}"/>
              </a:ext>
            </a:extLst>
          </p:cNvPr>
          <p:cNvSpPr txBox="1"/>
          <p:nvPr/>
        </p:nvSpPr>
        <p:spPr>
          <a:xfrm>
            <a:off x="10457794"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457793"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3" name="TextBox 12">
            <a:extLst>
              <a:ext uri="{FF2B5EF4-FFF2-40B4-BE49-F238E27FC236}">
                <a16:creationId xmlns:a16="http://schemas.microsoft.com/office/drawing/2014/main" id="{FBACEDF5-BC57-4089-A56E-B83757979446}"/>
              </a:ext>
            </a:extLst>
          </p:cNvPr>
          <p:cNvSpPr txBox="1"/>
          <p:nvPr/>
        </p:nvSpPr>
        <p:spPr>
          <a:xfrm>
            <a:off x="9333117"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4" name="Picture 13">
            <a:extLst>
              <a:ext uri="{FF2B5EF4-FFF2-40B4-BE49-F238E27FC236}">
                <a16:creationId xmlns:a16="http://schemas.microsoft.com/office/drawing/2014/main" id="{C31752E7-D28F-4C4D-BB36-0E2840D11773}"/>
              </a:ext>
            </a:extLst>
          </p:cNvPr>
          <p:cNvPicPr>
            <a:picLocks noChangeAspect="1"/>
          </p:cNvPicPr>
          <p:nvPr/>
        </p:nvPicPr>
        <p:blipFill rotWithShape="1">
          <a:blip r:embed="rId4"/>
          <a:srcRect l="48214" r="37226" b="44657"/>
          <a:stretch/>
        </p:blipFill>
        <p:spPr>
          <a:xfrm>
            <a:off x="9155018" y="1970687"/>
            <a:ext cx="1078774" cy="2339973"/>
          </a:xfrm>
          <a:prstGeom prst="rect">
            <a:avLst/>
          </a:prstGeom>
        </p:spPr>
      </p:pic>
    </p:spTree>
    <p:extLst>
      <p:ext uri="{BB962C8B-B14F-4D97-AF65-F5344CB8AC3E}">
        <p14:creationId xmlns:p14="http://schemas.microsoft.com/office/powerpoint/2010/main" val="591194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Pointwise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5" y="2611820"/>
                <a:ext cx="4234592" cy="3179379"/>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Classification loss</a:t>
                </a:r>
              </a:p>
              <a:p>
                <a:pPr>
                  <a:spcBef>
                    <a:spcPts val="12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e>
                    </m:d>
                  </m:oMath>
                </a14:m>
                <a:r>
                  <a:rPr lang="en-GB" dirty="0"/>
                  <a:t> predict </a:t>
                </a:r>
                <a:r>
                  <a:rPr lang="en-GB" u="sng" dirty="0"/>
                  <a:t>the </a:t>
                </a:r>
                <a:r>
                  <a:rPr lang="en-GB" i="1" u="sng" dirty="0"/>
                  <a:t>class</a:t>
                </a:r>
                <a:r>
                  <a:rPr lang="en-GB" dirty="0"/>
                  <a:t>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a:p>
                <a:pPr>
                  <a:spcBef>
                    <a:spcPts val="1200"/>
                  </a:spcBef>
                </a:pPr>
                <a:r>
                  <a:rPr lang="en-GB" dirty="0"/>
                  <a:t>e.g., </a:t>
                </a:r>
                <a:r>
                  <a:rPr lang="en-GB" dirty="0">
                    <a:solidFill>
                      <a:srgbClr val="0070C0"/>
                    </a:solidFill>
                  </a:rPr>
                  <a:t>cross-entropy with softmax</a:t>
                </a:r>
                <a:r>
                  <a:rPr lang="en-GB" dirty="0"/>
                  <a:t> </a:t>
                </a:r>
                <a:r>
                  <a:rPr lang="it-IT" dirty="0"/>
                  <a:t>over categorical labels </a:t>
                </a:r>
                <a14:m>
                  <m:oMath xmlns:m="http://schemas.openxmlformats.org/officeDocument/2006/math">
                    <m:r>
                      <a:rPr lang="en-US" i="1">
                        <a:latin typeface="Cambria Math" panose="02040503050406030204" pitchFamily="18" charset="0"/>
                      </a:rPr>
                      <m:t>𝑌</m:t>
                    </m:r>
                  </m:oMath>
                </a14:m>
                <a:r>
                  <a:rPr lang="it-IT" dirty="0"/>
                  <a:t> [Li et al., 2008],</a:t>
                </a:r>
              </a:p>
              <a:p>
                <a:pPr>
                  <a:spcBef>
                    <a:spcPts val="1200"/>
                  </a:spcBef>
                </a:pPr>
                <a:endParaRPr lang="en-GB" dirty="0"/>
              </a:p>
              <a:p>
                <a:pPr>
                  <a:spcBef>
                    <a:spcPts val="1200"/>
                  </a:spcBef>
                </a:pPr>
                <a:endParaRPr lang="en-GB" dirty="0"/>
              </a:p>
              <a:p>
                <a:pPr>
                  <a:spcBef>
                    <a:spcPts val="1200"/>
                  </a:spcBef>
                </a:pPr>
                <a:r>
                  <a:rPr lang="en-GB" dirty="0"/>
                  <a:t>where,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sub>
                    </m:sSub>
                  </m:oMath>
                </a14:m>
                <a:r>
                  <a:rPr lang="en-GB" dirty="0"/>
                  <a:t> is the model’s score for label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𝑑</m:t>
                        </m:r>
                      </m:sub>
                    </m:sSub>
                  </m:oMath>
                </a14:m>
                <a:endParaRPr lang="en-GB"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5" y="2611820"/>
                <a:ext cx="4234592" cy="3179379"/>
              </a:xfrm>
              <a:blipFill>
                <a:blip r:embed="rId2"/>
                <a:stretch>
                  <a:fillRect l="-115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31566" r="37226" b="9640"/>
          <a:stretch/>
        </p:blipFill>
        <p:spPr>
          <a:xfrm>
            <a:off x="6222123" y="1970687"/>
            <a:ext cx="2312275"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8949553" y="2296239"/>
            <a:ext cx="1429406" cy="369332"/>
          </a:xfrm>
          <a:prstGeom prst="rect">
            <a:avLst/>
          </a:prstGeom>
          <a:noFill/>
        </p:spPr>
        <p:txBody>
          <a:bodyPr wrap="square" rtlCol="0">
            <a:spAutoFit/>
          </a:bodyPr>
          <a:lstStyle/>
          <a:p>
            <a:r>
              <a:rPr lang="en-US" dirty="0">
                <a:latin typeface="+mj-lt"/>
              </a:rPr>
              <a:t>labels</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8949552" y="3557481"/>
            <a:ext cx="1429407" cy="369332"/>
          </a:xfrm>
          <a:prstGeom prst="rect">
            <a:avLst/>
          </a:prstGeom>
          <a:noFill/>
        </p:spPr>
        <p:txBody>
          <a:bodyPr wrap="square" rtlCol="0">
            <a:spAutoFit/>
          </a:bodyPr>
          <a:lstStyle/>
          <a:p>
            <a:r>
              <a:rPr lang="en-US" dirty="0">
                <a:latin typeface="+mj-lt"/>
              </a:rPr>
              <a:t>prediction</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6490138"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7682766"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pic>
        <p:nvPicPr>
          <p:cNvPr id="15" name="Picture 14">
            <a:extLst>
              <a:ext uri="{FF2B5EF4-FFF2-40B4-BE49-F238E27FC236}">
                <a16:creationId xmlns:a16="http://schemas.microsoft.com/office/drawing/2014/main" id="{6B87DC6D-34EC-4527-A8EB-4752CA94FF8A}"/>
              </a:ext>
            </a:extLst>
          </p:cNvPr>
          <p:cNvPicPr>
            <a:picLocks noChangeAspect="1"/>
          </p:cNvPicPr>
          <p:nvPr/>
        </p:nvPicPr>
        <p:blipFill>
          <a:blip r:embed="rId4"/>
          <a:stretch>
            <a:fillRect/>
          </a:stretch>
        </p:blipFill>
        <p:spPr>
          <a:xfrm>
            <a:off x="1052200" y="4001740"/>
            <a:ext cx="4423601" cy="616206"/>
          </a:xfrm>
          <a:prstGeom prst="rect">
            <a:avLst/>
          </a:prstGeom>
        </p:spPr>
      </p:pic>
      <p:sp>
        <p:nvSpPr>
          <p:cNvPr id="16" name="Rectangle 15">
            <a:extLst>
              <a:ext uri="{FF2B5EF4-FFF2-40B4-BE49-F238E27FC236}">
                <a16:creationId xmlns:a16="http://schemas.microsoft.com/office/drawing/2014/main" id="{ED4A810A-A735-4B47-B2BE-94C260E8336B}"/>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Ping Li, </a:t>
            </a:r>
            <a:r>
              <a:rPr lang="en-GB" sz="1200" dirty="0" err="1"/>
              <a:t>Qiang</a:t>
            </a:r>
            <a:r>
              <a:rPr lang="en-GB" sz="1200" dirty="0"/>
              <a:t> Wu, and Christopher J Burges. </a:t>
            </a:r>
            <a:r>
              <a:rPr lang="en-GB" sz="1200" dirty="0">
                <a:hlinkClick r:id="rId5"/>
              </a:rPr>
              <a:t>Mcrank: Learning to rank using multiple classification and gradient boosting</a:t>
            </a:r>
            <a:r>
              <a:rPr lang="en-GB" sz="1200" dirty="0"/>
              <a:t>. In NIPS, 2008.</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297441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D60F-CBBA-47A0-82B5-1D618753E0F1}"/>
              </a:ext>
            </a:extLst>
          </p:cNvPr>
          <p:cNvSpPr>
            <a:spLocks noGrp="1"/>
          </p:cNvSpPr>
          <p:nvPr>
            <p:ph type="title"/>
          </p:nvPr>
        </p:nvSpPr>
        <p:spPr>
          <a:xfrm>
            <a:off x="1146705" y="609601"/>
            <a:ext cx="3908771" cy="1639884"/>
          </a:xfrm>
        </p:spPr>
        <p:txBody>
          <a:bodyPr>
            <a:normAutofit/>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32A6B6-489E-42C6-8CAB-D9BE78BF24D9}"/>
                  </a:ext>
                </a:extLst>
              </p:cNvPr>
              <p:cNvSpPr>
                <a:spLocks noGrp="1"/>
              </p:cNvSpPr>
              <p:nvPr>
                <p:ph idx="1"/>
              </p:nvPr>
            </p:nvSpPr>
            <p:spPr>
              <a:xfrm>
                <a:off x="6216869" y="1950396"/>
                <a:ext cx="5475890" cy="3709425"/>
              </a:xfrm>
            </p:spPr>
            <p:txBody>
              <a:bodyPr>
                <a:normAutofit/>
              </a:bodyPr>
              <a:lstStyle/>
              <a:p>
                <a:pPr marL="0" indent="0">
                  <a:buNone/>
                </a:pPr>
                <a:r>
                  <a:rPr lang="en-GB" sz="1600" dirty="0"/>
                  <a:t>Pairwise loss generally has the following form </a:t>
                </a:r>
                <a:r>
                  <a:rPr lang="en-GB" sz="1200" dirty="0"/>
                  <a:t>[Chen et al., 2009]</a:t>
                </a:r>
                <a:r>
                  <a:rPr lang="en-GB" sz="1600" dirty="0"/>
                  <a:t>,</a:t>
                </a:r>
              </a:p>
              <a:p>
                <a:pPr marL="0" indent="0">
                  <a:buNone/>
                </a:pPr>
                <a:endParaRPr lang="en-US" sz="1600" dirty="0"/>
              </a:p>
              <a:p>
                <a:pPr marL="0" indent="0">
                  <a:buNone/>
                </a:pPr>
                <a:endParaRPr lang="en-US" sz="1600" dirty="0"/>
              </a:p>
              <a:p>
                <a:pPr marL="0" indent="0">
                  <a:buNone/>
                </a:pPr>
                <a:r>
                  <a:rPr lang="en-GB" sz="1600" dirty="0"/>
                  <a:t>where, </a:t>
                </a:r>
                <a14:m>
                  <m:oMath xmlns:m="http://schemas.openxmlformats.org/officeDocument/2006/math">
                    <m:r>
                      <a:rPr lang="en-GB" sz="1600" i="1" smtClean="0">
                        <a:latin typeface="Cambria Math" panose="02040503050406030204" pitchFamily="18" charset="0"/>
                        <a:ea typeface="Cambria Math" panose="02040503050406030204" pitchFamily="18" charset="0"/>
                      </a:rPr>
                      <m:t>𝜙</m:t>
                    </m:r>
                  </m:oMath>
                </a14:m>
                <a:r>
                  <a:rPr lang="el-GR" sz="1600" dirty="0"/>
                  <a:t> </a:t>
                </a:r>
                <a:r>
                  <a:rPr lang="en-GB" sz="1600" dirty="0"/>
                  <a:t>can be,</a:t>
                </a:r>
              </a:p>
              <a:p>
                <a:r>
                  <a:rPr lang="en-GB" sz="1600" dirty="0"/>
                  <a:t>Hinge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𝑧</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𝑚𝑎𝑥</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 1−</m:t>
                        </m:r>
                        <m:r>
                          <a:rPr lang="en-US" sz="1600" b="0" i="1" smtClean="0">
                            <a:latin typeface="Cambria Math" panose="02040503050406030204" pitchFamily="18" charset="0"/>
                            <a:ea typeface="Cambria Math" panose="02040503050406030204" pitchFamily="18" charset="0"/>
                          </a:rPr>
                          <m:t>𝑧</m:t>
                        </m:r>
                      </m:e>
                    </m:d>
                    <m:r>
                      <a:rPr lang="en-GB" sz="1600" i="1">
                        <a:latin typeface="Cambria Math" panose="02040503050406030204" pitchFamily="18" charset="0"/>
                        <a:ea typeface="Cambria Math" panose="02040503050406030204" pitchFamily="18" charset="0"/>
                      </a:rPr>
                      <m:t> </m:t>
                    </m:r>
                  </m:oMath>
                </a14:m>
                <a:r>
                  <a:rPr lang="en-US" sz="1600" dirty="0">
                    <a:ea typeface="Cambria Math" panose="02040503050406030204" pitchFamily="18" charset="0"/>
                  </a:rPr>
                  <a:t> </a:t>
                </a:r>
                <a:r>
                  <a:rPr lang="en-GB" sz="1200" dirty="0"/>
                  <a:t>[</a:t>
                </a:r>
                <a:r>
                  <a:rPr lang="en-GB" sz="1200" dirty="0" err="1"/>
                  <a:t>Herbrich</a:t>
                </a:r>
                <a:r>
                  <a:rPr lang="en-GB" sz="1200" dirty="0"/>
                  <a:t> et al., 2000]</a:t>
                </a:r>
                <a:endParaRPr lang="en-GB" sz="1600" dirty="0"/>
              </a:p>
              <a:p>
                <a:r>
                  <a:rPr lang="en-GB" sz="1600" dirty="0"/>
                  <a:t>Exponential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𝑧</m:t>
                        </m:r>
                      </m:sup>
                    </m:sSup>
                  </m:oMath>
                </a14:m>
                <a:r>
                  <a:rPr lang="en-GB" sz="1600" dirty="0"/>
                  <a:t> </a:t>
                </a:r>
                <a:r>
                  <a:rPr lang="en-GB" sz="1200" dirty="0"/>
                  <a:t>[Freund et al., 2003]</a:t>
                </a:r>
                <a:endParaRPr lang="en-GB" sz="1600" dirty="0"/>
              </a:p>
              <a:p>
                <a:r>
                  <a:rPr lang="en-GB" sz="1600" dirty="0"/>
                  <a:t>Logistic function </a:t>
                </a:r>
                <a14:m>
                  <m:oMath xmlns:m="http://schemas.openxmlformats.org/officeDocument/2006/math">
                    <m:r>
                      <a:rPr lang="en-GB" sz="1600" i="1">
                        <a:latin typeface="Cambria Math" panose="02040503050406030204" pitchFamily="18" charset="0"/>
                        <a:ea typeface="Cambria Math" panose="02040503050406030204" pitchFamily="18" charset="0"/>
                      </a:rPr>
                      <m:t>𝜙</m:t>
                    </m:r>
                    <m:d>
                      <m:dPr>
                        <m:ctrlPr>
                          <a:rPr lang="en-GB"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𝑙𝑜𝑔</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1+</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𝑒</m:t>
                            </m:r>
                          </m:e>
                          <m: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m:t>
                            </m:r>
                          </m:sup>
                        </m:sSup>
                      </m:e>
                    </m:d>
                    <m:r>
                      <a:rPr lang="en-US" sz="1600" i="1">
                        <a:latin typeface="Cambria Math" panose="02040503050406030204" pitchFamily="18" charset="0"/>
                        <a:ea typeface="Cambria Math" panose="02040503050406030204" pitchFamily="18" charset="0"/>
                      </a:rPr>
                      <m:t> </m:t>
                    </m:r>
                  </m:oMath>
                </a14:m>
                <a:r>
                  <a:rPr lang="en-GB" sz="1600" dirty="0"/>
                  <a:t> </a:t>
                </a:r>
                <a:r>
                  <a:rPr lang="en-GB" sz="1200" dirty="0"/>
                  <a:t>[Burges et al., 2005]</a:t>
                </a:r>
                <a:endParaRPr lang="en-GB" sz="1600" dirty="0"/>
              </a:p>
              <a:p>
                <a:r>
                  <a:rPr lang="en-GB" sz="1600" dirty="0"/>
                  <a:t>Others…</a:t>
                </a:r>
              </a:p>
            </p:txBody>
          </p:sp>
        </mc:Choice>
        <mc:Fallback xmlns="">
          <p:sp>
            <p:nvSpPr>
              <p:cNvPr id="3" name="Content Placeholder 2">
                <a:extLst>
                  <a:ext uri="{FF2B5EF4-FFF2-40B4-BE49-F238E27FC236}">
                    <a16:creationId xmlns:a16="http://schemas.microsoft.com/office/drawing/2014/main" id="{D732A6B6-489E-42C6-8CAB-D9BE78BF24D9}"/>
                  </a:ext>
                </a:extLst>
              </p:cNvPr>
              <p:cNvSpPr>
                <a:spLocks noGrp="1" noRot="1" noChangeAspect="1" noMove="1" noResize="1" noEditPoints="1" noAdjustHandles="1" noChangeArrowheads="1" noChangeShapeType="1" noTextEdit="1"/>
              </p:cNvSpPr>
              <p:nvPr>
                <p:ph idx="1"/>
              </p:nvPr>
            </p:nvSpPr>
            <p:spPr>
              <a:xfrm>
                <a:off x="6216869" y="1950396"/>
                <a:ext cx="5475890" cy="3709425"/>
              </a:xfrm>
              <a:blipFill>
                <a:blip r:embed="rId2"/>
                <a:stretch>
                  <a:fillRect l="-668" t="-1316"/>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A34AB34-B869-45C7-B558-CAECC0A7B56C}"/>
                  </a:ext>
                </a:extLst>
              </p:cNvPr>
              <p:cNvSpPr>
                <a:spLocks noGrp="1"/>
              </p:cNvSpPr>
              <p:nvPr>
                <p:ph type="body" sz="half" idx="2"/>
              </p:nvPr>
            </p:nvSpPr>
            <p:spPr>
              <a:xfrm>
                <a:off x="1146704" y="2454166"/>
                <a:ext cx="4702303" cy="3205655"/>
              </a:xfrm>
            </p:spPr>
            <p:txBody>
              <a:bodyPr>
                <a:noAutofit/>
              </a:bodyPr>
              <a:lstStyle/>
              <a:p>
                <a:pPr>
                  <a:spcBef>
                    <a:spcPts val="3000"/>
                  </a:spcBef>
                </a:pPr>
                <a:r>
                  <a:rPr lang="en-GB" dirty="0"/>
                  <a:t>Pairwise loss minimizes the average number of inversions in ranking—i.e.,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w.r.t.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 </m:t>
                    </m:r>
                  </m:oMath>
                </a14:m>
                <a:r>
                  <a:rPr lang="en-GB" dirty="0"/>
                  <a:t>but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𝑗</m:t>
                        </m:r>
                      </m:sub>
                    </m:sSub>
                  </m:oMath>
                </a14:m>
                <a:r>
                  <a:rPr lang="en-GB" dirty="0"/>
                  <a:t> is ranked higher than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oMath>
                </a14:m>
                <a:endParaRPr lang="en-GB" dirty="0"/>
              </a:p>
              <a:p>
                <a:pPr>
                  <a:spcBef>
                    <a:spcPts val="1800"/>
                  </a:spcBef>
                </a:pPr>
                <a:r>
                  <a:rPr lang="en-GB" dirty="0"/>
                  <a:t>Given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𝑗</m:t>
                            </m:r>
                          </m:sub>
                        </m:sSub>
                      </m:e>
                    </m:d>
                  </m:oMath>
                </a14:m>
                <a:r>
                  <a:rPr lang="en-GB" dirty="0"/>
                  <a:t>, predict the more relevant document</a:t>
                </a:r>
              </a:p>
              <a:p>
                <a:pPr>
                  <a:spcBef>
                    <a:spcPts val="1800"/>
                  </a:spcBef>
                </a:pPr>
                <a:r>
                  <a:rPr lang="en-GB" dirty="0"/>
                  <a:t>For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𝑖</m:t>
                            </m:r>
                          </m:sub>
                        </m:sSub>
                        <m:r>
                          <a:rPr lang="en-GB" i="1" smtClean="0">
                            <a:latin typeface="Cambria Math" panose="02040503050406030204" pitchFamily="18" charset="0"/>
                          </a:rPr>
                          <m:t> </m:t>
                        </m:r>
                      </m:e>
                    </m:d>
                  </m:oMath>
                </a14:m>
                <a:r>
                  <a:rPr lang="en-GB" dirty="0"/>
                  <a:t> and </a:t>
                </a:r>
                <a14:m>
                  <m:oMath xmlns:m="http://schemas.openxmlformats.org/officeDocument/2006/math">
                    <m:d>
                      <m:dPr>
                        <m:begChr m:val="⟨"/>
                        <m:endChr m:val="⟩"/>
                        <m:ctrlPr>
                          <a:rPr lang="en-GB"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 </m:t>
                        </m:r>
                        <m:sSub>
                          <m:sSubPr>
                            <m:ctrlPr>
                              <a:rPr lang="en-GB"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e>
                    </m:d>
                  </m:oMath>
                </a14:m>
                <a:r>
                  <a:rPr lang="en-GB" dirty="0"/>
                  <a:t>,</a:t>
                </a:r>
              </a:p>
              <a:p>
                <a:pPr lvl="1">
                  <a:spcBef>
                    <a:spcPts val="600"/>
                  </a:spcBef>
                </a:pPr>
                <a:r>
                  <a:rPr lang="en-GB" dirty="0"/>
                  <a:t>Feature vectors: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𝑖</m:t>
                        </m:r>
                      </m:sub>
                    </m:sSub>
                    <m:r>
                      <a:rPr lang="en-US" i="1">
                        <a:latin typeface="Cambria Math" panose="02040503050406030204" pitchFamily="18" charset="0"/>
                      </a:rPr>
                      <m:t> </m:t>
                    </m:r>
                  </m:oMath>
                </a14:m>
                <a:r>
                  <a:rPr lang="en-GB"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oMath>
                </a14:m>
                <a:endParaRPr lang="en-US" dirty="0"/>
              </a:p>
              <a:p>
                <a:pPr lvl="1">
                  <a:spcBef>
                    <a:spcPts val="600"/>
                  </a:spcBef>
                </a:pPr>
                <a:r>
                  <a:rPr lang="en-GB" dirty="0"/>
                  <a:t>Model scores: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e>
                    </m:d>
                  </m:oMath>
                </a14:m>
                <a:r>
                  <a:rPr lang="en-GB" dirty="0"/>
                  <a:t> and </a:t>
                </a:r>
                <a14:m>
                  <m:oMath xmlns:m="http://schemas.openxmlformats.org/officeDocument/2006/math">
                    <m:sSub>
                      <m:sSubPr>
                        <m:ctrlPr>
                          <a:rPr lang="en-GB"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𝑗</m:t>
                            </m:r>
                          </m:sub>
                        </m:sSub>
                      </m:e>
                    </m:d>
                  </m:oMath>
                </a14:m>
                <a:endParaRPr lang="en-GB" dirty="0"/>
              </a:p>
            </p:txBody>
          </p:sp>
        </mc:Choice>
        <mc:Fallback xmlns="">
          <p:sp>
            <p:nvSpPr>
              <p:cNvPr id="4" name="Text Placeholder 3">
                <a:extLst>
                  <a:ext uri="{FF2B5EF4-FFF2-40B4-BE49-F238E27FC236}">
                    <a16:creationId xmlns:a16="http://schemas.microsoft.com/office/drawing/2014/main" id="{2A34AB34-B869-45C7-B558-CAECC0A7B56C}"/>
                  </a:ext>
                </a:extLst>
              </p:cNvPr>
              <p:cNvSpPr>
                <a:spLocks noGrp="1" noRot="1" noChangeAspect="1" noMove="1" noResize="1" noEditPoints="1" noAdjustHandles="1" noChangeArrowheads="1" noChangeShapeType="1" noTextEdit="1"/>
              </p:cNvSpPr>
              <p:nvPr>
                <p:ph type="body" sz="half" idx="2"/>
              </p:nvPr>
            </p:nvSpPr>
            <p:spPr>
              <a:xfrm>
                <a:off x="1146704" y="2454166"/>
                <a:ext cx="4702303" cy="3205655"/>
              </a:xfrm>
              <a:blipFill>
                <a:blip r:embed="rId3"/>
                <a:stretch>
                  <a:fillRect l="-649"/>
                </a:stretch>
              </a:blipFill>
            </p:spPr>
            <p:txBody>
              <a:bodyPr/>
              <a:lstStyle/>
              <a:p>
                <a:r>
                  <a:rPr lang="en-GB">
                    <a:noFill/>
                  </a:rPr>
                  <a:t> </a:t>
                </a:r>
              </a:p>
            </p:txBody>
          </p:sp>
        </mc:Fallback>
      </mc:AlternateContent>
      <p:sp>
        <p:nvSpPr>
          <p:cNvPr id="5" name="Rectangle 4">
            <a:extLst>
              <a:ext uri="{FF2B5EF4-FFF2-40B4-BE49-F238E27FC236}">
                <a16:creationId xmlns:a16="http://schemas.microsoft.com/office/drawing/2014/main" id="{99F9902F-7D58-4FC5-A644-F0428887B0D4}"/>
              </a:ext>
            </a:extLst>
          </p:cNvPr>
          <p:cNvSpPr/>
          <p:nvPr/>
        </p:nvSpPr>
        <p:spPr>
          <a:xfrm>
            <a:off x="482162" y="6005239"/>
            <a:ext cx="11227676" cy="830997"/>
          </a:xfrm>
          <a:prstGeom prst="rect">
            <a:avLst/>
          </a:prstGeom>
        </p:spPr>
        <p:txBody>
          <a:bodyPr wrap="square">
            <a:spAutoFit/>
          </a:bodyPr>
          <a:lstStyle/>
          <a:p>
            <a:pPr lvl="0" algn="ctr" defTabSz="914400">
              <a:defRPr/>
            </a:pPr>
            <a:r>
              <a:rPr lang="en-GB" sz="1200" dirty="0"/>
              <a:t>Wei Chen, Tie-Yan Liu, </a:t>
            </a:r>
            <a:r>
              <a:rPr lang="en-GB" sz="1200" dirty="0" err="1"/>
              <a:t>Yanyan</a:t>
            </a:r>
            <a:r>
              <a:rPr lang="en-GB" sz="1200" dirty="0"/>
              <a:t> Lan, </a:t>
            </a:r>
            <a:r>
              <a:rPr lang="en-GB" sz="1200" dirty="0" err="1"/>
              <a:t>Zhi</a:t>
            </a:r>
            <a:r>
              <a:rPr lang="en-GB" sz="1200" dirty="0"/>
              <a:t>-Ming Ma, and Hang Li. </a:t>
            </a:r>
            <a:r>
              <a:rPr lang="en-GB" sz="1200" dirty="0">
                <a:hlinkClick r:id="rId4"/>
              </a:rPr>
              <a:t>Ranking measures and loss functions in learning to rank</a:t>
            </a:r>
            <a:r>
              <a:rPr lang="en-GB" sz="1200" dirty="0"/>
              <a:t>. In NIPS, 2009.</a:t>
            </a:r>
          </a:p>
          <a:p>
            <a:pPr lvl="0" algn="ctr" defTabSz="914400">
              <a:defRPr/>
            </a:pPr>
            <a:r>
              <a:rPr lang="en-GB" sz="1200" dirty="0"/>
              <a:t>Ralf </a:t>
            </a:r>
            <a:r>
              <a:rPr lang="en-GB" sz="1200" dirty="0" err="1"/>
              <a:t>Herbrich</a:t>
            </a:r>
            <a:r>
              <a:rPr lang="en-GB" sz="1200" dirty="0"/>
              <a:t>, Thore Graepel, and Klaus </a:t>
            </a:r>
            <a:r>
              <a:rPr lang="en-GB" sz="1200" dirty="0" err="1"/>
              <a:t>Obermayer</a:t>
            </a:r>
            <a:r>
              <a:rPr lang="en-GB" sz="1200" dirty="0"/>
              <a:t>. </a:t>
            </a:r>
            <a:r>
              <a:rPr lang="en-GB" sz="1200" dirty="0">
                <a:hlinkClick r:id="rId5"/>
              </a:rPr>
              <a:t>Large margin rank boundaries for ordinal regression</a:t>
            </a:r>
            <a:r>
              <a:rPr lang="en-GB" sz="1200" dirty="0"/>
              <a:t>. 2000.</a:t>
            </a:r>
          </a:p>
          <a:p>
            <a:pPr lvl="0" algn="ctr" defTabSz="914400">
              <a:defRPr/>
            </a:pPr>
            <a:r>
              <a:rPr lang="en-GB" sz="1200" dirty="0" err="1"/>
              <a:t>Yoav</a:t>
            </a:r>
            <a:r>
              <a:rPr lang="en-GB" sz="1200" dirty="0"/>
              <a:t> Freund, Raj </a:t>
            </a:r>
            <a:r>
              <a:rPr lang="en-GB" sz="1200" dirty="0" err="1"/>
              <a:t>Iyer</a:t>
            </a:r>
            <a:r>
              <a:rPr lang="en-GB" sz="1200" dirty="0"/>
              <a:t>, Robert E Schapire, and Yoram Singer. </a:t>
            </a:r>
            <a:r>
              <a:rPr lang="en-GB" sz="1200" dirty="0">
                <a:hlinkClick r:id="rId6"/>
              </a:rPr>
              <a:t>An efficient boosting algorithm for combining preferences</a:t>
            </a:r>
            <a:r>
              <a:rPr lang="en-GB" sz="1200" dirty="0"/>
              <a:t>. In JMLR, 2003.</a:t>
            </a:r>
          </a:p>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7"/>
              </a:rPr>
              <a:t>Learning to rank using gradient descent</a:t>
            </a:r>
            <a:r>
              <a:rPr lang="en-GB" sz="1200" dirty="0"/>
              <a:t>. In ICML, 2005.</a:t>
            </a:r>
            <a:endParaRPr kumimoji="0" lang="en-GB" sz="1200" b="0" i="0" u="none" strike="noStrike" kern="0" cap="none" spc="0" normalizeH="0" baseline="0" noProof="0" dirty="0">
              <a:ln>
                <a:noFill/>
              </a:ln>
              <a:solidFill>
                <a:prstClr val="black"/>
              </a:solidFill>
              <a:effectLst/>
              <a:uLnTx/>
              <a:uFillTx/>
            </a:endParaRPr>
          </a:p>
        </p:txBody>
      </p:sp>
      <p:pic>
        <p:nvPicPr>
          <p:cNvPr id="6" name="Picture 5">
            <a:extLst>
              <a:ext uri="{FF2B5EF4-FFF2-40B4-BE49-F238E27FC236}">
                <a16:creationId xmlns:a16="http://schemas.microsoft.com/office/drawing/2014/main" id="{20CB3E2A-3D35-4B9C-992A-D47FE2EB3B3F}"/>
              </a:ext>
            </a:extLst>
          </p:cNvPr>
          <p:cNvPicPr>
            <a:picLocks noChangeAspect="1"/>
          </p:cNvPicPr>
          <p:nvPr/>
        </p:nvPicPr>
        <p:blipFill>
          <a:blip r:embed="rId8"/>
          <a:stretch>
            <a:fillRect/>
          </a:stretch>
        </p:blipFill>
        <p:spPr>
          <a:xfrm>
            <a:off x="7696939" y="2344084"/>
            <a:ext cx="2515750" cy="566654"/>
          </a:xfrm>
          <a:prstGeom prst="rect">
            <a:avLst/>
          </a:prstGeom>
        </p:spPr>
      </p:pic>
    </p:spTree>
    <p:extLst>
      <p:ext uri="{BB962C8B-B14F-4D97-AF65-F5344CB8AC3E}">
        <p14:creationId xmlns:p14="http://schemas.microsoft.com/office/powerpoint/2010/main" val="31803045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a:t>Pairwise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6898965" cy="3526221"/>
              </a:xfrm>
            </p:spPr>
            <p:txBody>
              <a:bodyPr>
                <a:normAutofit/>
              </a:bodyPr>
              <a:lstStyle/>
              <a:p>
                <a:pPr>
                  <a:spcBef>
                    <a:spcPts val="1200"/>
                  </a:spcBef>
                </a:pPr>
                <a:r>
                  <a:rPr lang="en-GB" sz="1800" dirty="0">
                    <a:latin typeface="Segoe UI" panose="020B0502040204020203" pitchFamily="34" charset="0"/>
                    <a:cs typeface="Segoe UI" panose="020B0502040204020203" pitchFamily="34" charset="0"/>
                  </a:rPr>
                  <a:t>RankNet loss</a:t>
                </a:r>
              </a:p>
              <a:p>
                <a:pPr>
                  <a:spcBef>
                    <a:spcPts val="1200"/>
                  </a:spcBef>
                </a:pPr>
                <a:r>
                  <a:rPr lang="en-GB" dirty="0"/>
                  <a:t>Pairwise loss function proposed by Burges et al. </a:t>
                </a:r>
                <a:r>
                  <a:rPr lang="en-GB" sz="1200" dirty="0"/>
                  <a:t>[2005]</a:t>
                </a:r>
                <a:r>
                  <a:rPr lang="en-GB" dirty="0"/>
                  <a:t>—an industry favourite </a:t>
                </a:r>
                <a:r>
                  <a:rPr lang="en-GB" sz="1200" dirty="0"/>
                  <a:t>[Burges, 2015]</a:t>
                </a:r>
                <a:endParaRPr lang="en-GB" dirty="0"/>
              </a:p>
              <a:p>
                <a:pPr>
                  <a:spcBef>
                    <a:spcPts val="1200"/>
                  </a:spcBef>
                </a:pPr>
                <a:r>
                  <a:rPr lang="en-GB" dirty="0"/>
                  <a:t>Predicted probabilities: </a:t>
                </a:r>
                <a14:m>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rPr>
                                  <m:t>𝑖</m:t>
                                </m:r>
                              </m:sub>
                              <m:sup/>
                            </m:sSubSup>
                          </m:sup>
                        </m:sSup>
                      </m:num>
                      <m:den>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rPr>
                                  <m:t>𝑖</m:t>
                                </m:r>
                              </m:sub>
                              <m:sup/>
                            </m:sSubSup>
                          </m:sup>
                        </m:sSup>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up/>
                            </m:sSubSup>
                          </m:sup>
                        </m:sSup>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1</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𝑗</m:t>
                                    </m:r>
                                  </m:sub>
                                </m:sSub>
                              </m:e>
                            </m:d>
                            <m:r>
                              <a:rPr lang="en-US" i="1" smtClean="0">
                                <a:latin typeface="Cambria Math" panose="02040503050406030204" pitchFamily="18" charset="0"/>
                                <a:ea typeface="Cambria Math" panose="02040503050406030204" pitchFamily="18" charset="0"/>
                              </a:rPr>
                              <m:t> </m:t>
                            </m:r>
                          </m:sup>
                        </m:sSup>
                      </m:den>
                    </m:f>
                  </m:oMath>
                </a14:m>
                <a:endParaRPr lang="en-GB" b="0" dirty="0"/>
              </a:p>
              <a:p>
                <a:pPr>
                  <a:spcBef>
                    <a:spcPts val="1200"/>
                  </a:spcBef>
                </a:pPr>
                <a:r>
                  <a:rPr lang="en-US" dirty="0"/>
                  <a:t>Des</a:t>
                </a:r>
                <a:r>
                  <a:rPr lang="en-GB" dirty="0" err="1"/>
                  <a:t>ired</a:t>
                </a:r>
                <a:r>
                  <a:rPr lang="en-GB" dirty="0"/>
                  <a:t> probabilities: </a:t>
                </a:r>
                <a14:m>
                  <m:oMath xmlns:m="http://schemas.openxmlformats.org/officeDocument/2006/math">
                    <m:sSub>
                      <m:sSubPr>
                        <m:ctrlPr>
                          <a:rPr lang="en-GB"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𝑖𝑗</m:t>
                        </m:r>
                      </m:sub>
                    </m:sSub>
                    <m:r>
                      <a:rPr lang="en-US" b="0" i="1" smtClean="0">
                        <a:latin typeface="Cambria Math" panose="02040503050406030204" pitchFamily="18" charset="0"/>
                      </a:rPr>
                      <m:t>=1</m:t>
                    </m:r>
                  </m:oMath>
                </a14:m>
                <a:r>
                  <a:rPr lang="en-US" b="0" dirty="0"/>
                  <a:t> and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b="0" dirty="0"/>
              </a:p>
              <a:p>
                <a:pPr>
                  <a:spcBef>
                    <a:spcPts val="1200"/>
                  </a:spcBef>
                </a:pPr>
                <a:r>
                  <a:rPr lang="en-US" dirty="0"/>
                  <a:t>Computing cross-entropy between </a:t>
                </a:r>
                <a14:m>
                  <m:oMath xmlns:m="http://schemas.openxmlformats.org/officeDocument/2006/math">
                    <m:r>
                      <a:rPr lang="en-US" i="1">
                        <a:latin typeface="Cambria Math" panose="02040503050406030204" pitchFamily="18" charset="0"/>
                      </a:rPr>
                      <m:t>𝑝</m:t>
                    </m:r>
                  </m:oMath>
                </a14:m>
                <a:r>
                  <a:rPr lang="en-US" b="0" dirty="0"/>
                  <a:t> and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𝑝</m:t>
                        </m:r>
                      </m:e>
                    </m:acc>
                  </m:oMath>
                </a14:m>
                <a:endParaRPr lang="en-US" i="1" dirty="0">
                  <a:latin typeface="Cambria Math" panose="02040503050406030204" pitchFamily="18" charset="0"/>
                </a:endParaRPr>
              </a:p>
              <a:p>
                <a:pPr>
                  <a:spcBef>
                    <a:spcPts val="1200"/>
                  </a:spcBef>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rPr>
                            <m:t>𝑅𝑎𝑛𝑘𝑁𝑒𝑡</m:t>
                          </m:r>
                        </m:sub>
                      </m:sSub>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𝑗</m:t>
                          </m:r>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𝑗</m:t>
                              </m:r>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sSub>
                            <m:sSubPr>
                              <m:ctrlPr>
                                <a:rPr lang="en-GB"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r>
                        <a:rPr lang="en-US" b="0" i="1" smtClean="0">
                          <a:latin typeface="Cambria Math" panose="02040503050406030204" pitchFamily="18" charset="0"/>
                        </a:rPr>
                        <m:t>=</m:t>
                      </m:r>
                      <m:r>
                        <a:rPr lang="en-US" b="0" i="1" smtClean="0">
                          <a:latin typeface="Cambria Math" panose="02040503050406030204" pitchFamily="18" charset="0"/>
                        </a:rPr>
                        <m:t>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 </m:t>
                              </m:r>
                            </m:sup>
                          </m:sSup>
                        </m:e>
                      </m:d>
                    </m:oMath>
                  </m:oMathPara>
                </a14:m>
                <a:endParaRPr lang="en-US"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6898965" cy="3526221"/>
              </a:xfrm>
              <a:blipFill>
                <a:blip r:embed="rId2"/>
                <a:stretch>
                  <a:fillRect l="-70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5E0489D-BB64-4D0E-9A25-E620080FCCF8}"/>
              </a:ext>
            </a:extLst>
          </p:cNvPr>
          <p:cNvPicPr>
            <a:picLocks noChangeAspect="1"/>
          </p:cNvPicPr>
          <p:nvPr/>
        </p:nvPicPr>
        <p:blipFill rotWithShape="1">
          <a:blip r:embed="rId3"/>
          <a:srcRect l="70008" r="-648" b="9640"/>
          <a:stretch/>
        </p:blipFill>
        <p:spPr>
          <a:xfrm>
            <a:off x="8635026" y="1970687"/>
            <a:ext cx="2270234" cy="3820512"/>
          </a:xfrm>
          <a:prstGeom prst="rect">
            <a:avLst/>
          </a:prstGeom>
        </p:spPr>
      </p:pic>
      <p:sp>
        <p:nvSpPr>
          <p:cNvPr id="9" name="TextBox 8">
            <a:extLst>
              <a:ext uri="{FF2B5EF4-FFF2-40B4-BE49-F238E27FC236}">
                <a16:creationId xmlns:a16="http://schemas.microsoft.com/office/drawing/2014/main" id="{B68113D2-C315-4335-978E-EB83AB4DB893}"/>
              </a:ext>
            </a:extLst>
          </p:cNvPr>
          <p:cNvSpPr txBox="1"/>
          <p:nvPr/>
        </p:nvSpPr>
        <p:spPr>
          <a:xfrm>
            <a:off x="10930756" y="2296239"/>
            <a:ext cx="1208693" cy="646331"/>
          </a:xfrm>
          <a:prstGeom prst="rect">
            <a:avLst/>
          </a:prstGeom>
          <a:noFill/>
        </p:spPr>
        <p:txBody>
          <a:bodyPr wrap="square" rtlCol="0">
            <a:spAutoFit/>
          </a:bodyPr>
          <a:lstStyle/>
          <a:p>
            <a:r>
              <a:rPr lang="en-US" dirty="0">
                <a:latin typeface="+mj-lt"/>
              </a:rPr>
              <a:t>pairwise preference</a:t>
            </a:r>
            <a:endParaRPr lang="en-GB" dirty="0">
              <a:latin typeface="+mj-lt"/>
            </a:endParaRPr>
          </a:p>
        </p:txBody>
      </p:sp>
      <p:sp>
        <p:nvSpPr>
          <p:cNvPr id="10" name="TextBox 9">
            <a:extLst>
              <a:ext uri="{FF2B5EF4-FFF2-40B4-BE49-F238E27FC236}">
                <a16:creationId xmlns:a16="http://schemas.microsoft.com/office/drawing/2014/main" id="{39449B37-708E-4CF0-B180-C613A9A36A05}"/>
              </a:ext>
            </a:extLst>
          </p:cNvPr>
          <p:cNvSpPr txBox="1"/>
          <p:nvPr/>
        </p:nvSpPr>
        <p:spPr>
          <a:xfrm>
            <a:off x="10930756" y="3557481"/>
            <a:ext cx="1150887" cy="369332"/>
          </a:xfrm>
          <a:prstGeom prst="rect">
            <a:avLst/>
          </a:prstGeom>
          <a:noFill/>
        </p:spPr>
        <p:txBody>
          <a:bodyPr wrap="square" rtlCol="0">
            <a:spAutoFit/>
          </a:bodyPr>
          <a:lstStyle/>
          <a:p>
            <a:r>
              <a:rPr lang="en-US" dirty="0">
                <a:latin typeface="+mj-lt"/>
              </a:rPr>
              <a:t>score</a:t>
            </a:r>
            <a:endParaRPr lang="en-GB" dirty="0">
              <a:latin typeface="+mj-lt"/>
            </a:endParaRPr>
          </a:p>
        </p:txBody>
      </p:sp>
      <p:sp>
        <p:nvSpPr>
          <p:cNvPr id="11" name="TextBox 10">
            <a:extLst>
              <a:ext uri="{FF2B5EF4-FFF2-40B4-BE49-F238E27FC236}">
                <a16:creationId xmlns:a16="http://schemas.microsoft.com/office/drawing/2014/main" id="{28DAFF1A-8492-4EA8-9C54-7A465D0E86BC}"/>
              </a:ext>
            </a:extLst>
          </p:cNvPr>
          <p:cNvSpPr txBox="1"/>
          <p:nvPr/>
        </p:nvSpPr>
        <p:spPr>
          <a:xfrm>
            <a:off x="8818182" y="1601355"/>
            <a:ext cx="683173" cy="369332"/>
          </a:xfrm>
          <a:prstGeom prst="rect">
            <a:avLst/>
          </a:prstGeom>
          <a:noFill/>
        </p:spPr>
        <p:txBody>
          <a:bodyPr wrap="square" rtlCol="0">
            <a:spAutoFit/>
          </a:bodyPr>
          <a:lstStyle/>
          <a:p>
            <a:pPr algn="ctr"/>
            <a:r>
              <a:rPr lang="en-US" dirty="0">
                <a:latin typeface="+mj-lt"/>
              </a:rPr>
              <a:t>0</a:t>
            </a:r>
            <a:endParaRPr lang="en-GB" dirty="0">
              <a:latin typeface="+mj-lt"/>
            </a:endParaRPr>
          </a:p>
        </p:txBody>
      </p:sp>
      <p:sp>
        <p:nvSpPr>
          <p:cNvPr id="12" name="TextBox 11">
            <a:extLst>
              <a:ext uri="{FF2B5EF4-FFF2-40B4-BE49-F238E27FC236}">
                <a16:creationId xmlns:a16="http://schemas.microsoft.com/office/drawing/2014/main" id="{41E4C69C-DC04-4580-97C3-FB89A2EBF56B}"/>
              </a:ext>
            </a:extLst>
          </p:cNvPr>
          <p:cNvSpPr txBox="1"/>
          <p:nvPr/>
        </p:nvSpPr>
        <p:spPr>
          <a:xfrm>
            <a:off x="10010810" y="1601355"/>
            <a:ext cx="683173" cy="369332"/>
          </a:xfrm>
          <a:prstGeom prst="rect">
            <a:avLst/>
          </a:prstGeom>
          <a:noFill/>
        </p:spPr>
        <p:txBody>
          <a:bodyPr wrap="square" rtlCol="0">
            <a:spAutoFit/>
          </a:bodyPr>
          <a:lstStyle/>
          <a:p>
            <a:pPr algn="ctr"/>
            <a:r>
              <a:rPr lang="en-US" dirty="0">
                <a:latin typeface="+mj-lt"/>
              </a:rPr>
              <a:t>1</a:t>
            </a:r>
            <a:endParaRPr lang="en-GB" dirty="0">
              <a:latin typeface="+mj-lt"/>
            </a:endParaRPr>
          </a:p>
        </p:txBody>
      </p:sp>
      <p:sp>
        <p:nvSpPr>
          <p:cNvPr id="16" name="Rectangle 15">
            <a:extLst>
              <a:ext uri="{FF2B5EF4-FFF2-40B4-BE49-F238E27FC236}">
                <a16:creationId xmlns:a16="http://schemas.microsoft.com/office/drawing/2014/main" id="{ED4A810A-A735-4B47-B2BE-94C260E8336B}"/>
              </a:ext>
            </a:extLst>
          </p:cNvPr>
          <p:cNvSpPr/>
          <p:nvPr/>
        </p:nvSpPr>
        <p:spPr>
          <a:xfrm>
            <a:off x="482162" y="6367847"/>
            <a:ext cx="11227676" cy="461665"/>
          </a:xfrm>
          <a:prstGeom prst="rect">
            <a:avLst/>
          </a:prstGeom>
        </p:spPr>
        <p:txBody>
          <a:bodyPr wrap="square">
            <a:spAutoFit/>
          </a:bodyPr>
          <a:lstStyle/>
          <a:p>
            <a:pPr lvl="0" algn="ctr" defTabSz="914400">
              <a:defRPr/>
            </a:pPr>
            <a:r>
              <a:rPr lang="en-GB" sz="1200" dirty="0"/>
              <a:t>Chris Burges, Tal </a:t>
            </a:r>
            <a:r>
              <a:rPr lang="en-GB" sz="1200" dirty="0" err="1"/>
              <a:t>Shaked</a:t>
            </a:r>
            <a:r>
              <a:rPr lang="en-GB" sz="1200" dirty="0"/>
              <a:t>, Erin Renshaw, Ari Lazier, Matt Deeds, Nicole Hamilton, and Greg Hullender. </a:t>
            </a:r>
            <a:r>
              <a:rPr lang="en-GB" sz="1200" dirty="0">
                <a:hlinkClick r:id="rId4"/>
              </a:rPr>
              <a:t>Learning to rank using gradient descent</a:t>
            </a:r>
            <a:r>
              <a:rPr lang="en-GB" sz="1200" dirty="0"/>
              <a:t>. In ICML, 2005.</a:t>
            </a:r>
          </a:p>
          <a:p>
            <a:pPr lvl="0" algn="ctr" defTabSz="914400">
              <a:defRPr/>
            </a:pPr>
            <a:r>
              <a:rPr lang="en-GB" sz="1200" kern="0" dirty="0">
                <a:solidFill>
                  <a:prstClr val="black"/>
                </a:solidFill>
              </a:rPr>
              <a:t>Chris Burges. </a:t>
            </a:r>
            <a:r>
              <a:rPr lang="en-GB" sz="1200" kern="0" dirty="0" err="1">
                <a:solidFill>
                  <a:prstClr val="black"/>
                </a:solidFill>
              </a:rPr>
              <a:t>RankNet</a:t>
            </a:r>
            <a:r>
              <a:rPr lang="en-GB" sz="1200" kern="0" dirty="0">
                <a:solidFill>
                  <a:prstClr val="black"/>
                </a:solidFill>
              </a:rPr>
              <a:t>: A ranking retrospective. </a:t>
            </a:r>
            <a:r>
              <a:rPr lang="en-GB" sz="1200" kern="0" dirty="0">
                <a:solidFill>
                  <a:prstClr val="black"/>
                </a:solidFill>
                <a:hlinkClick r:id="rId5"/>
              </a:rPr>
              <a:t>https://www.microsoft.com/en-us/research/blog/ranknet-a-ranking-retrospective/</a:t>
            </a:r>
            <a:r>
              <a:rPr lang="en-GB" sz="1200" kern="0" dirty="0">
                <a:solidFill>
                  <a:prstClr val="black"/>
                </a:solidFill>
              </a:rPr>
              <a:t>. 2015.</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748156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a:xfrm>
            <a:off x="838200" y="710456"/>
            <a:ext cx="10515600" cy="1325563"/>
          </a:xfrm>
        </p:spPr>
        <p:txBody>
          <a:bodyPr/>
          <a:lstStyle/>
          <a:p>
            <a:r>
              <a:rPr lang="en-US" dirty="0"/>
              <a:t>A generalized cross-entropy loss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idx="1"/>
              </p:nvPr>
            </p:nvSpPr>
            <p:spPr>
              <a:xfrm>
                <a:off x="1141412" y="2007476"/>
                <a:ext cx="9905999" cy="4078014"/>
              </a:xfrm>
            </p:spPr>
            <p:txBody>
              <a:bodyPr>
                <a:noAutofit/>
              </a:bodyPr>
              <a:lstStyle/>
              <a:p>
                <a:pPr marL="0" indent="0">
                  <a:spcBef>
                    <a:spcPts val="1200"/>
                  </a:spcBef>
                  <a:buNone/>
                </a:pPr>
                <a:r>
                  <a:rPr lang="en-GB" sz="2000" dirty="0"/>
                  <a:t>An alternative loss function assumes a single relevant document </a:t>
                </a:r>
                <a14:m>
                  <m:oMath xmlns:m="http://schemas.openxmlformats.org/officeDocument/2006/math">
                    <m:sSup>
                      <m:sSupPr>
                        <m:ctrlPr>
                          <a:rPr lang="en-GB" sz="200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oMath>
                </a14:m>
                <a:r>
                  <a:rPr lang="en-GB" sz="2000" dirty="0"/>
                  <a:t> and compares it against the full collection </a:t>
                </a:r>
                <a14:m>
                  <m:oMath xmlns:m="http://schemas.openxmlformats.org/officeDocument/2006/math">
                    <m:r>
                      <a:rPr lang="en-US" sz="2000" b="0" i="1" smtClean="0">
                        <a:latin typeface="Cambria Math" panose="02040503050406030204" pitchFamily="18" charset="0"/>
                      </a:rPr>
                      <m:t>𝐷</m:t>
                    </m:r>
                  </m:oMath>
                </a14:m>
                <a:endParaRPr lang="en-GB" sz="2000" dirty="0"/>
              </a:p>
              <a:p>
                <a:pPr marL="0" indent="0">
                  <a:spcBef>
                    <a:spcPts val="1200"/>
                  </a:spcBef>
                  <a:buNone/>
                </a:pPr>
                <a:r>
                  <a:rPr lang="en-GB" sz="2000" dirty="0"/>
                  <a:t>Predicted probabilities: </a:t>
                </a:r>
                <a14:m>
                  <m:oMath xmlns:m="http://schemas.openxmlformats.org/officeDocument/2006/math">
                    <m:r>
                      <m:rPr>
                        <m:sty m:val="p"/>
                      </m:rPr>
                      <a:rPr lang="en-US" sz="2000" b="0" i="0" smtClean="0">
                        <a:latin typeface="Cambria Math" panose="02040503050406030204" pitchFamily="18" charset="0"/>
                      </a:rPr>
                      <m:t>p</m:t>
                    </m:r>
                    <m:d>
                      <m:dPr>
                        <m:ctrlPr>
                          <a:rPr lang="en-US" sz="2000" b="0" i="1" smtClean="0">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𝑞</m:t>
                        </m:r>
                      </m:e>
                    </m:d>
                    <m:r>
                      <a:rPr lang="en-US" sz="2000" b="0" i="1" smtClean="0">
                        <a:latin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𝛾</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𝑞</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𝑑</m:t>
                                    </m:r>
                                  </m:e>
                                  <m:sup>
                                    <m:r>
                                      <a:rPr lang="en-US" sz="2000" b="0" i="1" smtClean="0">
                                        <a:latin typeface="Cambria Math" panose="02040503050406030204" pitchFamily="18" charset="0"/>
                                        <a:ea typeface="Cambria Math" panose="02040503050406030204" pitchFamily="18" charset="0"/>
                                      </a:rPr>
                                      <m:t>+</m:t>
                                    </m:r>
                                  </m:sup>
                                </m:sSup>
                              </m:e>
                            </m:d>
                            <m:r>
                              <a:rPr lang="en-US" sz="2000" b="0" i="1" smtClean="0">
                                <a:latin typeface="Cambria Math" panose="02040503050406030204" pitchFamily="18" charset="0"/>
                                <a:ea typeface="Cambria Math" panose="02040503050406030204" pitchFamily="18" charset="0"/>
                              </a:rPr>
                              <m:t> </m:t>
                            </m:r>
                          </m:sup>
                        </m:sSup>
                      </m:num>
                      <m:den>
                        <m:nary>
                          <m:naryPr>
                            <m:chr m:val="∑"/>
                            <m:limLoc m:val="subSup"/>
                            <m:supHide m:val="on"/>
                            <m:ctrlPr>
                              <a:rPr lang="en-US" sz="2000" b="0" i="1" smtClean="0">
                                <a:latin typeface="Cambria Math" panose="02040503050406030204" pitchFamily="18" charset="0"/>
                                <a:ea typeface="Cambria Math" panose="02040503050406030204" pitchFamily="18" charset="0"/>
                              </a:rPr>
                            </m:ctrlPr>
                          </m:naryPr>
                          <m:sub>
                            <m:r>
                              <m:rPr>
                                <m:brk m:alnAt="9"/>
                              </m:rP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𝑑</m:t>
                                    </m:r>
                                    <m:r>
                                      <a:rPr lang="en-US" sz="2000" i="1" smtClean="0">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oMath>
                </a14:m>
                <a:endParaRPr lang="en-US" sz="2000" dirty="0"/>
              </a:p>
              <a:p>
                <a:pPr marL="0" indent="0">
                  <a:spcBef>
                    <a:spcPts val="1200"/>
                  </a:spcBef>
                  <a:buNone/>
                </a:pPr>
                <a:r>
                  <a:rPr lang="en-US" sz="2000" dirty="0"/>
                  <a:t>The cross-entropy loss is then given by,</a:t>
                </a:r>
                <a:endParaRPr lang="en-US" sz="2000" i="1" dirty="0">
                  <a:latin typeface="Cambria Math" panose="02040503050406030204" pitchFamily="18" charset="0"/>
                </a:endParaRPr>
              </a:p>
              <a:p>
                <a:pPr marL="0" indent="0">
                  <a:spcBef>
                    <a:spcPts val="1200"/>
                  </a:spcBef>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ℒ</m:t>
                          </m:r>
                        </m:e>
                        <m:sub>
                          <m:r>
                            <a:rPr lang="en-US" sz="2000" b="0" i="1" smtClean="0">
                              <a:latin typeface="Cambria Math" panose="02040503050406030204" pitchFamily="18" charset="0"/>
                            </a:rPr>
                            <m:t>𝐶𝐸</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𝑞</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𝑑</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𝐷</m:t>
                          </m:r>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r>
                            <m:rPr>
                              <m:sty m:val="p"/>
                            </m:rPr>
                            <a:rPr lang="en-US" sz="2000">
                              <a:latin typeface="Cambria Math" panose="02040503050406030204" pitchFamily="18" charset="0"/>
                            </a:rPr>
                            <m:t>p</m:t>
                          </m:r>
                          <m:d>
                            <m:dPr>
                              <m:ctrlPr>
                                <a:rPr lang="en-US" sz="2000" i="1">
                                  <a:latin typeface="Cambria Math" panose="02040503050406030204" pitchFamily="18" charset="0"/>
                                </a:rPr>
                              </m:ctrlPr>
                            </m:dPr>
                            <m:e>
                              <m:sSup>
                                <m:sSupPr>
                                  <m:ctrlPr>
                                    <a:rPr lang="en-GB"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𝑞</m:t>
                              </m:r>
                            </m:e>
                          </m:d>
                        </m:e>
                      </m:d>
                      <m:r>
                        <a:rPr lang="en-US" sz="2000" b="0" i="1" smtClean="0">
                          <a:latin typeface="Cambria Math" panose="02040503050406030204" pitchFamily="18" charset="0"/>
                        </a:rPr>
                        <m:t>=−</m:t>
                      </m:r>
                      <m:r>
                        <a:rPr lang="en-US" sz="2000" b="0" i="1" smtClean="0">
                          <a:latin typeface="Cambria Math" panose="02040503050406030204" pitchFamily="18" charset="0"/>
                        </a:rPr>
                        <m:t>𝑙𝑜𝑔</m:t>
                      </m:r>
                      <m:d>
                        <m:dPr>
                          <m:ctrlPr>
                            <a:rPr lang="en-US" sz="2000" b="0" i="1" smtClean="0">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𝑑</m:t>
                                          </m:r>
                                        </m:e>
                                        <m:sup>
                                          <m:r>
                                            <a:rPr lang="en-US" sz="2000" i="1">
                                              <a:latin typeface="Cambria Math" panose="02040503050406030204" pitchFamily="18" charset="0"/>
                                              <a:ea typeface="Cambria Math" panose="02040503050406030204" pitchFamily="18" charset="0"/>
                                            </a:rPr>
                                            <m:t>+</m:t>
                                          </m:r>
                                        </m:sup>
                                      </m:sSup>
                                    </m:e>
                                  </m:d>
                                  <m:r>
                                    <a:rPr lang="en-US" sz="2000" i="1">
                                      <a:latin typeface="Cambria Math" panose="02040503050406030204" pitchFamily="18" charset="0"/>
                                      <a:ea typeface="Cambria Math" panose="02040503050406030204" pitchFamily="18" charset="0"/>
                                    </a:rPr>
                                    <m:t> </m:t>
                                  </m:r>
                                </m:sup>
                              </m:sSup>
                            </m:num>
                            <m:den>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𝐷</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𝑒</m:t>
                                      </m:r>
                                    </m:e>
                                    <m:sup>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𝑞</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𝑑</m:t>
                                          </m:r>
                                          <m:r>
                                            <a:rPr lang="en-US" sz="2000" i="1">
                                              <a:latin typeface="Cambria Math" panose="02040503050406030204" pitchFamily="18" charset="0"/>
                                              <a:ea typeface="Cambria Math" panose="02040503050406030204" pitchFamily="18" charset="0"/>
                                            </a:rPr>
                                            <m:t> </m:t>
                                          </m:r>
                                        </m:e>
                                      </m:d>
                                      <m:r>
                                        <a:rPr lang="en-US" sz="2000" i="1">
                                          <a:latin typeface="Cambria Math" panose="02040503050406030204" pitchFamily="18" charset="0"/>
                                          <a:ea typeface="Cambria Math" panose="02040503050406030204" pitchFamily="18" charset="0"/>
                                        </a:rPr>
                                        <m:t> </m:t>
                                      </m:r>
                                    </m:sup>
                                  </m:sSup>
                                </m:e>
                              </m:nary>
                            </m:den>
                          </m:f>
                        </m:e>
                      </m:d>
                    </m:oMath>
                  </m:oMathPara>
                </a14:m>
                <a:endParaRPr lang="en-US" sz="2000" b="0" dirty="0"/>
              </a:p>
              <a:p>
                <a:pPr marL="0" indent="0">
                  <a:spcBef>
                    <a:spcPts val="1200"/>
                  </a:spcBef>
                  <a:buNone/>
                </a:pPr>
                <a:r>
                  <a:rPr lang="en-GB" sz="2000" dirty="0"/>
                  <a:t>Computing the softmax over the full collection is prohibitively expensive—LTR models typically consider few negative candidates </a:t>
                </a:r>
                <a:r>
                  <a:rPr lang="en-GB" sz="1600" dirty="0"/>
                  <a:t>[Huang et al., 2013, Shen et al., 2014, Mitra et al., 2017]</a:t>
                </a:r>
                <a:endParaRPr lang="en-US" sz="20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idx="1"/>
              </p:nvPr>
            </p:nvSpPr>
            <p:spPr>
              <a:xfrm>
                <a:off x="1141412" y="2007476"/>
                <a:ext cx="9905999" cy="4078014"/>
              </a:xfrm>
              <a:blipFill>
                <a:blip r:embed="rId2"/>
                <a:stretch>
                  <a:fillRect l="-615" b="-897"/>
                </a:stretch>
              </a:blipFill>
            </p:spPr>
            <p:txBody>
              <a:bodyPr/>
              <a:lstStyle/>
              <a:p>
                <a:r>
                  <a:rPr lang="en-GB">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191157" y="6178662"/>
            <a:ext cx="11809686" cy="646331"/>
          </a:xfrm>
          <a:prstGeom prst="rect">
            <a:avLst/>
          </a:prstGeom>
        </p:spPr>
        <p:txBody>
          <a:bodyPr wrap="square">
            <a:spAutoFit/>
          </a:bodyPr>
          <a:lstStyle/>
          <a:p>
            <a:pPr lvl="0" algn="ctr" defTabSz="914400">
              <a:defRPr/>
            </a:pPr>
            <a:r>
              <a:rPr lang="en-GB" sz="1200" dirty="0"/>
              <a:t>Po-Sen Huang, Xiaodong He, Jianfeng Gao, Li Deng, Alex </a:t>
            </a:r>
            <a:r>
              <a:rPr lang="en-GB" sz="1200" dirty="0" err="1"/>
              <a:t>Acero</a:t>
            </a:r>
            <a:r>
              <a:rPr lang="en-GB" sz="1200" dirty="0"/>
              <a:t>, and Larry Heck. </a:t>
            </a:r>
            <a:r>
              <a:rPr lang="en-GB" sz="1200" dirty="0">
                <a:hlinkClick r:id="rId3"/>
              </a:rPr>
              <a:t>Learning deep structured semantic models for web search using clickthrough data</a:t>
            </a:r>
            <a:r>
              <a:rPr lang="en-GB" sz="1200" dirty="0"/>
              <a:t>. In CIKM, 2013.</a:t>
            </a:r>
          </a:p>
          <a:p>
            <a:pPr lvl="0" algn="ctr" defTabSz="914400">
              <a:defRPr/>
            </a:pPr>
            <a:r>
              <a:rPr lang="en-GB" sz="1200" dirty="0"/>
              <a:t>Yelong Shen, Xiaodong He, Jianfeng Gao, Li Deng, and </a:t>
            </a:r>
            <a:r>
              <a:rPr lang="en-GB" sz="1200" dirty="0" err="1"/>
              <a:t>Gregoire</a:t>
            </a:r>
            <a:r>
              <a:rPr lang="en-GB" sz="1200" dirty="0"/>
              <a:t> </a:t>
            </a:r>
            <a:r>
              <a:rPr lang="en-GB" sz="1200" dirty="0" err="1"/>
              <a:t>Mesnil</a:t>
            </a:r>
            <a:r>
              <a:rPr lang="en-GB" sz="1200" dirty="0"/>
              <a:t>. </a:t>
            </a:r>
            <a:r>
              <a:rPr lang="en-GB" sz="1200" dirty="0">
                <a:hlinkClick r:id="rId4"/>
              </a:rPr>
              <a:t>A latent semantic model with convolutional-pooling structure for information retrieval</a:t>
            </a:r>
            <a:r>
              <a:rPr lang="en-GB" sz="1200" dirty="0"/>
              <a:t>. In CIKM, 2014.</a:t>
            </a:r>
          </a:p>
          <a:p>
            <a:pPr lvl="0" algn="ctr" defTabSz="914400">
              <a:defRPr/>
            </a:pPr>
            <a:r>
              <a:rPr lang="en-GB" sz="1200" dirty="0"/>
              <a:t>Bhaskar Mitra, Fernando Diaz, and Nick Craswell. </a:t>
            </a:r>
            <a:r>
              <a:rPr lang="en-GB" sz="1200" dirty="0">
                <a:hlinkClick r:id="rId5"/>
              </a:rPr>
              <a:t>Learning to match using local and distributed representations of text for web search</a:t>
            </a:r>
            <a:r>
              <a:rPr lang="en-GB" sz="1200" dirty="0"/>
              <a:t>. In WWW, 2017.</a:t>
            </a:r>
            <a:endParaRPr kumimoji="0" lang="en-GB" sz="12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3373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40F0E35-5541-468A-90DA-7A94364C0A05}"/>
              </a:ext>
            </a:extLst>
          </p:cNvPr>
          <p:cNvSpPr>
            <a:spLocks noGrp="1"/>
          </p:cNvSpPr>
          <p:nvPr>
            <p:ph type="body" sz="half" idx="2"/>
          </p:nvPr>
        </p:nvSpPr>
        <p:spPr>
          <a:xfrm>
            <a:off x="1141411" y="2585544"/>
            <a:ext cx="4723362" cy="3426373"/>
          </a:xfrm>
        </p:spPr>
        <p:txBody>
          <a:bodyPr>
            <a:normAutofit fontScale="92500" lnSpcReduction="20000"/>
          </a:bodyPr>
          <a:lstStyle/>
          <a:p>
            <a:pPr algn="ctr">
              <a:lnSpc>
                <a:spcPct val="130000"/>
              </a:lnSpc>
              <a:spcBef>
                <a:spcPts val="1800"/>
              </a:spcBef>
            </a:pPr>
            <a:r>
              <a:rPr lang="en-GB" sz="2000" dirty="0">
                <a:solidFill>
                  <a:srgbClr val="0070C0"/>
                </a:solidFill>
                <a:latin typeface="Segoe UI" panose="020B0502040204020203" pitchFamily="34" charset="0"/>
                <a:cs typeface="Segoe UI" panose="020B0502040204020203" pitchFamily="34" charset="0"/>
              </a:rPr>
              <a:t>Blue</a:t>
            </a:r>
            <a:r>
              <a:rPr lang="en-GB" sz="2000" dirty="0"/>
              <a:t>: relevant            </a:t>
            </a:r>
            <a:r>
              <a:rPr lang="en-GB" sz="2000" dirty="0" err="1">
                <a:solidFill>
                  <a:schemeClr val="bg1">
                    <a:lumMod val="65000"/>
                  </a:schemeClr>
                </a:solidFill>
                <a:latin typeface="Segoe UI" panose="020B0502040204020203" pitchFamily="34" charset="0"/>
                <a:cs typeface="Segoe UI" panose="020B0502040204020203" pitchFamily="34" charset="0"/>
              </a:rPr>
              <a:t>Gray</a:t>
            </a:r>
            <a:r>
              <a:rPr lang="en-GB" sz="2000" dirty="0"/>
              <a:t>: non-relevant</a:t>
            </a:r>
          </a:p>
          <a:p>
            <a:pPr>
              <a:lnSpc>
                <a:spcPct val="130000"/>
              </a:lnSpc>
              <a:spcBef>
                <a:spcPts val="1800"/>
              </a:spcBef>
            </a:pPr>
            <a:r>
              <a:rPr lang="en-GB" sz="2000" dirty="0"/>
              <a:t>NDCG and ERR higher for left but pairwise errors less for right</a:t>
            </a:r>
          </a:p>
          <a:p>
            <a:pPr>
              <a:lnSpc>
                <a:spcPct val="130000"/>
              </a:lnSpc>
              <a:spcBef>
                <a:spcPts val="1800"/>
              </a:spcBef>
            </a:pPr>
            <a:r>
              <a:rPr lang="en-GB" sz="2000" dirty="0"/>
              <a:t>Due to strong position-based discounting in IR measures, errors at higher ranks are much more problematic than at lower ranks</a:t>
            </a:r>
          </a:p>
          <a:p>
            <a:pPr>
              <a:lnSpc>
                <a:spcPct val="130000"/>
              </a:lnSpc>
              <a:spcBef>
                <a:spcPts val="1800"/>
              </a:spcBef>
            </a:pPr>
            <a:r>
              <a:rPr lang="en-GB" sz="2000" dirty="0"/>
              <a:t>But </a:t>
            </a:r>
            <a:r>
              <a:rPr lang="en-GB" sz="2000" dirty="0" err="1"/>
              <a:t>listwise</a:t>
            </a:r>
            <a:r>
              <a:rPr lang="en-GB" sz="2000" dirty="0"/>
              <a:t> metrics are non-continuous and non-differentiable </a:t>
            </a:r>
          </a:p>
        </p:txBody>
      </p:sp>
      <p:sp>
        <p:nvSpPr>
          <p:cNvPr id="9" name="Title 1">
            <a:extLst>
              <a:ext uri="{FF2B5EF4-FFF2-40B4-BE49-F238E27FC236}">
                <a16:creationId xmlns:a16="http://schemas.microsoft.com/office/drawing/2014/main" id="{5CFC3709-0BF1-41B7-AB56-61D66E5EABAD}"/>
              </a:ext>
            </a:extLst>
          </p:cNvPr>
          <p:cNvSpPr txBox="1">
            <a:spLocks/>
          </p:cNvSpPr>
          <p:nvPr/>
        </p:nvSpPr>
        <p:spPr>
          <a:xfrm>
            <a:off x="1146705" y="609601"/>
            <a:ext cx="3856037" cy="1639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r>
              <a:rPr lang="en-US" dirty="0" err="1"/>
              <a:t>Listwise</a:t>
            </a:r>
            <a:r>
              <a:rPr lang="en-US" dirty="0"/>
              <a:t> objectives</a:t>
            </a:r>
            <a:endParaRPr lang="en-GB" dirty="0"/>
          </a:p>
        </p:txBody>
      </p:sp>
      <p:pic>
        <p:nvPicPr>
          <p:cNvPr id="11" name="Picture 10">
            <a:extLst>
              <a:ext uri="{FF2B5EF4-FFF2-40B4-BE49-F238E27FC236}">
                <a16:creationId xmlns:a16="http://schemas.microsoft.com/office/drawing/2014/main" id="{97B84C2B-0BC1-4FF1-A62C-2B60DFF36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5876" y="2040418"/>
            <a:ext cx="3445162" cy="3541715"/>
          </a:xfrm>
          <a:prstGeom prst="rect">
            <a:avLst/>
          </a:prstGeom>
        </p:spPr>
      </p:pic>
      <p:sp>
        <p:nvSpPr>
          <p:cNvPr id="12" name="Rectangle 11">
            <a:extLst>
              <a:ext uri="{FF2B5EF4-FFF2-40B4-BE49-F238E27FC236}">
                <a16:creationId xmlns:a16="http://schemas.microsoft.com/office/drawing/2014/main" id="{08901852-3F75-443A-9FA3-BC6AFE144924}"/>
              </a:ext>
            </a:extLst>
          </p:cNvPr>
          <p:cNvSpPr/>
          <p:nvPr/>
        </p:nvSpPr>
        <p:spPr>
          <a:xfrm>
            <a:off x="482162" y="6562287"/>
            <a:ext cx="11227676" cy="276999"/>
          </a:xfrm>
          <a:prstGeom prst="rect">
            <a:avLst/>
          </a:prstGeom>
        </p:spPr>
        <p:txBody>
          <a:bodyPr wrap="square">
            <a:spAutoFit/>
          </a:bodyPr>
          <a:lstStyle/>
          <a:p>
            <a:pPr lvl="0" algn="ctr" defTabSz="914400">
              <a:defRPr/>
            </a:pPr>
            <a:r>
              <a:rPr lang="en-GB" sz="1200" dirty="0"/>
              <a:t>Christopher JC Burges. </a:t>
            </a:r>
            <a:r>
              <a:rPr lang="en-GB" sz="1200" dirty="0">
                <a:hlinkClick r:id="rId3"/>
              </a:rPr>
              <a:t>From </a:t>
            </a:r>
            <a:r>
              <a:rPr lang="en-GB" sz="1200" dirty="0" err="1">
                <a:hlinkClick r:id="rId3"/>
              </a:rPr>
              <a:t>ranknet</a:t>
            </a:r>
            <a:r>
              <a:rPr lang="en-GB" sz="1200" dirty="0">
                <a:hlinkClick r:id="rId3"/>
              </a:rPr>
              <a:t> to </a:t>
            </a:r>
            <a:r>
              <a:rPr lang="en-GB" sz="1200" dirty="0" err="1">
                <a:hlinkClick r:id="rId3"/>
              </a:rPr>
              <a:t>lambdarank</a:t>
            </a:r>
            <a:r>
              <a:rPr lang="en-GB" sz="1200" dirty="0">
                <a:hlinkClick r:id="rId3"/>
              </a:rPr>
              <a:t> to </a:t>
            </a:r>
            <a:r>
              <a:rPr lang="en-GB" sz="1200" dirty="0" err="1">
                <a:hlinkClick r:id="rId3"/>
              </a:rPr>
              <a:t>lambdamart</a:t>
            </a:r>
            <a:r>
              <a:rPr lang="en-GB" sz="1200" dirty="0">
                <a:hlinkClick r:id="rId3"/>
              </a:rPr>
              <a:t>: An overview</a:t>
            </a:r>
            <a:r>
              <a:rPr lang="en-GB" sz="1200" dirty="0"/>
              <a:t>. Learning, 2010.</a:t>
            </a:r>
            <a:endParaRPr kumimoji="0" lang="en-GB" sz="1200" b="0" i="0" u="none" strike="noStrike" kern="0" cap="none" spc="0" normalizeH="0" baseline="0" noProof="0" dirty="0">
              <a:ln>
                <a:noFill/>
              </a:ln>
              <a:solidFill>
                <a:prstClr val="black"/>
              </a:solidFill>
              <a:effectLst/>
              <a:uLnTx/>
              <a:uFillTx/>
            </a:endParaRPr>
          </a:p>
        </p:txBody>
      </p:sp>
      <p:sp>
        <p:nvSpPr>
          <p:cNvPr id="13" name="Rectangle 12">
            <a:extLst>
              <a:ext uri="{FF2B5EF4-FFF2-40B4-BE49-F238E27FC236}">
                <a16:creationId xmlns:a16="http://schemas.microsoft.com/office/drawing/2014/main" id="{AC0A3A36-6960-40DD-AEE6-A2A7F8804029}"/>
              </a:ext>
            </a:extLst>
          </p:cNvPr>
          <p:cNvSpPr/>
          <p:nvPr/>
        </p:nvSpPr>
        <p:spPr>
          <a:xfrm>
            <a:off x="8765123" y="5673363"/>
            <a:ext cx="1406667" cy="338554"/>
          </a:xfrm>
          <a:prstGeom prst="rect">
            <a:avLst/>
          </a:prstGeom>
        </p:spPr>
        <p:txBody>
          <a:bodyPr wrap="none">
            <a:spAutoFit/>
          </a:bodyPr>
          <a:lstStyle/>
          <a:p>
            <a:r>
              <a:rPr lang="en-GB" sz="1600" dirty="0"/>
              <a:t>[Burges, 2010]</a:t>
            </a:r>
          </a:p>
        </p:txBody>
      </p:sp>
    </p:spTree>
    <p:extLst>
      <p:ext uri="{BB962C8B-B14F-4D97-AF65-F5344CB8AC3E}">
        <p14:creationId xmlns:p14="http://schemas.microsoft.com/office/powerpoint/2010/main" val="16597972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a:bodyPr>
          <a:lstStyle/>
          <a:p>
            <a:pPr>
              <a:spcBef>
                <a:spcPts val="1200"/>
              </a:spcBef>
            </a:pPr>
            <a:r>
              <a:rPr lang="en-GB" sz="1800" dirty="0"/>
              <a:t>Burges et al. [2006] make two observations:</a:t>
            </a:r>
          </a:p>
          <a:p>
            <a:pPr marL="342900" indent="-342900">
              <a:spcBef>
                <a:spcPts val="1200"/>
              </a:spcBef>
              <a:buFont typeface="+mj-lt"/>
              <a:buAutoNum type="arabicPeriod"/>
            </a:pPr>
            <a:r>
              <a:rPr lang="en-GB" sz="1800" dirty="0"/>
              <a:t>To train a model we don’t need the costs themselves, only the gradients (of the costs w.r.t model scores) </a:t>
            </a:r>
          </a:p>
          <a:p>
            <a:pPr marL="342900" indent="-342900">
              <a:spcBef>
                <a:spcPts val="1200"/>
              </a:spcBef>
              <a:buFont typeface="+mj-lt"/>
              <a:buAutoNum type="arabicPeriod"/>
            </a:pPr>
            <a:r>
              <a:rPr lang="en-GB" sz="1800" dirty="0"/>
              <a:t>It is desired that the gradient be bigger for pairs of documents that produces a bigger impact in NDCG by swapping positions</a:t>
            </a:r>
            <a:endParaRPr lang="en-US" sz="1800" b="0" dirty="0"/>
          </a:p>
        </p:txBody>
      </p:sp>
      <p:sp>
        <p:nvSpPr>
          <p:cNvPr id="16" name="Rectangle 15">
            <a:extLst>
              <a:ext uri="{FF2B5EF4-FFF2-40B4-BE49-F238E27FC236}">
                <a16:creationId xmlns:a16="http://schemas.microsoft.com/office/drawing/2014/main" id="{ED4A810A-A735-4B47-B2BE-94C260E8336B}"/>
              </a:ext>
            </a:extLst>
          </p:cNvPr>
          <p:cNvSpPr/>
          <p:nvPr/>
        </p:nvSpPr>
        <p:spPr>
          <a:xfrm>
            <a:off x="482162" y="6546519"/>
            <a:ext cx="11227676" cy="276999"/>
          </a:xfrm>
          <a:prstGeom prst="rect">
            <a:avLst/>
          </a:prstGeom>
        </p:spPr>
        <p:txBody>
          <a:bodyPr wrap="square">
            <a:spAutoFit/>
          </a:bodyPr>
          <a:lstStyle/>
          <a:p>
            <a:pPr lvl="0" algn="ctr" defTabSz="914400">
              <a:defRPr/>
            </a:pPr>
            <a:r>
              <a:rPr lang="en-GB" sz="1200" dirty="0"/>
              <a:t>Christopher JC Burges, Robert </a:t>
            </a:r>
            <a:r>
              <a:rPr lang="en-GB" sz="1200" dirty="0" err="1"/>
              <a:t>Ragno</a:t>
            </a:r>
            <a:r>
              <a:rPr lang="en-GB" sz="1200" dirty="0"/>
              <a:t>, and Quoc Viet Le. </a:t>
            </a:r>
            <a:r>
              <a:rPr lang="en-GB" sz="1200" dirty="0">
                <a:hlinkClick r:id="rId2"/>
              </a:rPr>
              <a:t>Learning to rank with </a:t>
            </a:r>
            <a:r>
              <a:rPr lang="en-GB" sz="1200" dirty="0" err="1">
                <a:hlinkClick r:id="rId2"/>
              </a:rPr>
              <a:t>nonsmooth</a:t>
            </a:r>
            <a:r>
              <a:rPr lang="en-GB" sz="1200" dirty="0">
                <a:hlinkClick r:id="rId2"/>
              </a:rPr>
              <a:t> cost functions</a:t>
            </a:r>
            <a:r>
              <a:rPr lang="en-GB" sz="1200" dirty="0"/>
              <a:t>. In NIPS, 2006.</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6591063" y="2611820"/>
            <a:ext cx="4686537" cy="352622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LambdaRank</a:t>
            </a:r>
            <a:r>
              <a:rPr lang="en-GB" sz="2000" dirty="0">
                <a:latin typeface="Segoe UI" panose="020B0502040204020203" pitchFamily="34" charset="0"/>
                <a:cs typeface="Segoe UI" panose="020B0502040204020203" pitchFamily="34" charset="0"/>
              </a:rPr>
              <a:t> loss</a:t>
            </a:r>
          </a:p>
          <a:p>
            <a:pPr>
              <a:spcBef>
                <a:spcPts val="1200"/>
              </a:spcBef>
            </a:pPr>
            <a:r>
              <a:rPr lang="en-GB" sz="1800" dirty="0"/>
              <a:t>Multiply actual gradients with the change in NDCG by swapping the rank positions of the two documents</a:t>
            </a:r>
            <a:endParaRPr lang="en-US" sz="1800" dirty="0"/>
          </a:p>
        </p:txBody>
      </p:sp>
      <p:pic>
        <p:nvPicPr>
          <p:cNvPr id="3" name="Picture 2">
            <a:extLst>
              <a:ext uri="{FF2B5EF4-FFF2-40B4-BE49-F238E27FC236}">
                <a16:creationId xmlns:a16="http://schemas.microsoft.com/office/drawing/2014/main" id="{A33B1561-2704-44B1-9B33-C2031C71CA8F}"/>
              </a:ext>
            </a:extLst>
          </p:cNvPr>
          <p:cNvPicPr>
            <a:picLocks noChangeAspect="1"/>
          </p:cNvPicPr>
          <p:nvPr/>
        </p:nvPicPr>
        <p:blipFill>
          <a:blip r:embed="rId3"/>
          <a:stretch>
            <a:fillRect/>
          </a:stretch>
        </p:blipFill>
        <p:spPr>
          <a:xfrm>
            <a:off x="6979407" y="4547860"/>
            <a:ext cx="3909848" cy="490668"/>
          </a:xfrm>
          <a:prstGeom prst="rect">
            <a:avLst/>
          </a:prstGeom>
        </p:spPr>
      </p:pic>
    </p:spTree>
    <p:extLst>
      <p:ext uri="{BB962C8B-B14F-4D97-AF65-F5344CB8AC3E}">
        <p14:creationId xmlns:p14="http://schemas.microsoft.com/office/powerpoint/2010/main" val="24816730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E501-190D-4C2E-ACEC-7DF5D0A91B67}"/>
              </a:ext>
            </a:extLst>
          </p:cNvPr>
          <p:cNvSpPr>
            <a:spLocks noGrp="1"/>
          </p:cNvSpPr>
          <p:nvPr>
            <p:ph type="title"/>
          </p:nvPr>
        </p:nvSpPr>
        <p:spPr/>
        <p:txBody>
          <a:bodyPr/>
          <a:lstStyle/>
          <a:p>
            <a:r>
              <a:rPr lang="en-US" dirty="0" err="1"/>
              <a:t>Listwise</a:t>
            </a:r>
            <a:r>
              <a:rPr lang="en-US" dirty="0"/>
              <a:t> objectives</a:t>
            </a:r>
            <a:endParaRPr lang="en-GB"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57F44D5-668E-4E9F-A3D8-F7A1B42C1941}"/>
                  </a:ext>
                </a:extLst>
              </p:cNvPr>
              <p:cNvSpPr>
                <a:spLocks noGrp="1"/>
              </p:cNvSpPr>
              <p:nvPr>
                <p:ph type="body" sz="half" idx="2"/>
              </p:nvPr>
            </p:nvSpPr>
            <p:spPr>
              <a:xfrm>
                <a:off x="1146704" y="2611820"/>
                <a:ext cx="4686537" cy="3526221"/>
              </a:xfrm>
            </p:spPr>
            <p:txBody>
              <a:bodyPr>
                <a:normAutofit/>
              </a:bodyPr>
              <a:lstStyle/>
              <a:p>
                <a:pPr>
                  <a:spcBef>
                    <a:spcPts val="1200"/>
                  </a:spcBef>
                </a:pPr>
                <a:r>
                  <a:rPr lang="en-GB" sz="1800" dirty="0"/>
                  <a:t>According to the </a:t>
                </a:r>
                <a:r>
                  <a:rPr lang="en-GB" sz="1800" dirty="0" err="1"/>
                  <a:t>Luce</a:t>
                </a:r>
                <a:r>
                  <a:rPr lang="en-GB" sz="1800" dirty="0"/>
                  <a:t> model [</a:t>
                </a:r>
                <a:r>
                  <a:rPr lang="en-GB" sz="1800" dirty="0" err="1"/>
                  <a:t>Luce</a:t>
                </a:r>
                <a:r>
                  <a:rPr lang="en-GB" sz="1800" dirty="0"/>
                  <a:t>, 2005], given four items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𝑑</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e>
                    </m:d>
                  </m:oMath>
                </a14:m>
                <a:r>
                  <a:rPr lang="en-GB" sz="1800" dirty="0"/>
                  <a:t> the probability of observing a particular rank-order, say </a:t>
                </a:r>
                <a14:m>
                  <m:oMath xmlns:m="http://schemas.openxmlformats.org/officeDocument/2006/math">
                    <m:d>
                      <m:dPr>
                        <m:begChr m:val="["/>
                        <m:endChr m:val="]"/>
                        <m:ctrlPr>
                          <a:rPr lang="en-GB" sz="1800" i="1" smtClean="0">
                            <a:latin typeface="Cambria Math" panose="02040503050406030204" pitchFamily="18" charset="0"/>
                          </a:rPr>
                        </m:ctrlPr>
                      </m:dPr>
                      <m:e>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1</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4</m:t>
                            </m:r>
                          </m:sub>
                        </m:sSub>
                        <m:r>
                          <a:rPr lang="en-US" sz="1800" i="1">
                            <a:latin typeface="Cambria Math" panose="02040503050406030204" pitchFamily="18" charset="0"/>
                          </a:rPr>
                          <m:t>,</m:t>
                        </m:r>
                        <m:sSub>
                          <m:sSubPr>
                            <m:ctrlPr>
                              <a:rPr lang="en-GB"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3</m:t>
                            </m:r>
                          </m:sub>
                        </m:sSub>
                      </m:e>
                    </m:d>
                  </m:oMath>
                </a14:m>
                <a:r>
                  <a:rPr lang="en-GB" sz="1800" dirty="0"/>
                  <a:t>, is given by:</a:t>
                </a:r>
              </a:p>
              <a:p>
                <a:pPr>
                  <a:spcBef>
                    <a:spcPts val="1200"/>
                  </a:spcBef>
                </a:pPr>
                <a:endParaRPr lang="en-US" sz="1800" b="0" dirty="0"/>
              </a:p>
              <a:p>
                <a:pPr>
                  <a:spcBef>
                    <a:spcPts val="1200"/>
                  </a:spcBef>
                </a:pPr>
                <a:endParaRPr lang="en-US" sz="1800" dirty="0"/>
              </a:p>
              <a:p>
                <a:pPr>
                  <a:spcBef>
                    <a:spcPts val="1200"/>
                  </a:spcBef>
                </a:pPr>
                <a:r>
                  <a:rPr lang="en-GB" sz="1800" dirty="0"/>
                  <a:t>where, </a:t>
                </a:r>
                <a14:m>
                  <m:oMath xmlns:m="http://schemas.openxmlformats.org/officeDocument/2006/math">
                    <m:r>
                      <a:rPr lang="en-GB" sz="1800" i="1" smtClean="0">
                        <a:latin typeface="Cambria Math" panose="02040503050406030204" pitchFamily="18" charset="0"/>
                        <a:ea typeface="Cambria Math" panose="02040503050406030204" pitchFamily="18" charset="0"/>
                      </a:rPr>
                      <m:t>𝜋</m:t>
                    </m:r>
                  </m:oMath>
                </a14:m>
                <a:r>
                  <a:rPr lang="en-GB" sz="1800" dirty="0"/>
                  <a:t> is a particular permutation and </a:t>
                </a:r>
                <a14:m>
                  <m:oMath xmlns:m="http://schemas.openxmlformats.org/officeDocument/2006/math">
                    <m:r>
                      <a:rPr lang="en-GB" sz="1800" i="1" smtClean="0">
                        <a:latin typeface="Cambria Math" panose="02040503050406030204" pitchFamily="18" charset="0"/>
                        <a:ea typeface="Cambria Math" panose="02040503050406030204" pitchFamily="18" charset="0"/>
                      </a:rPr>
                      <m:t>𝜙</m:t>
                    </m:r>
                  </m:oMath>
                </a14:m>
                <a:r>
                  <a:rPr lang="en-GB" sz="1800" dirty="0"/>
                  <a:t> is a transformation (e.g., linear, exponential, or sigmoid) over the score </a:t>
                </a:r>
                <a14:m>
                  <m:oMath xmlns:m="http://schemas.openxmlformats.org/officeDocument/2006/math">
                    <m:sSub>
                      <m:sSubPr>
                        <m:ctrlPr>
                          <a:rPr lang="en-GB" sz="180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oMath>
                </a14:m>
                <a:r>
                  <a:rPr lang="en-GB" sz="1800" dirty="0"/>
                  <a:t> corresponding to item </a:t>
                </a:r>
                <a14:m>
                  <m:oMath xmlns:m="http://schemas.openxmlformats.org/officeDocument/2006/math">
                    <m:sSub>
                      <m:sSubPr>
                        <m:ctrlPr>
                          <a:rPr lang="en-GB" sz="1800" i="1">
                            <a:latin typeface="Cambria Math" panose="02040503050406030204" pitchFamily="18" charset="0"/>
                          </a:rPr>
                        </m:ctrlPr>
                      </m:sSubPr>
                      <m:e>
                        <m:r>
                          <a:rPr lang="en-US" sz="1800" b="0" i="1" smtClean="0">
                            <a:latin typeface="Cambria Math" panose="02040503050406030204" pitchFamily="18" charset="0"/>
                          </a:rPr>
                          <m:t>𝑑</m:t>
                        </m:r>
                      </m:e>
                      <m:sub>
                        <m:r>
                          <a:rPr lang="en-US" sz="1800" i="1">
                            <a:latin typeface="Cambria Math" panose="02040503050406030204" pitchFamily="18" charset="0"/>
                          </a:rPr>
                          <m:t>𝑖</m:t>
                        </m:r>
                      </m:sub>
                    </m:sSub>
                  </m:oMath>
                </a14:m>
                <a:endParaRPr lang="en-US" sz="1800" b="0" dirty="0"/>
              </a:p>
            </p:txBody>
          </p:sp>
        </mc:Choice>
        <mc:Fallback xmlns="">
          <p:sp>
            <p:nvSpPr>
              <p:cNvPr id="4" name="Text Placeholder 3">
                <a:extLst>
                  <a:ext uri="{FF2B5EF4-FFF2-40B4-BE49-F238E27FC236}">
                    <a16:creationId xmlns:a16="http://schemas.microsoft.com/office/drawing/2014/main" id="{557F44D5-668E-4E9F-A3D8-F7A1B42C1941}"/>
                  </a:ext>
                </a:extLst>
              </p:cNvPr>
              <p:cNvSpPr>
                <a:spLocks noGrp="1" noRot="1" noChangeAspect="1" noMove="1" noResize="1" noEditPoints="1" noAdjustHandles="1" noChangeArrowheads="1" noChangeShapeType="1" noTextEdit="1"/>
              </p:cNvSpPr>
              <p:nvPr>
                <p:ph type="body" sz="half" idx="2"/>
              </p:nvPr>
            </p:nvSpPr>
            <p:spPr>
              <a:xfrm>
                <a:off x="1146704" y="2611820"/>
                <a:ext cx="4686537" cy="3526221"/>
              </a:xfrm>
              <a:blipFill>
                <a:blip r:embed="rId2"/>
                <a:stretch>
                  <a:fillRect l="-1040" t="-1554" r="-910"/>
                </a:stretch>
              </a:blipFill>
            </p:spPr>
            <p:txBody>
              <a:bodyPr/>
              <a:lstStyle/>
              <a:p>
                <a:r>
                  <a:rPr lang="en-CA">
                    <a:noFill/>
                  </a:rPr>
                  <a:t> </a:t>
                </a:r>
              </a:p>
            </p:txBody>
          </p:sp>
        </mc:Fallback>
      </mc:AlternateContent>
      <p:sp>
        <p:nvSpPr>
          <p:cNvPr id="16" name="Rectangle 15">
            <a:extLst>
              <a:ext uri="{FF2B5EF4-FFF2-40B4-BE49-F238E27FC236}">
                <a16:creationId xmlns:a16="http://schemas.microsoft.com/office/drawing/2014/main" id="{ED4A810A-A735-4B47-B2BE-94C260E8336B}"/>
              </a:ext>
            </a:extLst>
          </p:cNvPr>
          <p:cNvSpPr/>
          <p:nvPr/>
        </p:nvSpPr>
        <p:spPr>
          <a:xfrm>
            <a:off x="482162" y="6173401"/>
            <a:ext cx="11227676" cy="646331"/>
          </a:xfrm>
          <a:prstGeom prst="rect">
            <a:avLst/>
          </a:prstGeom>
        </p:spPr>
        <p:txBody>
          <a:bodyPr wrap="square">
            <a:spAutoFit/>
          </a:bodyPr>
          <a:lstStyle/>
          <a:p>
            <a:pPr lvl="0" algn="ctr" defTabSz="914400">
              <a:defRPr/>
            </a:pPr>
            <a:r>
              <a:rPr lang="en-GB" sz="1200" dirty="0"/>
              <a:t>R Duncan </a:t>
            </a:r>
            <a:r>
              <a:rPr lang="en-GB" sz="1200" dirty="0" err="1"/>
              <a:t>Luce</a:t>
            </a:r>
            <a:r>
              <a:rPr lang="en-GB" sz="1200" dirty="0"/>
              <a:t>. </a:t>
            </a:r>
            <a:r>
              <a:rPr lang="en-GB" sz="1200" dirty="0">
                <a:hlinkClick r:id="rId3"/>
              </a:rPr>
              <a:t>Individual choice </a:t>
            </a:r>
            <a:r>
              <a:rPr lang="en-GB" sz="1200" dirty="0" err="1">
                <a:hlinkClick r:id="rId3"/>
              </a:rPr>
              <a:t>behavior</a:t>
            </a:r>
            <a:r>
              <a:rPr lang="en-GB" sz="1200" dirty="0"/>
              <a:t>. 1959.</a:t>
            </a:r>
          </a:p>
          <a:p>
            <a:pPr lvl="0" algn="ctr" defTabSz="914400">
              <a:defRPr/>
            </a:pPr>
            <a:r>
              <a:rPr lang="en-GB" sz="1200" dirty="0" err="1"/>
              <a:t>Zhe</a:t>
            </a:r>
            <a:r>
              <a:rPr lang="en-GB" sz="1200" dirty="0"/>
              <a:t> Cao, Tao Qin, Tie-Yan Liu, Ming-Feng Tsai, and Hang Li. </a:t>
            </a:r>
            <a:r>
              <a:rPr lang="en-GB" sz="1200" dirty="0">
                <a:hlinkClick r:id="rId4"/>
              </a:rPr>
              <a:t>Learning to rank: from pairwise approach to </a:t>
            </a:r>
            <a:r>
              <a:rPr lang="en-GB" sz="1200" dirty="0" err="1">
                <a:hlinkClick r:id="rId4"/>
              </a:rPr>
              <a:t>listwise</a:t>
            </a:r>
            <a:r>
              <a:rPr lang="en-GB" sz="1200" dirty="0">
                <a:hlinkClick r:id="rId4"/>
              </a:rPr>
              <a:t> approach</a:t>
            </a:r>
            <a:r>
              <a:rPr lang="en-GB" sz="1200" dirty="0"/>
              <a:t>. In ICML, 2007.</a:t>
            </a:r>
          </a:p>
          <a:p>
            <a:pPr lvl="0" algn="ctr" defTabSz="914400">
              <a:defRPr/>
            </a:pPr>
            <a:r>
              <a:rPr lang="en-GB" sz="1200" dirty="0"/>
              <a:t>Fen Xia, Tie-Yan Liu, </a:t>
            </a:r>
            <a:r>
              <a:rPr lang="en-GB" sz="1200" dirty="0" err="1"/>
              <a:t>Jue</a:t>
            </a:r>
            <a:r>
              <a:rPr lang="en-GB" sz="1200" dirty="0"/>
              <a:t> Wang, </a:t>
            </a:r>
            <a:r>
              <a:rPr lang="en-GB" sz="1200" dirty="0" err="1"/>
              <a:t>Wensheng</a:t>
            </a:r>
            <a:r>
              <a:rPr lang="en-GB" sz="1200" dirty="0"/>
              <a:t> Zhang, and Hang Li. </a:t>
            </a:r>
            <a:r>
              <a:rPr lang="en-GB" sz="1200" dirty="0">
                <a:hlinkClick r:id="rId5"/>
              </a:rPr>
              <a:t>Listwise approach to learning to rank: theory and algorithm</a:t>
            </a:r>
            <a:r>
              <a:rPr lang="en-GB" sz="1200" dirty="0"/>
              <a:t>. In ICML, 2008.</a:t>
            </a:r>
            <a:endParaRPr kumimoji="0" lang="en-GB" sz="1200" b="0" i="0" u="none" strike="noStrike" kern="0" cap="none" spc="0" normalizeH="0" baseline="0" noProof="0" dirty="0">
              <a:ln>
                <a:noFill/>
              </a:ln>
              <a:solidFill>
                <a:prstClr val="black"/>
              </a:solidFill>
              <a:effectLst/>
              <a:uLnTx/>
              <a:uFillTx/>
            </a:endParaRPr>
          </a:p>
        </p:txBody>
      </p:sp>
      <p:sp>
        <p:nvSpPr>
          <p:cNvPr id="13" name="Text Placeholder 3">
            <a:extLst>
              <a:ext uri="{FF2B5EF4-FFF2-40B4-BE49-F238E27FC236}">
                <a16:creationId xmlns:a16="http://schemas.microsoft.com/office/drawing/2014/main" id="{79BA1975-B3B8-4AFF-A0F6-8A405720D9C9}"/>
              </a:ext>
            </a:extLst>
          </p:cNvPr>
          <p:cNvSpPr txBox="1">
            <a:spLocks/>
          </p:cNvSpPr>
          <p:nvPr/>
        </p:nvSpPr>
        <p:spPr>
          <a:xfrm>
            <a:off x="7163875" y="1177160"/>
            <a:ext cx="4686537" cy="496088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1200"/>
              </a:spcBef>
            </a:pPr>
            <a:r>
              <a:rPr lang="en-GB" sz="2000" dirty="0" err="1">
                <a:latin typeface="Segoe UI" panose="020B0502040204020203" pitchFamily="34" charset="0"/>
                <a:cs typeface="Segoe UI" panose="020B0502040204020203" pitchFamily="34" charset="0"/>
              </a:rPr>
              <a:t>ListNet</a:t>
            </a:r>
            <a:r>
              <a:rPr lang="en-GB" sz="2000" dirty="0">
                <a:latin typeface="Segoe UI" panose="020B0502040204020203" pitchFamily="34" charset="0"/>
                <a:cs typeface="Segoe UI" panose="020B0502040204020203" pitchFamily="34" charset="0"/>
              </a:rPr>
              <a:t> loss</a:t>
            </a:r>
          </a:p>
          <a:p>
            <a:pPr>
              <a:spcBef>
                <a:spcPts val="600"/>
              </a:spcBef>
            </a:pPr>
            <a:r>
              <a:rPr lang="en-GB" sz="1800" dirty="0"/>
              <a:t>Cao et al. [2007] propose to compute the probability distribution over all possible permutations based on model score and ground-truth labels. The loss is then given by the K-L divergence between these two distributions.</a:t>
            </a:r>
          </a:p>
          <a:p>
            <a:pPr>
              <a:spcBef>
                <a:spcPts val="600"/>
              </a:spcBef>
            </a:pPr>
            <a:r>
              <a:rPr lang="en-GB" sz="1800" dirty="0"/>
              <a:t>This is computationally very costly, computing permutations of only the top-K items makes it slightly less prohibitive.</a:t>
            </a:r>
          </a:p>
          <a:p>
            <a:pPr>
              <a:spcBef>
                <a:spcPts val="3000"/>
              </a:spcBef>
            </a:pPr>
            <a:r>
              <a:rPr lang="en-GB" sz="1800" dirty="0" err="1">
                <a:latin typeface="Segoe UI" panose="020B0502040204020203" pitchFamily="34" charset="0"/>
                <a:cs typeface="Segoe UI" panose="020B0502040204020203" pitchFamily="34" charset="0"/>
              </a:rPr>
              <a:t>ListMLE</a:t>
            </a:r>
            <a:r>
              <a:rPr lang="en-GB" sz="1800" dirty="0">
                <a:latin typeface="Segoe UI" panose="020B0502040204020203" pitchFamily="34" charset="0"/>
                <a:cs typeface="Segoe UI" panose="020B0502040204020203" pitchFamily="34" charset="0"/>
              </a:rPr>
              <a:t> loss</a:t>
            </a:r>
          </a:p>
          <a:p>
            <a:pPr>
              <a:spcBef>
                <a:spcPts val="600"/>
              </a:spcBef>
            </a:pPr>
            <a:r>
              <a:rPr lang="en-GB" sz="1800" dirty="0"/>
              <a:t>Xia et al. [2008] propose to compute the probability of the ideal permutation based on the ground truth. However, with categorical labels more than one permutation is possible.</a:t>
            </a:r>
            <a:endParaRPr lang="en-US" sz="1800" dirty="0"/>
          </a:p>
        </p:txBody>
      </p:sp>
      <p:pic>
        <p:nvPicPr>
          <p:cNvPr id="5" name="Picture 4">
            <a:extLst>
              <a:ext uri="{FF2B5EF4-FFF2-40B4-BE49-F238E27FC236}">
                <a16:creationId xmlns:a16="http://schemas.microsoft.com/office/drawing/2014/main" id="{99C12EA3-926E-40A0-8367-881E6F45B29F}"/>
              </a:ext>
            </a:extLst>
          </p:cNvPr>
          <p:cNvPicPr>
            <a:picLocks noChangeAspect="1"/>
          </p:cNvPicPr>
          <p:nvPr/>
        </p:nvPicPr>
        <p:blipFill>
          <a:blip r:embed="rId6"/>
          <a:stretch>
            <a:fillRect/>
          </a:stretch>
        </p:blipFill>
        <p:spPr>
          <a:xfrm>
            <a:off x="601001" y="3892341"/>
            <a:ext cx="5777942" cy="438622"/>
          </a:xfrm>
          <a:prstGeom prst="rect">
            <a:avLst/>
          </a:prstGeom>
        </p:spPr>
      </p:pic>
    </p:spTree>
    <p:extLst>
      <p:ext uri="{BB962C8B-B14F-4D97-AF65-F5344CB8AC3E}">
        <p14:creationId xmlns:p14="http://schemas.microsoft.com/office/powerpoint/2010/main" val="273174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648537-2B50-4D18-A61E-AED71252A157}"/>
              </a:ext>
            </a:extLst>
          </p:cNvPr>
          <p:cNvSpPr>
            <a:spLocks noGrp="1"/>
          </p:cNvSpPr>
          <p:nvPr>
            <p:ph type="title"/>
          </p:nvPr>
        </p:nvSpPr>
        <p:spPr>
          <a:xfrm>
            <a:off x="1141411" y="4703522"/>
            <a:ext cx="9906000" cy="1008345"/>
          </a:xfrm>
        </p:spPr>
        <p:txBody>
          <a:bodyPr>
            <a:normAutofit/>
          </a:bodyPr>
          <a:lstStyle/>
          <a:p>
            <a:r>
              <a:rPr lang="en-US" sz="4400" dirty="0"/>
              <a:t>Questions?</a:t>
            </a:r>
            <a:endParaRPr lang="en-GB" sz="4400" dirty="0"/>
          </a:p>
        </p:txBody>
      </p:sp>
      <p:pic>
        <p:nvPicPr>
          <p:cNvPr id="3076" name="Picture 4" descr="Image result for there are no stupid questions comics">
            <a:extLst>
              <a:ext uri="{FF2B5EF4-FFF2-40B4-BE49-F238E27FC236}">
                <a16:creationId xmlns:a16="http://schemas.microsoft.com/office/drawing/2014/main" id="{0051D166-04B4-4A20-A3A1-0B951800F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966" y="846232"/>
            <a:ext cx="4369295" cy="548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662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Learning">
            <a:extLst>
              <a:ext uri="{FF2B5EF4-FFF2-40B4-BE49-F238E27FC236}">
                <a16:creationId xmlns:a16="http://schemas.microsoft.com/office/drawing/2014/main" id="{3D4BEE39-609F-4182-B4D2-1AAAC153AF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224196" y="1508598"/>
            <a:ext cx="3533775" cy="418147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65115A5-BC17-4122-ADE6-7279F1A805E9}"/>
              </a:ext>
            </a:extLst>
          </p:cNvPr>
          <p:cNvSpPr>
            <a:spLocks noGrp="1"/>
          </p:cNvSpPr>
          <p:nvPr>
            <p:ph type="body" sz="half" idx="2"/>
          </p:nvPr>
        </p:nvSpPr>
        <p:spPr>
          <a:xfrm>
            <a:off x="594909" y="1750979"/>
            <a:ext cx="7198512" cy="4287215"/>
          </a:xfrm>
        </p:spPr>
        <p:txBody>
          <a:bodyPr>
            <a:normAutofit/>
          </a:bodyPr>
          <a:lstStyle/>
          <a:p>
            <a:r>
              <a:rPr lang="en-US" sz="2000" dirty="0"/>
              <a:t>So far, we have discussed:</a:t>
            </a:r>
          </a:p>
          <a:p>
            <a:pPr marL="342900" indent="-342900">
              <a:buFont typeface="+mj-lt"/>
              <a:buAutoNum type="arabicPeriod"/>
            </a:pPr>
            <a:r>
              <a:rPr lang="en-US" sz="2000" dirty="0"/>
              <a:t>Unsupervised learning of text representations using shallow neural networks and employing them in traditional IR models</a:t>
            </a:r>
          </a:p>
          <a:p>
            <a:pPr marL="342900" indent="-342900">
              <a:buFont typeface="+mj-lt"/>
              <a:buAutoNum type="arabicPeriod"/>
            </a:pPr>
            <a:r>
              <a:rPr lang="en-US" sz="2000" dirty="0"/>
              <a:t>Supervised learning of neural models (shallow or deep) for the ranking task using hand-crafted features</a:t>
            </a:r>
          </a:p>
          <a:p>
            <a:endParaRPr lang="en-US" sz="2000" dirty="0"/>
          </a:p>
          <a:p>
            <a:r>
              <a:rPr lang="en-US" sz="2000" dirty="0"/>
              <a:t>In the last session, we will discuss:</a:t>
            </a:r>
          </a:p>
          <a:p>
            <a:r>
              <a:rPr lang="en-US" sz="2000" dirty="0"/>
              <a:t>Supervised training of deep neural networks—with richer structures—for IR tasks based on raw representations of query and document text</a:t>
            </a:r>
          </a:p>
        </p:txBody>
      </p:sp>
    </p:spTree>
    <p:extLst>
      <p:ext uri="{BB962C8B-B14F-4D97-AF65-F5344CB8AC3E}">
        <p14:creationId xmlns:p14="http://schemas.microsoft.com/office/powerpoint/2010/main" val="368404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ll about Segoe">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2586</TotalTime>
  <Words>8284</Words>
  <Application>Microsoft Office PowerPoint</Application>
  <PresentationFormat>Widescreen</PresentationFormat>
  <Paragraphs>1051</Paragraphs>
  <Slides>151</Slides>
  <Notes>1</Notes>
  <HiddenSlides>12</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151</vt:i4>
      </vt:variant>
    </vt:vector>
  </HeadingPairs>
  <TitlesOfParts>
    <vt:vector size="162" baseType="lpstr">
      <vt:lpstr>Arial</vt:lpstr>
      <vt:lpstr>Calibri</vt:lpstr>
      <vt:lpstr>Cambria Math</vt:lpstr>
      <vt:lpstr>Segoe Print</vt:lpstr>
      <vt:lpstr>Segoe UI</vt:lpstr>
      <vt:lpstr>Segoe UI Light</vt:lpstr>
      <vt:lpstr>Segoe UI Semibold</vt:lpstr>
      <vt:lpstr>Segoe UI Semilight</vt:lpstr>
      <vt:lpstr>Segoe WP</vt:lpstr>
      <vt:lpstr>Wingdings</vt:lpstr>
      <vt:lpstr>Office Theme</vt:lpstr>
      <vt:lpstr>AFIRM: ACM SIGIR/SIGKDD Africa Summer School on Machine Learning for Data Mining and Search Deep Learning for Search</vt:lpstr>
      <vt:lpstr>The Instructors</vt:lpstr>
      <vt:lpstr>Reading material</vt:lpstr>
      <vt:lpstr>Agenda</vt:lpstr>
      <vt:lpstr>Fundamentals: a refresher</vt:lpstr>
      <vt:lpstr>PowerPoint Presentation</vt:lpstr>
      <vt:lpstr>Information Retrieval (IR)</vt:lpstr>
      <vt:lpstr>Example of an IR task (Web search)</vt:lpstr>
      <vt:lpstr>Desiderata</vt:lpstr>
      <vt:lpstr>Desiderata</vt:lpstr>
      <vt:lpstr>Desiderata</vt:lpstr>
      <vt:lpstr>Desiderata</vt:lpstr>
      <vt:lpstr>Desiderata</vt:lpstr>
      <vt:lpstr>Desiderata</vt:lpstr>
      <vt:lpstr>Desiderata</vt:lpstr>
      <vt:lpstr>Desiderata</vt:lpstr>
      <vt:lpstr>Desiderata</vt:lpstr>
      <vt:lpstr>neural networks</vt:lpstr>
      <vt:lpstr>Visual motivation for hidden units</vt:lpstr>
      <vt:lpstr>Visual motivation for hidden units</vt:lpstr>
      <vt:lpstr>Why adding depth helps</vt:lpstr>
      <vt:lpstr>Why adding depth helps</vt:lpstr>
      <vt:lpstr>Questions?</vt:lpstr>
      <vt:lpstr>Vector representations</vt:lpstr>
      <vt:lpstr>Types of vector representations</vt:lpstr>
      <vt:lpstr>PowerPoint Presentation</vt:lpstr>
      <vt:lpstr>Observed (or explicit) Distributed representations</vt:lpstr>
      <vt:lpstr>Minor note: Spot the difference!</vt:lpstr>
      <vt:lpstr>Example: Term-context vector space</vt:lpstr>
      <vt:lpstr>Example: Salton’s vector space</vt:lpstr>
      <vt:lpstr>Notions of similarity</vt:lpstr>
      <vt:lpstr>Notions of similarity</vt:lpstr>
      <vt:lpstr>Notions of similarity</vt:lpstr>
      <vt:lpstr>Notions of similarity</vt:lpstr>
      <vt:lpstr>Notions of similarity</vt:lpstr>
      <vt:lpstr>Notions of similarity</vt:lpstr>
      <vt:lpstr>Retrieval using vector representations</vt:lpstr>
      <vt:lpstr>Regularities in observed feature spaces</vt:lpstr>
      <vt:lpstr>Embeddings</vt:lpstr>
      <vt:lpstr>Embeddings</vt:lpstr>
      <vt:lpstr>Embeddings</vt:lpstr>
      <vt:lpstr>What’s the advantage of latent vector spaces over observed features spaces?</vt:lpstr>
      <vt:lpstr>Let’s take an IR example</vt:lpstr>
      <vt:lpstr>How to learn term embeddings?</vt:lpstr>
      <vt:lpstr>Latent Semantic Analysis (LSA)</vt:lpstr>
      <vt:lpstr>Latent Semantic Analysis (LSA)</vt:lpstr>
      <vt:lpstr>Word2vec</vt:lpstr>
      <vt:lpstr>Skip-gram</vt:lpstr>
      <vt:lpstr>The Skip-gram loss</vt:lpstr>
      <vt:lpstr>Continuous bag-of-words (CBOW)</vt:lpstr>
      <vt:lpstr>The CBOW loss</vt:lpstr>
      <vt:lpstr>Word analogies with word2vec</vt:lpstr>
      <vt:lpstr>A Matrix Interpretation of word2vec</vt:lpstr>
      <vt:lpstr>GloVe</vt:lpstr>
      <vt:lpstr>Paragraph2vec</vt:lpstr>
      <vt:lpstr>Recap: How to learn term embeddings?</vt:lpstr>
      <vt:lpstr>Questions?</vt:lpstr>
      <vt:lpstr>Term embeddings for IR</vt:lpstr>
      <vt:lpstr>Recap: Retrieval using vector representations</vt:lpstr>
      <vt:lpstr>Popular approaches to incorporating term embeddings for matching</vt:lpstr>
      <vt:lpstr>PowerPoint Presentation</vt:lpstr>
      <vt:lpstr>Average Term Embeddings</vt:lpstr>
      <vt:lpstr>Word mover’s distance</vt:lpstr>
      <vt:lpstr>PowerPoint Presentation</vt:lpstr>
      <vt:lpstr>Choice of term embeddings for document ranking</vt:lpstr>
      <vt:lpstr>Dual embedding space model</vt:lpstr>
      <vt:lpstr>Dual embedding space model</vt:lpstr>
      <vt:lpstr>Dual embedding space model</vt:lpstr>
      <vt:lpstr>Dual embedding space model</vt:lpstr>
      <vt:lpstr>Challenge</vt:lpstr>
      <vt:lpstr>A tale of two queries</vt:lpstr>
      <vt:lpstr>Query: Cambridge     (Font size is a function of term-term cosine similarity)</vt:lpstr>
      <vt:lpstr>Query: Cambridge     (Font size is a function of term-term cosine similarity)</vt:lpstr>
      <vt:lpstr>Query: Cambridge     (Font size is a function of term-term cosine similarity)</vt:lpstr>
      <vt:lpstr>Query: Cambridge     (Font size is a function of term-term cosine similarity)</vt:lpstr>
      <vt:lpstr>PowerPoint Presentation</vt:lpstr>
      <vt:lpstr>Popular approaches to incorporating term embeddings for matching</vt:lpstr>
      <vt:lpstr>Query expansion using term embeddings</vt:lpstr>
      <vt:lpstr>Questions?</vt:lpstr>
      <vt:lpstr>Break</vt:lpstr>
      <vt:lpstr>Learning to Rank</vt:lpstr>
      <vt:lpstr>Learning to Rank (LTR)</vt:lpstr>
      <vt:lpstr>Approaches</vt:lpstr>
      <vt:lpstr>Features</vt:lpstr>
      <vt:lpstr>Features</vt:lpstr>
      <vt:lpstr>Neural models for other tasks</vt:lpstr>
      <vt:lpstr>The softmax function</vt:lpstr>
      <vt:lpstr>Cross entropy</vt:lpstr>
      <vt:lpstr>Cross entropy with softmax loss</vt:lpstr>
      <vt:lpstr>Pointwise objectives</vt:lpstr>
      <vt:lpstr>Pointwise objectives</vt:lpstr>
      <vt:lpstr>Pairwise objectives</vt:lpstr>
      <vt:lpstr>Pairwise objectives</vt:lpstr>
      <vt:lpstr>A generalized cross-entropy loss</vt:lpstr>
      <vt:lpstr>PowerPoint Presentation</vt:lpstr>
      <vt:lpstr>Listwise objectives</vt:lpstr>
      <vt:lpstr>Listwise objectives</vt:lpstr>
      <vt:lpstr>Questions?</vt:lpstr>
      <vt:lpstr>PowerPoint Presentation</vt:lpstr>
      <vt:lpstr>Deep neural networks</vt:lpstr>
      <vt:lpstr>Different modalities of input text representation</vt:lpstr>
      <vt:lpstr>Different modalities of input text representation</vt:lpstr>
      <vt:lpstr>Different modalities of input text representation</vt:lpstr>
      <vt:lpstr>Different modalities of input text representation</vt:lpstr>
      <vt:lpstr>Shift-invariant neural operations</vt:lpstr>
      <vt:lpstr>Convolution</vt:lpstr>
      <vt:lpstr>Pooling</vt:lpstr>
      <vt:lpstr>Convolution w/ Global Pooling</vt:lpstr>
      <vt:lpstr>Recurrent neural network</vt:lpstr>
      <vt:lpstr>Recursive NN or Tree-RNN</vt:lpstr>
      <vt:lpstr>Autoencoder</vt:lpstr>
      <vt:lpstr>Siamese network</vt:lpstr>
      <vt:lpstr>Computation Networks</vt:lpstr>
      <vt:lpstr>Really Deep Neural Networks</vt:lpstr>
      <vt:lpstr>Toolkits</vt:lpstr>
      <vt:lpstr>Questions?</vt:lpstr>
      <vt:lpstr>Deep neural networks for IR</vt:lpstr>
      <vt:lpstr>Semantic hashing</vt:lpstr>
      <vt:lpstr>Deep semantic similarity model (DSSM)</vt:lpstr>
      <vt:lpstr>Convolutional DSSM (CDSSM)</vt:lpstr>
      <vt:lpstr>Remember…</vt:lpstr>
      <vt:lpstr>DSSM trained on different types of data</vt:lpstr>
      <vt:lpstr>Different regularities in different embedding spaces</vt:lpstr>
      <vt:lpstr>Different regularities in different embedding spaces</vt:lpstr>
      <vt:lpstr>DSSM trained on Session query pairs Allows for analogies over short text!  </vt:lpstr>
      <vt:lpstr>Interaction-based networks</vt:lpstr>
      <vt:lpstr>Remember…</vt:lpstr>
      <vt:lpstr>Lexical and semantic matching networks</vt:lpstr>
      <vt:lpstr>Lexical and semantic matching networks</vt:lpstr>
      <vt:lpstr>Lexical and semantic matching networks</vt:lpstr>
      <vt:lpstr>Lexical and semantic matching networks</vt:lpstr>
      <vt:lpstr>Big vs. small data regimes</vt:lpstr>
      <vt:lpstr>Challenge</vt:lpstr>
      <vt:lpstr>Many other neural architectures</vt:lpstr>
      <vt:lpstr>But Web documents are more than just body text…</vt:lpstr>
      <vt:lpstr>Ranking Documents with multiple fields</vt:lpstr>
      <vt:lpstr>Neural models for Emerging IR tasks</vt:lpstr>
      <vt:lpstr>Questions?</vt:lpstr>
      <vt:lpstr>Deep Learning Lab sessions @ 1445</vt:lpstr>
      <vt:lpstr>THE UNREASONABLE EFFECTIVENESS OF SIMPLE LTR BASED APPROACHES</vt:lpstr>
      <vt:lpstr>Neural models for other tasks</vt:lpstr>
      <vt:lpstr>Challenges in IR [slide 1/3]</vt:lpstr>
      <vt:lpstr>Challenges in IR [slide 2/3]</vt:lpstr>
      <vt:lpstr>Challenges in IR [slide 3/3]</vt:lpstr>
      <vt:lpstr>Generalized Language Model</vt:lpstr>
      <vt:lpstr>Generalized Language Model</vt:lpstr>
      <vt:lpstr>Generalized Language Model</vt:lpstr>
      <vt:lpstr>Generalized Language Model</vt:lpstr>
      <vt:lpstr>Generalized Language Model</vt:lpstr>
      <vt:lpstr>Generalized Language Model</vt:lpstr>
      <vt:lpstr>Neural translation language model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AFIRM: ACM SIGIR/SIGKDD Africa Summer School on Machine Learning for Data Mining and Search Deep Learning for Search</dc:title>
  <dc:creator>Bhaskar Mitra</dc:creator>
  <cp:lastModifiedBy>Bhaskar Mitra</cp:lastModifiedBy>
  <cp:revision>51</cp:revision>
  <dcterms:created xsi:type="dcterms:W3CDTF">2019-01-08T18:55:54Z</dcterms:created>
  <dcterms:modified xsi:type="dcterms:W3CDTF">2019-01-17T05:14:06Z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bmitra@microsoft.com</vt:lpwstr>
  </property>
  <property fmtid="{D5CDD505-2E9C-101B-9397-08002B2CF9AE}" pid="5" name="MSIP_Label_f42aa342-8706-4288-bd11-ebb85995028c_SetDate">
    <vt:lpwstr>2019-01-08T18:59:44.9825441Z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